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08"/>
  </p:notesMasterIdLst>
  <p:handoutMasterIdLst>
    <p:handoutMasterId r:id="rId209"/>
  </p:handoutMasterIdLst>
  <p:sldIdLst>
    <p:sldId id="3008" r:id="rId2"/>
    <p:sldId id="3156" r:id="rId3"/>
    <p:sldId id="2920" r:id="rId4"/>
    <p:sldId id="2844" r:id="rId5"/>
    <p:sldId id="2882" r:id="rId6"/>
    <p:sldId id="2947" r:id="rId7"/>
    <p:sldId id="3117" r:id="rId8"/>
    <p:sldId id="3118" r:id="rId9"/>
    <p:sldId id="3153" r:id="rId10"/>
    <p:sldId id="3119" r:id="rId11"/>
    <p:sldId id="2965" r:id="rId12"/>
    <p:sldId id="2649" r:id="rId13"/>
    <p:sldId id="3062" r:id="rId14"/>
    <p:sldId id="3058" r:id="rId15"/>
    <p:sldId id="3059" r:id="rId16"/>
    <p:sldId id="3060" r:id="rId17"/>
    <p:sldId id="3063" r:id="rId18"/>
    <p:sldId id="3069" r:id="rId19"/>
    <p:sldId id="3064" r:id="rId20"/>
    <p:sldId id="3065" r:id="rId21"/>
    <p:sldId id="3066" r:id="rId22"/>
    <p:sldId id="3067" r:id="rId23"/>
    <p:sldId id="3068" r:id="rId24"/>
    <p:sldId id="2466" r:id="rId25"/>
    <p:sldId id="2980" r:id="rId26"/>
    <p:sldId id="3032" r:id="rId27"/>
    <p:sldId id="2982" r:id="rId28"/>
    <p:sldId id="3034" r:id="rId29"/>
    <p:sldId id="2986" r:id="rId30"/>
    <p:sldId id="2987" r:id="rId31"/>
    <p:sldId id="2988" r:id="rId32"/>
    <p:sldId id="2854" r:id="rId33"/>
    <p:sldId id="2990" r:id="rId34"/>
    <p:sldId id="3149" r:id="rId35"/>
    <p:sldId id="2991" r:id="rId36"/>
    <p:sldId id="3003" r:id="rId37"/>
    <p:sldId id="3150" r:id="rId38"/>
    <p:sldId id="3151" r:id="rId39"/>
    <p:sldId id="3152" r:id="rId40"/>
    <p:sldId id="2855" r:id="rId41"/>
    <p:sldId id="2989" r:id="rId42"/>
    <p:sldId id="2496" r:id="rId43"/>
    <p:sldId id="3200" r:id="rId44"/>
    <p:sldId id="3177" r:id="rId45"/>
    <p:sldId id="2921" r:id="rId46"/>
    <p:sldId id="2499" r:id="rId47"/>
    <p:sldId id="3204" r:id="rId48"/>
    <p:sldId id="3178" r:id="rId49"/>
    <p:sldId id="2522" r:id="rId50"/>
    <p:sldId id="3009" r:id="rId51"/>
    <p:sldId id="2680" r:id="rId52"/>
    <p:sldId id="3209" r:id="rId53"/>
    <p:sldId id="2970" r:id="rId54"/>
    <p:sldId id="3206" r:id="rId55"/>
    <p:sldId id="2861" r:id="rId56"/>
    <p:sldId id="2837" r:id="rId57"/>
    <p:sldId id="3012" r:id="rId58"/>
    <p:sldId id="2762" r:id="rId59"/>
    <p:sldId id="3070" r:id="rId60"/>
    <p:sldId id="2712" r:id="rId61"/>
    <p:sldId id="2701" r:id="rId62"/>
    <p:sldId id="2865" r:id="rId63"/>
    <p:sldId id="3122" r:id="rId64"/>
    <p:sldId id="3015" r:id="rId65"/>
    <p:sldId id="3014" r:id="rId66"/>
    <p:sldId id="3016" r:id="rId67"/>
    <p:sldId id="2703" r:id="rId68"/>
    <p:sldId id="2796" r:id="rId69"/>
    <p:sldId id="3021" r:id="rId70"/>
    <p:sldId id="3026" r:id="rId71"/>
    <p:sldId id="3042" r:id="rId72"/>
    <p:sldId id="3022" r:id="rId73"/>
    <p:sldId id="2704" r:id="rId74"/>
    <p:sldId id="2705" r:id="rId75"/>
    <p:sldId id="2691" r:id="rId76"/>
    <p:sldId id="2763" r:id="rId77"/>
    <p:sldId id="2700" r:id="rId78"/>
    <p:sldId id="3099" r:id="rId79"/>
    <p:sldId id="3100" r:id="rId80"/>
    <p:sldId id="3101" r:id="rId81"/>
    <p:sldId id="3123" r:id="rId82"/>
    <p:sldId id="3124" r:id="rId83"/>
    <p:sldId id="3125" r:id="rId84"/>
    <p:sldId id="3102" r:id="rId85"/>
    <p:sldId id="3126" r:id="rId86"/>
    <p:sldId id="3106" r:id="rId87"/>
    <p:sldId id="3112" r:id="rId88"/>
    <p:sldId id="3110" r:id="rId89"/>
    <p:sldId id="3113" r:id="rId90"/>
    <p:sldId id="3097" r:id="rId91"/>
    <p:sldId id="3033" r:id="rId92"/>
    <p:sldId id="3207" r:id="rId93"/>
    <p:sldId id="3028" r:id="rId94"/>
    <p:sldId id="3030" r:id="rId95"/>
    <p:sldId id="3027" r:id="rId96"/>
    <p:sldId id="3031" r:id="rId97"/>
    <p:sldId id="3115" r:id="rId98"/>
    <p:sldId id="3037" r:id="rId99"/>
    <p:sldId id="3039" r:id="rId100"/>
    <p:sldId id="3044" r:id="rId101"/>
    <p:sldId id="3045" r:id="rId102"/>
    <p:sldId id="3046" r:id="rId103"/>
    <p:sldId id="3233" r:id="rId104"/>
    <p:sldId id="3116" r:id="rId105"/>
    <p:sldId id="3047" r:id="rId106"/>
    <p:sldId id="3035" r:id="rId107"/>
    <p:sldId id="3049" r:id="rId108"/>
    <p:sldId id="3050" r:id="rId109"/>
    <p:sldId id="3048" r:id="rId110"/>
    <p:sldId id="3232" r:id="rId111"/>
    <p:sldId id="2898" r:id="rId112"/>
    <p:sldId id="2899" r:id="rId113"/>
    <p:sldId id="3140" r:id="rId114"/>
    <p:sldId id="3141" r:id="rId115"/>
    <p:sldId id="3146" r:id="rId116"/>
    <p:sldId id="3147" r:id="rId117"/>
    <p:sldId id="3148" r:id="rId118"/>
    <p:sldId id="3226" r:id="rId119"/>
    <p:sldId id="2897" r:id="rId120"/>
    <p:sldId id="3227" r:id="rId121"/>
    <p:sldId id="3228" r:id="rId122"/>
    <p:sldId id="3139" r:id="rId123"/>
    <p:sldId id="3080" r:id="rId124"/>
    <p:sldId id="3229" r:id="rId125"/>
    <p:sldId id="3166" r:id="rId126"/>
    <p:sldId id="3134" r:id="rId127"/>
    <p:sldId id="3135" r:id="rId128"/>
    <p:sldId id="3082" r:id="rId129"/>
    <p:sldId id="3230" r:id="rId130"/>
    <p:sldId id="3163" r:id="rId131"/>
    <p:sldId id="3089" r:id="rId132"/>
    <p:sldId id="3136" r:id="rId133"/>
    <p:sldId id="3137" r:id="rId134"/>
    <p:sldId id="3084" r:id="rId135"/>
    <p:sldId id="3138" r:id="rId136"/>
    <p:sldId id="3088" r:id="rId137"/>
    <p:sldId id="3159" r:id="rId138"/>
    <p:sldId id="3160" r:id="rId139"/>
    <p:sldId id="3154" r:id="rId140"/>
    <p:sldId id="3161" r:id="rId141"/>
    <p:sldId id="2900" r:id="rId142"/>
    <p:sldId id="2901" r:id="rId143"/>
    <p:sldId id="3164" r:id="rId144"/>
    <p:sldId id="3090" r:id="rId145"/>
    <p:sldId id="3162" r:id="rId146"/>
    <p:sldId id="3092" r:id="rId147"/>
    <p:sldId id="3167" r:id="rId148"/>
    <p:sldId id="3168" r:id="rId149"/>
    <p:sldId id="3231" r:id="rId150"/>
    <p:sldId id="3155" r:id="rId151"/>
    <p:sldId id="3234" r:id="rId152"/>
    <p:sldId id="3235" r:id="rId153"/>
    <p:sldId id="2422" r:id="rId154"/>
    <p:sldId id="3236" r:id="rId155"/>
    <p:sldId id="3170" r:id="rId156"/>
    <p:sldId id="3171" r:id="rId157"/>
    <p:sldId id="3237" r:id="rId158"/>
    <p:sldId id="3157" r:id="rId159"/>
    <p:sldId id="2524" r:id="rId160"/>
    <p:sldId id="3238" r:id="rId161"/>
    <p:sldId id="2432" r:id="rId162"/>
    <p:sldId id="3239" r:id="rId163"/>
    <p:sldId id="2433" r:id="rId164"/>
    <p:sldId id="2418" r:id="rId165"/>
    <p:sldId id="3240" r:id="rId166"/>
    <p:sldId id="3165" r:id="rId167"/>
    <p:sldId id="3241" r:id="rId168"/>
    <p:sldId id="2992" r:id="rId169"/>
    <p:sldId id="2993" r:id="rId170"/>
    <p:sldId id="2994" r:id="rId171"/>
    <p:sldId id="2996" r:id="rId172"/>
    <p:sldId id="3242" r:id="rId173"/>
    <p:sldId id="3243" r:id="rId174"/>
    <p:sldId id="3244" r:id="rId175"/>
    <p:sldId id="3245" r:id="rId176"/>
    <p:sldId id="2439" r:id="rId177"/>
    <p:sldId id="2435" r:id="rId178"/>
    <p:sldId id="2441" r:id="rId179"/>
    <p:sldId id="2442" r:id="rId180"/>
    <p:sldId id="2443" r:id="rId181"/>
    <p:sldId id="2472" r:id="rId182"/>
    <p:sldId id="2521" r:id="rId183"/>
    <p:sldId id="2525" r:id="rId184"/>
    <p:sldId id="2450" r:id="rId185"/>
    <p:sldId id="2520" r:id="rId186"/>
    <p:sldId id="2471" r:id="rId187"/>
    <p:sldId id="2449" r:id="rId188"/>
    <p:sldId id="2451" r:id="rId189"/>
    <p:sldId id="2454" r:id="rId190"/>
    <p:sldId id="2455" r:id="rId191"/>
    <p:sldId id="2452" r:id="rId192"/>
    <p:sldId id="2453" r:id="rId193"/>
    <p:sldId id="2464" r:id="rId194"/>
    <p:sldId id="2456" r:id="rId195"/>
    <p:sldId id="2437" r:id="rId196"/>
    <p:sldId id="2462" r:id="rId197"/>
    <p:sldId id="2526" r:id="rId198"/>
    <p:sldId id="2527" r:id="rId199"/>
    <p:sldId id="3173" r:id="rId200"/>
    <p:sldId id="2528" r:id="rId201"/>
    <p:sldId id="2530" r:id="rId202"/>
    <p:sldId id="2531" r:id="rId203"/>
    <p:sldId id="3169" r:id="rId204"/>
    <p:sldId id="3172" r:id="rId205"/>
    <p:sldId id="3158" r:id="rId206"/>
    <p:sldId id="3174" r:id="rId207"/>
  </p:sldIdLst>
  <p:sldSz cx="9144000" cy="6858000" type="screen4x3"/>
  <p:notesSz cx="6991350" cy="9282113"/>
  <p:defaultTextStyle>
    <a:defPPr>
      <a:defRPr lang="en-US"/>
    </a:defPPr>
    <a:lvl1pPr algn="ctr" rtl="0" eaLnBrk="0" fontAlgn="base" hangingPunct="0">
      <a:spcBef>
        <a:spcPct val="20000"/>
      </a:spcBef>
      <a:spcAft>
        <a:spcPct val="0"/>
      </a:spcAft>
      <a:buClr>
        <a:srgbClr val="FF0000"/>
      </a:buClr>
      <a:buSzPct val="65000"/>
      <a:buFont typeface="Marlett" pitchFamily="2" charset="2"/>
      <a:buChar char="g"/>
      <a:defRPr sz="2400" kern="1200">
        <a:solidFill>
          <a:schemeClr val="tx1"/>
        </a:solidFill>
        <a:latin typeface="Comic Sans MS" pitchFamily="66" charset="0"/>
        <a:ea typeface="+mn-ea"/>
        <a:cs typeface="+mn-cs"/>
      </a:defRPr>
    </a:lvl1pPr>
    <a:lvl2pPr marL="457200" algn="ctr" rtl="0" eaLnBrk="0" fontAlgn="base" hangingPunct="0">
      <a:spcBef>
        <a:spcPct val="20000"/>
      </a:spcBef>
      <a:spcAft>
        <a:spcPct val="0"/>
      </a:spcAft>
      <a:buClr>
        <a:srgbClr val="FF0000"/>
      </a:buClr>
      <a:buSzPct val="65000"/>
      <a:buFont typeface="Marlett" pitchFamily="2" charset="2"/>
      <a:buChar char="g"/>
      <a:defRPr sz="2400" kern="1200">
        <a:solidFill>
          <a:schemeClr val="tx1"/>
        </a:solidFill>
        <a:latin typeface="Comic Sans MS" pitchFamily="66" charset="0"/>
        <a:ea typeface="+mn-ea"/>
        <a:cs typeface="+mn-cs"/>
      </a:defRPr>
    </a:lvl2pPr>
    <a:lvl3pPr marL="914400" algn="ctr" rtl="0" eaLnBrk="0" fontAlgn="base" hangingPunct="0">
      <a:spcBef>
        <a:spcPct val="20000"/>
      </a:spcBef>
      <a:spcAft>
        <a:spcPct val="0"/>
      </a:spcAft>
      <a:buClr>
        <a:srgbClr val="FF0000"/>
      </a:buClr>
      <a:buSzPct val="65000"/>
      <a:buFont typeface="Marlett" pitchFamily="2" charset="2"/>
      <a:buChar char="g"/>
      <a:defRPr sz="2400" kern="1200">
        <a:solidFill>
          <a:schemeClr val="tx1"/>
        </a:solidFill>
        <a:latin typeface="Comic Sans MS" pitchFamily="66" charset="0"/>
        <a:ea typeface="+mn-ea"/>
        <a:cs typeface="+mn-cs"/>
      </a:defRPr>
    </a:lvl3pPr>
    <a:lvl4pPr marL="1371600" algn="ctr" rtl="0" eaLnBrk="0" fontAlgn="base" hangingPunct="0">
      <a:spcBef>
        <a:spcPct val="20000"/>
      </a:spcBef>
      <a:spcAft>
        <a:spcPct val="0"/>
      </a:spcAft>
      <a:buClr>
        <a:srgbClr val="FF0000"/>
      </a:buClr>
      <a:buSzPct val="65000"/>
      <a:buFont typeface="Marlett" pitchFamily="2" charset="2"/>
      <a:buChar char="g"/>
      <a:defRPr sz="2400" kern="1200">
        <a:solidFill>
          <a:schemeClr val="tx1"/>
        </a:solidFill>
        <a:latin typeface="Comic Sans MS" pitchFamily="66" charset="0"/>
        <a:ea typeface="+mn-ea"/>
        <a:cs typeface="+mn-cs"/>
      </a:defRPr>
    </a:lvl4pPr>
    <a:lvl5pPr marL="1828800" algn="ctr" rtl="0" eaLnBrk="0" fontAlgn="base" hangingPunct="0">
      <a:spcBef>
        <a:spcPct val="20000"/>
      </a:spcBef>
      <a:spcAft>
        <a:spcPct val="0"/>
      </a:spcAft>
      <a:buClr>
        <a:srgbClr val="FF0000"/>
      </a:buClr>
      <a:buSzPct val="65000"/>
      <a:buFont typeface="Marlett" pitchFamily="2" charset="2"/>
      <a:buChar char="g"/>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3">
          <p15:clr>
            <a:srgbClr val="A4A3A4"/>
          </p15:clr>
        </p15:guide>
        <p15:guide id="2" pos="220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tin H Vaidya" initials="NHV"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3EF5C"/>
    <a:srgbClr val="DCFFC0"/>
    <a:srgbClr val="B5FBE4"/>
    <a:srgbClr val="CCFFA4"/>
    <a:srgbClr val="EEF9F4"/>
    <a:srgbClr val="FAFC55"/>
    <a:srgbClr val="FFC819"/>
    <a:srgbClr val="89C2FF"/>
    <a:srgbClr val="33F5BB"/>
    <a:srgbClr val="FFDA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843" autoAdjust="0"/>
    <p:restoredTop sz="95833" autoAdjust="0"/>
  </p:normalViewPr>
  <p:slideViewPr>
    <p:cSldViewPr snapToGrid="0">
      <p:cViewPr varScale="1">
        <p:scale>
          <a:sx n="112" d="100"/>
          <a:sy n="112" d="100"/>
        </p:scale>
        <p:origin x="536"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53" d="100"/>
          <a:sy n="53" d="100"/>
        </p:scale>
        <p:origin x="-2538" y="-84"/>
      </p:cViewPr>
      <p:guideLst>
        <p:guide orient="horz" pos="2923"/>
        <p:guide pos="2202"/>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tableStyles" Target="tableStyle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handoutMaster" Target="handoutMasters/handoutMaster1.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commentAuthors" Target="commentAuthor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viewProps" Target="viewProp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10.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62" name="Rectangle 2"/>
          <p:cNvSpPr>
            <a:spLocks noGrp="1" noChangeArrowheads="1"/>
          </p:cNvSpPr>
          <p:nvPr>
            <p:ph type="hdr" sz="quarter"/>
          </p:nvPr>
        </p:nvSpPr>
        <p:spPr bwMode="auto">
          <a:xfrm>
            <a:off x="0" y="0"/>
            <a:ext cx="3028950" cy="463550"/>
          </a:xfrm>
          <a:prstGeom prst="rect">
            <a:avLst/>
          </a:prstGeom>
          <a:noFill/>
          <a:ln w="9525">
            <a:noFill/>
            <a:miter lim="800000"/>
            <a:headEnd/>
            <a:tailEnd/>
          </a:ln>
          <a:effectLst/>
        </p:spPr>
        <p:txBody>
          <a:bodyPr vert="horz" wrap="none" lIns="92985" tIns="46493" rIns="92985" bIns="46493" numCol="1" anchor="ctr" anchorCtr="0" compatLnSpc="1">
            <a:prstTxWarp prst="textNoShape">
              <a:avLst/>
            </a:prstTxWarp>
          </a:bodyPr>
          <a:lstStyle>
            <a:lvl1pPr algn="l" defTabSz="930275">
              <a:spcBef>
                <a:spcPct val="0"/>
              </a:spcBef>
              <a:buClrTx/>
              <a:buSzTx/>
              <a:buFontTx/>
              <a:buNone/>
              <a:defRPr sz="1200" b="1">
                <a:latin typeface="Arial" charset="0"/>
              </a:defRPr>
            </a:lvl1pPr>
          </a:lstStyle>
          <a:p>
            <a:pPr>
              <a:defRPr/>
            </a:pPr>
            <a:endParaRPr lang="en-US" dirty="0"/>
          </a:p>
        </p:txBody>
      </p:sp>
      <p:sp>
        <p:nvSpPr>
          <p:cNvPr id="1013763" name="Rectangle 3"/>
          <p:cNvSpPr>
            <a:spLocks noGrp="1" noChangeArrowheads="1"/>
          </p:cNvSpPr>
          <p:nvPr>
            <p:ph type="dt" sz="quarter" idx="1"/>
          </p:nvPr>
        </p:nvSpPr>
        <p:spPr bwMode="auto">
          <a:xfrm>
            <a:off x="3962400" y="0"/>
            <a:ext cx="3028950" cy="463550"/>
          </a:xfrm>
          <a:prstGeom prst="rect">
            <a:avLst/>
          </a:prstGeom>
          <a:noFill/>
          <a:ln w="9525">
            <a:noFill/>
            <a:miter lim="800000"/>
            <a:headEnd/>
            <a:tailEnd/>
          </a:ln>
          <a:effectLst/>
        </p:spPr>
        <p:txBody>
          <a:bodyPr vert="horz" wrap="none" lIns="92985" tIns="46493" rIns="92985" bIns="46493" numCol="1" anchor="ctr" anchorCtr="0" compatLnSpc="1">
            <a:prstTxWarp prst="textNoShape">
              <a:avLst/>
            </a:prstTxWarp>
          </a:bodyPr>
          <a:lstStyle>
            <a:lvl1pPr algn="r" defTabSz="930275">
              <a:spcBef>
                <a:spcPct val="0"/>
              </a:spcBef>
              <a:buClrTx/>
              <a:buSzTx/>
              <a:buFontTx/>
              <a:buNone/>
              <a:defRPr sz="1200" b="1">
                <a:latin typeface="Arial" charset="0"/>
              </a:defRPr>
            </a:lvl1pPr>
          </a:lstStyle>
          <a:p>
            <a:pPr>
              <a:defRPr/>
            </a:pPr>
            <a:endParaRPr lang="en-US" dirty="0"/>
          </a:p>
        </p:txBody>
      </p:sp>
      <p:sp>
        <p:nvSpPr>
          <p:cNvPr id="1013764" name="Rectangle 4"/>
          <p:cNvSpPr>
            <a:spLocks noGrp="1" noChangeArrowheads="1"/>
          </p:cNvSpPr>
          <p:nvPr>
            <p:ph type="ftr" sz="quarter" idx="2"/>
          </p:nvPr>
        </p:nvSpPr>
        <p:spPr bwMode="auto">
          <a:xfrm>
            <a:off x="0" y="8818563"/>
            <a:ext cx="3028950" cy="463550"/>
          </a:xfrm>
          <a:prstGeom prst="rect">
            <a:avLst/>
          </a:prstGeom>
          <a:noFill/>
          <a:ln w="9525">
            <a:noFill/>
            <a:miter lim="800000"/>
            <a:headEnd/>
            <a:tailEnd/>
          </a:ln>
          <a:effectLst/>
        </p:spPr>
        <p:txBody>
          <a:bodyPr vert="horz" wrap="none" lIns="92985" tIns="46493" rIns="92985" bIns="46493" numCol="1" anchor="b" anchorCtr="0" compatLnSpc="1">
            <a:prstTxWarp prst="textNoShape">
              <a:avLst/>
            </a:prstTxWarp>
          </a:bodyPr>
          <a:lstStyle>
            <a:lvl1pPr algn="l" defTabSz="930275">
              <a:spcBef>
                <a:spcPct val="0"/>
              </a:spcBef>
              <a:buClrTx/>
              <a:buSzTx/>
              <a:buFontTx/>
              <a:buNone/>
              <a:defRPr sz="1200" b="1">
                <a:latin typeface="Arial" charset="0"/>
              </a:defRPr>
            </a:lvl1pPr>
          </a:lstStyle>
          <a:p>
            <a:pPr>
              <a:defRPr/>
            </a:pPr>
            <a:endParaRPr lang="en-US" dirty="0"/>
          </a:p>
        </p:txBody>
      </p:sp>
      <p:sp>
        <p:nvSpPr>
          <p:cNvPr id="1013765" name="Rectangle 5"/>
          <p:cNvSpPr>
            <a:spLocks noGrp="1" noChangeArrowheads="1"/>
          </p:cNvSpPr>
          <p:nvPr>
            <p:ph type="sldNum" sz="quarter" idx="3"/>
          </p:nvPr>
        </p:nvSpPr>
        <p:spPr bwMode="auto">
          <a:xfrm>
            <a:off x="3962400" y="8818563"/>
            <a:ext cx="3028950" cy="463550"/>
          </a:xfrm>
          <a:prstGeom prst="rect">
            <a:avLst/>
          </a:prstGeom>
          <a:noFill/>
          <a:ln w="9525">
            <a:noFill/>
            <a:miter lim="800000"/>
            <a:headEnd/>
            <a:tailEnd/>
          </a:ln>
          <a:effectLst/>
        </p:spPr>
        <p:txBody>
          <a:bodyPr vert="horz" wrap="none" lIns="92985" tIns="46493" rIns="92985" bIns="46493" numCol="1" anchor="b" anchorCtr="0" compatLnSpc="1">
            <a:prstTxWarp prst="textNoShape">
              <a:avLst/>
            </a:prstTxWarp>
          </a:bodyPr>
          <a:lstStyle>
            <a:lvl1pPr algn="r" defTabSz="930275">
              <a:spcBef>
                <a:spcPct val="0"/>
              </a:spcBef>
              <a:buClrTx/>
              <a:buSzTx/>
              <a:buFontTx/>
              <a:buNone/>
              <a:defRPr sz="1200" b="1">
                <a:latin typeface="Arial" charset="0"/>
              </a:defRPr>
            </a:lvl1pPr>
          </a:lstStyle>
          <a:p>
            <a:pPr>
              <a:defRPr/>
            </a:pPr>
            <a:fld id="{4D328B2F-E4A9-4B42-9114-8FE517F38CE0}" type="slidenum">
              <a:rPr lang="en-US"/>
              <a:pPr>
                <a:defRPr/>
              </a:pPr>
              <a:t>‹#›</a:t>
            </a:fld>
            <a:endParaRPr lang="en-US" dirty="0"/>
          </a:p>
        </p:txBody>
      </p:sp>
    </p:spTree>
    <p:extLst>
      <p:ext uri="{BB962C8B-B14F-4D97-AF65-F5344CB8AC3E}">
        <p14:creationId xmlns:p14="http://schemas.microsoft.com/office/powerpoint/2010/main" val="31689086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28950" cy="463550"/>
          </a:xfrm>
          <a:prstGeom prst="rect">
            <a:avLst/>
          </a:prstGeom>
          <a:noFill/>
          <a:ln w="9525">
            <a:noFill/>
            <a:miter lim="800000"/>
            <a:headEnd/>
            <a:tailEnd/>
          </a:ln>
          <a:effectLst/>
        </p:spPr>
        <p:txBody>
          <a:bodyPr vert="horz" wrap="square" lIns="92985" tIns="46493" rIns="92985" bIns="46493" numCol="1" anchor="t" anchorCtr="0" compatLnSpc="1">
            <a:prstTxWarp prst="textNoShape">
              <a:avLst/>
            </a:prstTxWarp>
          </a:bodyPr>
          <a:lstStyle>
            <a:lvl1pPr algn="l" defTabSz="930275">
              <a:spcBef>
                <a:spcPct val="0"/>
              </a:spcBef>
              <a:buClrTx/>
              <a:buSzTx/>
              <a:buFontTx/>
              <a:buNone/>
              <a:defRPr sz="1200">
                <a:latin typeface="Times New Roman" pitchFamily="18" charset="0"/>
              </a:defRPr>
            </a:lvl1pPr>
          </a:lstStyle>
          <a:p>
            <a:pPr>
              <a:defRPr/>
            </a:pPr>
            <a:endParaRPr lang="en-US" dirty="0"/>
          </a:p>
        </p:txBody>
      </p:sp>
      <p:sp>
        <p:nvSpPr>
          <p:cNvPr id="3075" name="Rectangle 3"/>
          <p:cNvSpPr>
            <a:spLocks noGrp="1" noChangeArrowheads="1"/>
          </p:cNvSpPr>
          <p:nvPr>
            <p:ph type="dt" idx="1"/>
          </p:nvPr>
        </p:nvSpPr>
        <p:spPr bwMode="auto">
          <a:xfrm>
            <a:off x="3962400" y="0"/>
            <a:ext cx="3028950" cy="463550"/>
          </a:xfrm>
          <a:prstGeom prst="rect">
            <a:avLst/>
          </a:prstGeom>
          <a:noFill/>
          <a:ln w="9525">
            <a:noFill/>
            <a:miter lim="800000"/>
            <a:headEnd/>
            <a:tailEnd/>
          </a:ln>
          <a:effectLst/>
        </p:spPr>
        <p:txBody>
          <a:bodyPr vert="horz" wrap="square" lIns="92985" tIns="46493" rIns="92985" bIns="46493" numCol="1" anchor="t" anchorCtr="0" compatLnSpc="1">
            <a:prstTxWarp prst="textNoShape">
              <a:avLst/>
            </a:prstTxWarp>
          </a:bodyPr>
          <a:lstStyle>
            <a:lvl1pPr algn="r" defTabSz="930275">
              <a:spcBef>
                <a:spcPct val="0"/>
              </a:spcBef>
              <a:buClrTx/>
              <a:buSzTx/>
              <a:buFontTx/>
              <a:buNone/>
              <a:defRPr sz="1200">
                <a:latin typeface="Times New Roman" pitchFamily="18" charset="0"/>
              </a:defRPr>
            </a:lvl1pPr>
          </a:lstStyle>
          <a:p>
            <a:pPr>
              <a:defRPr/>
            </a:pPr>
            <a:endParaRPr lang="en-US" dirty="0"/>
          </a:p>
        </p:txBody>
      </p:sp>
      <p:sp>
        <p:nvSpPr>
          <p:cNvPr id="70660" name="Rectangle 4"/>
          <p:cNvSpPr>
            <a:spLocks noGrp="1" noRot="1" noChangeAspect="1" noChangeArrowheads="1" noTextEdit="1"/>
          </p:cNvSpPr>
          <p:nvPr>
            <p:ph type="sldImg" idx="2"/>
          </p:nvPr>
        </p:nvSpPr>
        <p:spPr bwMode="auto">
          <a:xfrm>
            <a:off x="1176338" y="696913"/>
            <a:ext cx="4640262" cy="34798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1863" y="4408488"/>
            <a:ext cx="5127625" cy="4176712"/>
          </a:xfrm>
          <a:prstGeom prst="rect">
            <a:avLst/>
          </a:prstGeom>
          <a:noFill/>
          <a:ln w="9525">
            <a:noFill/>
            <a:miter lim="800000"/>
            <a:headEnd/>
            <a:tailEnd/>
          </a:ln>
          <a:effectLst/>
        </p:spPr>
        <p:txBody>
          <a:bodyPr vert="horz" wrap="square" lIns="92985" tIns="46493" rIns="92985" bIns="4649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818563"/>
            <a:ext cx="3028950" cy="463550"/>
          </a:xfrm>
          <a:prstGeom prst="rect">
            <a:avLst/>
          </a:prstGeom>
          <a:noFill/>
          <a:ln w="9525">
            <a:noFill/>
            <a:miter lim="800000"/>
            <a:headEnd/>
            <a:tailEnd/>
          </a:ln>
          <a:effectLst/>
        </p:spPr>
        <p:txBody>
          <a:bodyPr vert="horz" wrap="square" lIns="92985" tIns="46493" rIns="92985" bIns="46493" numCol="1" anchor="b" anchorCtr="0" compatLnSpc="1">
            <a:prstTxWarp prst="textNoShape">
              <a:avLst/>
            </a:prstTxWarp>
          </a:bodyPr>
          <a:lstStyle>
            <a:lvl1pPr algn="l" defTabSz="930275">
              <a:spcBef>
                <a:spcPct val="0"/>
              </a:spcBef>
              <a:buClrTx/>
              <a:buSzTx/>
              <a:buFontTx/>
              <a:buNone/>
              <a:defRPr sz="1200">
                <a:latin typeface="Times New Roman" pitchFamily="18" charset="0"/>
              </a:defRPr>
            </a:lvl1pPr>
          </a:lstStyle>
          <a:p>
            <a:pPr>
              <a:defRPr/>
            </a:pPr>
            <a:endParaRPr lang="en-US" dirty="0"/>
          </a:p>
        </p:txBody>
      </p:sp>
      <p:sp>
        <p:nvSpPr>
          <p:cNvPr id="3079" name="Rectangle 7"/>
          <p:cNvSpPr>
            <a:spLocks noGrp="1" noChangeArrowheads="1"/>
          </p:cNvSpPr>
          <p:nvPr>
            <p:ph type="sldNum" sz="quarter" idx="5"/>
          </p:nvPr>
        </p:nvSpPr>
        <p:spPr bwMode="auto">
          <a:xfrm>
            <a:off x="3962400" y="8818563"/>
            <a:ext cx="3028950" cy="463550"/>
          </a:xfrm>
          <a:prstGeom prst="rect">
            <a:avLst/>
          </a:prstGeom>
          <a:noFill/>
          <a:ln w="9525">
            <a:noFill/>
            <a:miter lim="800000"/>
            <a:headEnd/>
            <a:tailEnd/>
          </a:ln>
          <a:effectLst/>
        </p:spPr>
        <p:txBody>
          <a:bodyPr vert="horz" wrap="square" lIns="92985" tIns="46493" rIns="92985" bIns="46493" numCol="1" anchor="b" anchorCtr="0" compatLnSpc="1">
            <a:prstTxWarp prst="textNoShape">
              <a:avLst/>
            </a:prstTxWarp>
          </a:bodyPr>
          <a:lstStyle>
            <a:lvl1pPr algn="r" defTabSz="930275">
              <a:spcBef>
                <a:spcPct val="0"/>
              </a:spcBef>
              <a:buClrTx/>
              <a:buSzTx/>
              <a:buFontTx/>
              <a:buNone/>
              <a:defRPr sz="1200">
                <a:latin typeface="Times New Roman" pitchFamily="18" charset="0"/>
              </a:defRPr>
            </a:lvl1pPr>
          </a:lstStyle>
          <a:p>
            <a:pPr>
              <a:defRPr/>
            </a:pPr>
            <a:fld id="{3262AFDE-5065-4356-9A1D-319F9FBCF641}" type="slidenum">
              <a:rPr lang="en-US"/>
              <a:pPr>
                <a:defRPr/>
              </a:pPr>
              <a:t>‹#›</a:t>
            </a:fld>
            <a:endParaRPr lang="en-US" dirty="0"/>
          </a:p>
        </p:txBody>
      </p:sp>
    </p:spTree>
    <p:extLst>
      <p:ext uri="{BB962C8B-B14F-4D97-AF65-F5344CB8AC3E}">
        <p14:creationId xmlns:p14="http://schemas.microsoft.com/office/powerpoint/2010/main" val="12359735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0E65F821-53FB-4708-9C2C-8B377EA7641E}" type="slidenum">
              <a:rPr lang="en-US" smtClean="0"/>
              <a:pPr/>
              <a:t>1</a:t>
            </a:fld>
            <a:endParaRPr lang="en-US" dirty="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213230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262AFDE-5065-4356-9A1D-319F9FBCF641}" type="slidenum">
              <a:rPr lang="en-US" smtClean="0"/>
              <a:pPr>
                <a:defRPr/>
              </a:pPr>
              <a:t>16</a:t>
            </a:fld>
            <a:endParaRPr lang="en-US" dirty="0"/>
          </a:p>
        </p:txBody>
      </p:sp>
    </p:spTree>
    <p:extLst>
      <p:ext uri="{BB962C8B-B14F-4D97-AF65-F5344CB8AC3E}">
        <p14:creationId xmlns:p14="http://schemas.microsoft.com/office/powerpoint/2010/main" val="258889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DB4A4FE-C508-445A-BEEA-5241DB609F5F}"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6887A4A-469E-41B4-A4BB-20E7ADC1FBC3}"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E30D3AB-AD66-458A-851D-A518A4FC23B0}"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524000"/>
            <a:ext cx="381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381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CF62DA2-7D97-4C00-81E8-74648167329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048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524000"/>
            <a:ext cx="3810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524000"/>
            <a:ext cx="3810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3886200"/>
            <a:ext cx="3810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886200"/>
            <a:ext cx="3810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C3A90451-B3EB-4D27-9BF6-B2ED89E43895}"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524000"/>
            <a:ext cx="381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524000"/>
            <a:ext cx="3810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886200"/>
            <a:ext cx="3810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5095E721-646B-43FE-9C59-B1DD65377C5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207DEF5-A307-4F25-8C66-A6D5B058479D}"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90EE0C2-57FB-4ADE-AB30-1194CE51D78F}"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01EC7BB-7051-4029-9E77-635DAEA5F572}"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CF951084-5C69-499E-A268-F024F6114777}"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CBDAEBF2-5F63-4212-9814-96C2174E3A77}"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7022C1C9-E007-43BE-85CB-100AF574EE94}"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A892685-606E-40D3-AC53-BA20005A5735}"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0522931-C89A-41AC-84F8-145AE746D50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685800" y="15240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buClrTx/>
              <a:buSzTx/>
              <a:buFontTx/>
              <a:buNone/>
              <a:defRPr sz="1400">
                <a:latin typeface="Helvetica"/>
                <a:cs typeface="Helvetica"/>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400">
                <a:latin typeface="Helvetica"/>
                <a:cs typeface="Helvetica"/>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400">
                <a:latin typeface="Helvetica"/>
                <a:cs typeface="Helvetica"/>
              </a:defRPr>
            </a:lvl1pPr>
          </a:lstStyle>
          <a:p>
            <a:pPr>
              <a:defRPr/>
            </a:pPr>
            <a:fld id="{9FF9E353-2231-45A2-B736-4E2E121B5CAD}"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2800">
          <a:solidFill>
            <a:srgbClr val="0000FF"/>
          </a:solidFill>
          <a:latin typeface="Helvetica"/>
          <a:ea typeface="+mj-ea"/>
          <a:cs typeface="Helvetica"/>
        </a:defRPr>
      </a:lvl1pPr>
      <a:lvl2pPr algn="ctr" rtl="0" eaLnBrk="0" fontAlgn="base" hangingPunct="0">
        <a:spcBef>
          <a:spcPct val="0"/>
        </a:spcBef>
        <a:spcAft>
          <a:spcPct val="0"/>
        </a:spcAft>
        <a:defRPr sz="2800">
          <a:solidFill>
            <a:srgbClr val="0000FF"/>
          </a:solidFill>
          <a:latin typeface="Comic Sans MS" pitchFamily="66" charset="0"/>
        </a:defRPr>
      </a:lvl2pPr>
      <a:lvl3pPr algn="ctr" rtl="0" eaLnBrk="0" fontAlgn="base" hangingPunct="0">
        <a:spcBef>
          <a:spcPct val="0"/>
        </a:spcBef>
        <a:spcAft>
          <a:spcPct val="0"/>
        </a:spcAft>
        <a:defRPr sz="2800">
          <a:solidFill>
            <a:srgbClr val="0000FF"/>
          </a:solidFill>
          <a:latin typeface="Comic Sans MS" pitchFamily="66" charset="0"/>
        </a:defRPr>
      </a:lvl3pPr>
      <a:lvl4pPr algn="ctr" rtl="0" eaLnBrk="0" fontAlgn="base" hangingPunct="0">
        <a:spcBef>
          <a:spcPct val="0"/>
        </a:spcBef>
        <a:spcAft>
          <a:spcPct val="0"/>
        </a:spcAft>
        <a:defRPr sz="2800">
          <a:solidFill>
            <a:srgbClr val="0000FF"/>
          </a:solidFill>
          <a:latin typeface="Comic Sans MS" pitchFamily="66" charset="0"/>
        </a:defRPr>
      </a:lvl4pPr>
      <a:lvl5pPr algn="ctr" rtl="0" eaLnBrk="0" fontAlgn="base" hangingPunct="0">
        <a:spcBef>
          <a:spcPct val="0"/>
        </a:spcBef>
        <a:spcAft>
          <a:spcPct val="0"/>
        </a:spcAft>
        <a:defRPr sz="2800">
          <a:solidFill>
            <a:srgbClr val="0000FF"/>
          </a:solidFill>
          <a:latin typeface="Comic Sans MS" pitchFamily="66" charset="0"/>
        </a:defRPr>
      </a:lvl5pPr>
      <a:lvl6pPr marL="457200" algn="ctr" rtl="0" eaLnBrk="0" fontAlgn="base" hangingPunct="0">
        <a:spcBef>
          <a:spcPct val="0"/>
        </a:spcBef>
        <a:spcAft>
          <a:spcPct val="0"/>
        </a:spcAft>
        <a:defRPr sz="2800">
          <a:solidFill>
            <a:srgbClr val="0000FF"/>
          </a:solidFill>
          <a:latin typeface="Comic Sans MS" pitchFamily="66" charset="0"/>
        </a:defRPr>
      </a:lvl6pPr>
      <a:lvl7pPr marL="914400" algn="ctr" rtl="0" eaLnBrk="0" fontAlgn="base" hangingPunct="0">
        <a:spcBef>
          <a:spcPct val="0"/>
        </a:spcBef>
        <a:spcAft>
          <a:spcPct val="0"/>
        </a:spcAft>
        <a:defRPr sz="2800">
          <a:solidFill>
            <a:srgbClr val="0000FF"/>
          </a:solidFill>
          <a:latin typeface="Comic Sans MS" pitchFamily="66" charset="0"/>
        </a:defRPr>
      </a:lvl7pPr>
      <a:lvl8pPr marL="1371600" algn="ctr" rtl="0" eaLnBrk="0" fontAlgn="base" hangingPunct="0">
        <a:spcBef>
          <a:spcPct val="0"/>
        </a:spcBef>
        <a:spcAft>
          <a:spcPct val="0"/>
        </a:spcAft>
        <a:defRPr sz="2800">
          <a:solidFill>
            <a:srgbClr val="0000FF"/>
          </a:solidFill>
          <a:latin typeface="Comic Sans MS" pitchFamily="66" charset="0"/>
        </a:defRPr>
      </a:lvl8pPr>
      <a:lvl9pPr marL="1828800" algn="ctr" rtl="0" eaLnBrk="0" fontAlgn="base" hangingPunct="0">
        <a:spcBef>
          <a:spcPct val="0"/>
        </a:spcBef>
        <a:spcAft>
          <a:spcPct val="0"/>
        </a:spcAft>
        <a:defRPr sz="2800">
          <a:solidFill>
            <a:srgbClr val="0000FF"/>
          </a:solidFill>
          <a:latin typeface="Comic Sans MS" pitchFamily="66" charset="0"/>
        </a:defRPr>
      </a:lvl9pPr>
    </p:titleStyle>
    <p:bodyStyle>
      <a:lvl1pPr marL="342900" indent="-342900" algn="l" rtl="0" eaLnBrk="0" fontAlgn="base" hangingPunct="0">
        <a:spcBef>
          <a:spcPct val="20000"/>
        </a:spcBef>
        <a:spcAft>
          <a:spcPct val="0"/>
        </a:spcAft>
        <a:buClr>
          <a:srgbClr val="FF0000"/>
        </a:buClr>
        <a:buSzPct val="65000"/>
        <a:buFont typeface="Marlett" pitchFamily="2" charset="2"/>
        <a:buChar char="g"/>
        <a:defRPr sz="2400">
          <a:solidFill>
            <a:schemeClr val="tx1"/>
          </a:solidFill>
          <a:latin typeface="Helvetica"/>
          <a:ea typeface="+mn-ea"/>
          <a:cs typeface="Helvetica"/>
        </a:defRPr>
      </a:lvl1pPr>
      <a:lvl2pPr marL="742950" indent="-285750" algn="l" rtl="0" eaLnBrk="0" fontAlgn="base" hangingPunct="0">
        <a:spcBef>
          <a:spcPct val="20000"/>
        </a:spcBef>
        <a:spcAft>
          <a:spcPct val="0"/>
        </a:spcAft>
        <a:buSzPct val="125000"/>
        <a:buFont typeface="Marlett" pitchFamily="2" charset="2"/>
        <a:buChar char="i"/>
        <a:defRPr sz="2000">
          <a:solidFill>
            <a:schemeClr val="tx1"/>
          </a:solidFill>
          <a:latin typeface="Helvetica"/>
          <a:cs typeface="Helvetica"/>
        </a:defRPr>
      </a:lvl2pPr>
      <a:lvl3pPr marL="1143000" indent="-228600" algn="l" rtl="0" eaLnBrk="0" fontAlgn="base" hangingPunct="0">
        <a:spcBef>
          <a:spcPct val="20000"/>
        </a:spcBef>
        <a:spcAft>
          <a:spcPct val="0"/>
        </a:spcAft>
        <a:buClr>
          <a:schemeClr val="accent2"/>
        </a:buClr>
        <a:buSzPct val="175000"/>
        <a:buChar char="•"/>
        <a:defRPr sz="2000">
          <a:solidFill>
            <a:schemeClr val="tx1"/>
          </a:solidFill>
          <a:latin typeface="Helvetica"/>
          <a:cs typeface="Helvetica"/>
        </a:defRPr>
      </a:lvl3pPr>
      <a:lvl4pPr marL="1600200" indent="-228600" algn="l" rtl="0" eaLnBrk="0" fontAlgn="base" hangingPunct="0">
        <a:spcBef>
          <a:spcPct val="20000"/>
        </a:spcBef>
        <a:spcAft>
          <a:spcPct val="0"/>
        </a:spcAft>
        <a:buChar char="–"/>
        <a:defRPr>
          <a:solidFill>
            <a:schemeClr val="tx1"/>
          </a:solidFill>
          <a:latin typeface="Helvetica"/>
          <a:cs typeface="Helvetica"/>
        </a:defRPr>
      </a:lvl4pPr>
      <a:lvl5pPr marL="2057400" indent="-228600" algn="l" rtl="0" eaLnBrk="0" fontAlgn="base" hangingPunct="0">
        <a:spcBef>
          <a:spcPct val="20000"/>
        </a:spcBef>
        <a:spcAft>
          <a:spcPct val="0"/>
        </a:spcAft>
        <a:buChar char="»"/>
        <a:defRPr>
          <a:solidFill>
            <a:schemeClr val="tx1"/>
          </a:solidFill>
          <a:latin typeface="Helvetica"/>
          <a:cs typeface="Helvetica"/>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183.png"/></Relationships>
</file>

<file path=ppt/slides/_rels/slide10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hyperlink" Target="https://arxiv.org/abs/2003.09675"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hyperlink" Target="https://arxiv.org/abs/2101.09337" TargetMode="External"/><Relationship Id="rId1" Type="http://schemas.openxmlformats.org/officeDocument/2006/relationships/slideLayout" Target="../slideLayouts/slideLayout2.xml"/><Relationship Id="rId4" Type="http://schemas.openxmlformats.org/officeDocument/2006/relationships/image" Target="../media/image260.png"/></Relationships>
</file>

<file path=ppt/slides/_rels/slide107.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900.png"/><Relationship Id="rId2" Type="http://schemas.openxmlformats.org/officeDocument/2006/relationships/image" Target="../media/image491.png"/><Relationship Id="rId1" Type="http://schemas.openxmlformats.org/officeDocument/2006/relationships/slideLayout" Target="../slideLayouts/slideLayout2.xml"/><Relationship Id="rId10" Type="http://schemas.openxmlformats.org/officeDocument/2006/relationships/image" Target="../media/image21.png"/><Relationship Id="rId4" Type="http://schemas.openxmlformats.org/officeDocument/2006/relationships/image" Target="../media/image64.png"/><Relationship Id="rId9" Type="http://schemas.openxmlformats.org/officeDocument/2006/relationships/image" Target="../media/image252.png"/></Relationships>
</file>

<file path=ppt/slides/_rels/slide112.xml.rels><?xml version="1.0" encoding="UTF-8" standalone="yes"?>
<Relationships xmlns="http://schemas.openxmlformats.org/package/2006/relationships"><Relationship Id="rId8" Type="http://schemas.openxmlformats.org/officeDocument/2006/relationships/image" Target="../media/image700.png"/><Relationship Id="rId3" Type="http://schemas.openxmlformats.org/officeDocument/2006/relationships/image" Target="../media/image3.png"/><Relationship Id="rId7" Type="http://schemas.openxmlformats.org/officeDocument/2006/relationships/image" Target="../media/image520.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4.png"/><Relationship Id="rId4" Type="http://schemas.openxmlformats.org/officeDocument/2006/relationships/image" Target="../media/image21.png"/></Relationships>
</file>

<file path=ppt/slides/_rels/slide1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hyperlink" Target="https://dl.acm.org/doi/10.1145/2933057.2933105" TargetMode="Externa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hyperlink" Target="https://dl.acm.org/doi/10.1145/2933057.2933105" TargetMode="Externa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dl.acm.org/doi/10.1145/2933057.2933105" TargetMode="Externa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hyperlink" Target="https://dl.acm.org/doi/10.1145/2933057.2933105" TargetMode="Externa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s://arxiv.org/abs/1509.01864" TargetMode="External"/><Relationship Id="rId2" Type="http://schemas.openxmlformats.org/officeDocument/2006/relationships/hyperlink" Target="https://dl.acm.org/doi/10.1145/2933057.2933105" TargetMode="Externa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hyperlink" Target="https://arxiv.org/pdf/1708.08155.pdf" TargetMode="External"/><Relationship Id="rId2" Type="http://schemas.openxmlformats.org/officeDocument/2006/relationships/hyperlink" Target="https://arxiv.org/pdf/1908.08098.pdf"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2.xml.rels><?xml version="1.0" encoding="UTF-8" standalone="yes"?>
<Relationships xmlns="http://schemas.openxmlformats.org/package/2006/relationships"><Relationship Id="rId3" Type="http://schemas.openxmlformats.org/officeDocument/2006/relationships/hyperlink" Target="https://arxiv.org/pdf/1708.08155.pdf" TargetMode="External"/><Relationship Id="rId2" Type="http://schemas.openxmlformats.org/officeDocument/2006/relationships/hyperlink" Target="https://arxiv.org/pdf/1908.08098.pdf" TargetMode="External"/><Relationship Id="rId1" Type="http://schemas.openxmlformats.org/officeDocument/2006/relationships/slideLayout" Target="../slideLayouts/slideLayout2.xml"/><Relationship Id="rId4" Type="http://schemas.openxmlformats.org/officeDocument/2006/relationships/image" Target="NULL"/></Relationships>
</file>

<file path=ppt/slides/_rels/slide133.xml.rels><?xml version="1.0" encoding="UTF-8" standalone="yes"?>
<Relationships xmlns="http://schemas.openxmlformats.org/package/2006/relationships"><Relationship Id="rId3" Type="http://schemas.openxmlformats.org/officeDocument/2006/relationships/hyperlink" Target="https://arxiv.org/pdf/1708.08155.pdf" TargetMode="External"/><Relationship Id="rId2" Type="http://schemas.openxmlformats.org/officeDocument/2006/relationships/hyperlink" Target="https://arxiv.org/pdf/1908.08098.pdf" TargetMode="External"/><Relationship Id="rId1" Type="http://schemas.openxmlformats.org/officeDocument/2006/relationships/slideLayout" Target="../slideLayouts/slideLayout2.xml"/><Relationship Id="rId4" Type="http://schemas.openxmlformats.org/officeDocument/2006/relationships/image" Target="NULL"/></Relationships>
</file>

<file path=ppt/slides/_rels/slide1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proceedings.neurips.cc/paper/2017/file/f4b9ec30ad9f68f89b29639786cb62ef-Paper.pdf"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hyperlink" Target="https://proceedings.neurips.cc/paper/2017/file/f4b9ec30ad9f68f89b29639786cb62ef-Paper.pdf" TargetMode="Externa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proceedings.neurips.cc/paper/2017/file/f4b9ec30ad9f68f89b29639786cb62ef-Paper.pdf" TargetMode="Externa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hyperlink" Target="https://proceedings.neurips.cc/paper/2017/file/f4b9ec30ad9f68f89b29639786cb62ef-Paper.pdf" TargetMode="External"/><Relationship Id="rId2" Type="http://schemas.openxmlformats.org/officeDocument/2006/relationships/image" Target="../media/image41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hyperlink" Target="https://proceedings.neurips.cc/paper/2017/file/f4b9ec30ad9f68f89b29639786cb62ef-Paper.pdf" TargetMode="External"/><Relationship Id="rId2" Type="http://schemas.openxmlformats.org/officeDocument/2006/relationships/image" Target="../media/image41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hyperlink" Target="https://proceedings.neurips.cc/paper/2017/file/f4b9ec30ad9f68f89b29639786cb62ef-Paper.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hyperlink" Target="https://arxiv.org/pdf/1903.08752.pdf" TargetMode="External"/><Relationship Id="rId7" Type="http://schemas.openxmlformats.org/officeDocument/2006/relationships/image" Target="../media/image430.png"/><Relationship Id="rId2" Type="http://schemas.openxmlformats.org/officeDocument/2006/relationships/image" Target="../media/image431.png"/><Relationship Id="rId1" Type="http://schemas.openxmlformats.org/officeDocument/2006/relationships/slideLayout" Target="../slideLayouts/slideLayout2.xml"/><Relationship Id="rId6" Type="http://schemas.openxmlformats.org/officeDocument/2006/relationships/image" Target="../media/image4210.png"/><Relationship Id="rId5" Type="http://schemas.openxmlformats.org/officeDocument/2006/relationships/image" Target="../media/image3711.png"/><Relationship Id="rId4" Type="http://schemas.openxmlformats.org/officeDocument/2006/relationships/hyperlink" Target="https://arxiv.org/abs/2008.04699" TargetMode="External"/></Relationships>
</file>

<file path=ppt/slides/_rels/slide142.xml.rels><?xml version="1.0" encoding="UTF-8" standalone="yes"?>
<Relationships xmlns="http://schemas.openxmlformats.org/package/2006/relationships"><Relationship Id="rId8" Type="http://schemas.openxmlformats.org/officeDocument/2006/relationships/image" Target="../media/image3711.png"/><Relationship Id="rId3" Type="http://schemas.openxmlformats.org/officeDocument/2006/relationships/hyperlink" Target="https://arxiv.org/pdf/1903.08752.pdf" TargetMode="External"/><Relationship Id="rId7" Type="http://schemas.openxmlformats.org/officeDocument/2006/relationships/image" Target="../media/image480.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70.png"/><Relationship Id="rId5" Type="http://schemas.openxmlformats.org/officeDocument/2006/relationships/image" Target="../media/image460.png"/><Relationship Id="rId10" Type="http://schemas.openxmlformats.org/officeDocument/2006/relationships/image" Target="../media/image430.png"/><Relationship Id="rId4" Type="http://schemas.openxmlformats.org/officeDocument/2006/relationships/hyperlink" Target="https://arxiv.org/abs/2008.04699" TargetMode="External"/><Relationship Id="rId9" Type="http://schemas.openxmlformats.org/officeDocument/2006/relationships/image" Target="../media/image4210.png"/></Relationships>
</file>

<file path=ppt/slides/_rels/slide143.xml.rels><?xml version="1.0" encoding="UTF-8" standalone="yes"?>
<Relationships xmlns="http://schemas.openxmlformats.org/package/2006/relationships"><Relationship Id="rId3" Type="http://schemas.openxmlformats.org/officeDocument/2006/relationships/hyperlink" Target="https://arxiv.org/abs/2008.04699" TargetMode="External"/><Relationship Id="rId2" Type="http://schemas.openxmlformats.org/officeDocument/2006/relationships/hyperlink" Target="https://arxiv.org/pdf/1903.08752.pdf" TargetMode="Externa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arxiv.org/pdf/1705.05491.pdf" TargetMode="Externa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hyperlink" Target="https://arxiv.org/pdf/1705.05491.pdf" TargetMode="Externa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hyperlink" Target="https://arxiv.org/pdf/1703.04940v1.pdf" TargetMode="External"/><Relationship Id="rId2" Type="http://schemas.openxmlformats.org/officeDocument/2006/relationships/hyperlink" Target="https://export.arxiv.org/pdf/2006.13041" TargetMode="Externa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hyperlink" Target="https://arxiv.org/abs/2012.10333" TargetMode="External"/><Relationship Id="rId2" Type="http://schemas.openxmlformats.org/officeDocument/2006/relationships/hyperlink" Target="https://arxiv.org/abs/1912.09528" TargetMode="Externa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01.png"/><Relationship Id="rId4" Type="http://schemas.openxmlformats.org/officeDocument/2006/relationships/image" Target="../media/image90.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1.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8" Type="http://schemas.openxmlformats.org/officeDocument/2006/relationships/image" Target="../media/image24000.png"/><Relationship Id="rId3" Type="http://schemas.openxmlformats.org/officeDocument/2006/relationships/image" Target="../media/image1900.png"/><Relationship Id="rId7" Type="http://schemas.openxmlformats.org/officeDocument/2006/relationships/image" Target="../media/image23000.png"/><Relationship Id="rId2" Type="http://schemas.openxmlformats.org/officeDocument/2006/relationships/image" Target="../media/image1500.png"/><Relationship Id="rId1" Type="http://schemas.openxmlformats.org/officeDocument/2006/relationships/slideLayout" Target="../slideLayouts/slideLayout2.xml"/><Relationship Id="rId6" Type="http://schemas.openxmlformats.org/officeDocument/2006/relationships/image" Target="../media/image2200.png"/><Relationship Id="rId5" Type="http://schemas.openxmlformats.org/officeDocument/2006/relationships/image" Target="../media/image2100.png"/><Relationship Id="rId4" Type="http://schemas.openxmlformats.org/officeDocument/2006/relationships/image" Target="../media/image2000.png"/></Relationships>
</file>

<file path=ppt/slides/_rels/slide152.xml.rels><?xml version="1.0" encoding="UTF-8" standalone="yes"?>
<Relationships xmlns="http://schemas.openxmlformats.org/package/2006/relationships"><Relationship Id="rId8" Type="http://schemas.openxmlformats.org/officeDocument/2006/relationships/image" Target="../media/image362.png"/><Relationship Id="rId7" Type="http://schemas.openxmlformats.org/officeDocument/2006/relationships/image" Target="../media/image392.png"/><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442.png"/><Relationship Id="rId9" Type="http://schemas.openxmlformats.org/officeDocument/2006/relationships/image" Target="../media/image3.png"/></Relationships>
</file>

<file path=ppt/slides/_rels/slide153.xml.rels><?xml version="1.0" encoding="UTF-8" standalone="yes"?>
<Relationships xmlns="http://schemas.openxmlformats.org/package/2006/relationships"><Relationship Id="rId3" Type="http://schemas.openxmlformats.org/officeDocument/2006/relationships/image" Target="../media/image41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56.png"/></Relationships>
</file>

<file path=ppt/slides/_rels/slide154.xml.rels><?xml version="1.0" encoding="UTF-8" standalone="yes"?>
<Relationships xmlns="http://schemas.openxmlformats.org/package/2006/relationships"><Relationship Id="rId3" Type="http://schemas.openxmlformats.org/officeDocument/2006/relationships/image" Target="../media/image41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56.png"/></Relationships>
</file>

<file path=ppt/slides/_rels/slide155.xml.rels><?xml version="1.0" encoding="UTF-8" standalone="yes"?>
<Relationships xmlns="http://schemas.openxmlformats.org/package/2006/relationships"><Relationship Id="rId8" Type="http://schemas.openxmlformats.org/officeDocument/2006/relationships/image" Target="../media/image11.png"/><Relationship Id="rId7"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0.png"/><Relationship Id="rId10" Type="http://schemas.openxmlformats.org/officeDocument/2006/relationships/image" Target="../media/image33.emf"/><Relationship Id="rId9" Type="http://schemas.openxmlformats.org/officeDocument/2006/relationships/image" Target="../media/image120.png"/></Relationships>
</file>

<file path=ppt/slides/_rels/slide156.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oleObject" Target="../embeddings/oleObject4.bin"/><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oleObject" Target="NULL"/><Relationship Id="rId10" Type="http://schemas.openxmlformats.org/officeDocument/2006/relationships/oleObject" Target="NULL"/><Relationship Id="rId4" Type="http://schemas.openxmlformats.org/officeDocument/2006/relationships/image" Target="../media/image10.emf"/><Relationship Id="rId9" Type="http://schemas.openxmlformats.org/officeDocument/2006/relationships/image" Target="../media/image9.emf"/></Relationships>
</file>

<file path=ppt/slides/_rels/slide157.xml.rels><?xml version="1.0" encoding="UTF-8" standalone="yes"?>
<Relationships xmlns="http://schemas.openxmlformats.org/package/2006/relationships"><Relationship Id="rId8" Type="http://schemas.openxmlformats.org/officeDocument/2006/relationships/image" Target="../media/image11.png"/><Relationship Id="rId7"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1.png"/><Relationship Id="rId9" Type="http://schemas.openxmlformats.org/officeDocument/2006/relationships/image" Target="../media/image120.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16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s://dl.acm.org/doi/10.1145/2810103.2813687"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42.png"/></Relationships>
</file>

<file path=ppt/slides/_rels/slide16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s://dl.acm.org/doi/10.1145/2810103.2813687"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42.png"/></Relationships>
</file>

<file path=ppt/slides/_rels/slide163.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290.png"/><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321.png"/></Relationships>
</file>

<file path=ppt/slides/_rels/slide164.xml.rels><?xml version="1.0" encoding="UTF-8" standalone="yes"?>
<Relationships xmlns="http://schemas.openxmlformats.org/package/2006/relationships"><Relationship Id="rId8" Type="http://schemas.openxmlformats.org/officeDocument/2006/relationships/image" Target="../media/image11.png"/><Relationship Id="rId7"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0.png"/><Relationship Id="rId10" Type="http://schemas.openxmlformats.org/officeDocument/2006/relationships/image" Target="../media/image33.emf"/><Relationship Id="rId9" Type="http://schemas.openxmlformats.org/officeDocument/2006/relationships/image" Target="../media/image120.png"/></Relationships>
</file>

<file path=ppt/slides/_rels/slide165.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oleObject" Target="../embeddings/oleObject4.bin"/><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oleObject" Target="NULL"/><Relationship Id="rId10" Type="http://schemas.openxmlformats.org/officeDocument/2006/relationships/oleObject" Target="NULL"/><Relationship Id="rId4" Type="http://schemas.openxmlformats.org/officeDocument/2006/relationships/image" Target="../media/image10.emf"/><Relationship Id="rId9" Type="http://schemas.openxmlformats.org/officeDocument/2006/relationships/image" Target="../media/image9.emf"/></Relationships>
</file>

<file path=ppt/slides/_rels/slide166.xml.rels><?xml version="1.0" encoding="UTF-8" standalone="yes"?>
<Relationships xmlns="http://schemas.openxmlformats.org/package/2006/relationships"><Relationship Id="rId3" Type="http://schemas.openxmlformats.org/officeDocument/2006/relationships/hyperlink" Target="https://arxiv.org/abs/1401.2596" TargetMode="External"/><Relationship Id="rId2" Type="http://schemas.openxmlformats.org/officeDocument/2006/relationships/hyperlink" Target="https://dl.acm.org/doi/10.1145/2684464.2684480" TargetMode="Externa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hyperlink" Target="https://arxiv.org/pdf/1903.07792.pdf" TargetMode="External"/><Relationship Id="rId2" Type="http://schemas.openxmlformats.org/officeDocument/2006/relationships/hyperlink" Target="https://arxiv.org/pdf/1806.06035.pdf" TargetMode="Externa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hyperlink" Target="https://arxiv.org/abs/1912.04977"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800.png"/></Relationships>
</file>

<file path=ppt/slides/_rels/slide169.xml.rels><?xml version="1.0" encoding="UTF-8" standalone="yes"?>
<Relationships xmlns="http://schemas.openxmlformats.org/package/2006/relationships"><Relationship Id="rId8" Type="http://schemas.openxmlformats.org/officeDocument/2006/relationships/image" Target="../media/image3901.png"/><Relationship Id="rId3" Type="http://schemas.openxmlformats.org/officeDocument/2006/relationships/hyperlink" Target="https://arxiv.org/abs/1912.04977" TargetMode="External"/><Relationship Id="rId2" Type="http://schemas.openxmlformats.org/officeDocument/2006/relationships/image" Target="../media/image71.png"/><Relationship Id="rId1" Type="http://schemas.openxmlformats.org/officeDocument/2006/relationships/slideLayout" Target="../slideLayouts/slideLayout2.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0.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8" Type="http://schemas.openxmlformats.org/officeDocument/2006/relationships/image" Target="../media/image3901.png"/><Relationship Id="rId3" Type="http://schemas.openxmlformats.org/officeDocument/2006/relationships/image" Target="../media/image3.png"/><Relationship Id="rId2" Type="http://schemas.openxmlformats.org/officeDocument/2006/relationships/image" Target="../media/image82.png"/><Relationship Id="rId1" Type="http://schemas.openxmlformats.org/officeDocument/2006/relationships/slideLayout" Target="../slideLayouts/slideLayout2.xml"/><Relationship Id="rId10" Type="http://schemas.openxmlformats.org/officeDocument/2006/relationships/image" Target="../media/image60.png"/><Relationship Id="rId9" Type="http://schemas.openxmlformats.org/officeDocument/2006/relationships/image" Target="../media/image501.png"/></Relationships>
</file>

<file path=ppt/slides/_rels/slide171.xml.rels><?xml version="1.0" encoding="UTF-8" standalone="yes"?>
<Relationships xmlns="http://schemas.openxmlformats.org/package/2006/relationships"><Relationship Id="rId8" Type="http://schemas.openxmlformats.org/officeDocument/2006/relationships/image" Target="../media/image3901.png"/><Relationship Id="rId3" Type="http://schemas.openxmlformats.org/officeDocument/2006/relationships/image" Target="../media/image3.png"/><Relationship Id="rId2" Type="http://schemas.openxmlformats.org/officeDocument/2006/relationships/image" Target="../media/image70.png"/><Relationship Id="rId1" Type="http://schemas.openxmlformats.org/officeDocument/2006/relationships/slideLayout" Target="../slideLayouts/slideLayout2.xml"/><Relationship Id="rId10" Type="http://schemas.openxmlformats.org/officeDocument/2006/relationships/image" Target="../media/image60.png"/><Relationship Id="rId9" Type="http://schemas.openxmlformats.org/officeDocument/2006/relationships/image" Target="../media/image501.png"/></Relationships>
</file>

<file path=ppt/slides/_rels/slide172.xml.rels><?xml version="1.0" encoding="UTF-8" standalone="yes"?>
<Relationships xmlns="http://schemas.openxmlformats.org/package/2006/relationships"><Relationship Id="rId8" Type="http://schemas.openxmlformats.org/officeDocument/2006/relationships/image" Target="../media/image3901.png"/><Relationship Id="rId3" Type="http://schemas.openxmlformats.org/officeDocument/2006/relationships/image" Target="../media/image3.png"/><Relationship Id="rId2" Type="http://schemas.openxmlformats.org/officeDocument/2006/relationships/image" Target="../media/image70.png"/><Relationship Id="rId1" Type="http://schemas.openxmlformats.org/officeDocument/2006/relationships/slideLayout" Target="../slideLayouts/slideLayout2.xml"/><Relationship Id="rId10" Type="http://schemas.openxmlformats.org/officeDocument/2006/relationships/image" Target="../media/image60.png"/><Relationship Id="rId9" Type="http://schemas.openxmlformats.org/officeDocument/2006/relationships/image" Target="../media/image501.png"/></Relationships>
</file>

<file path=ppt/slides/_rels/slide173.xml.rels><?xml version="1.0" encoding="UTF-8" standalone="yes"?>
<Relationships xmlns="http://schemas.openxmlformats.org/package/2006/relationships"><Relationship Id="rId8" Type="http://schemas.openxmlformats.org/officeDocument/2006/relationships/image" Target="../media/image3901.png"/><Relationship Id="rId3" Type="http://schemas.openxmlformats.org/officeDocument/2006/relationships/image" Target="../media/image3.png"/><Relationship Id="rId2" Type="http://schemas.openxmlformats.org/officeDocument/2006/relationships/image" Target="../media/image70.png"/><Relationship Id="rId1" Type="http://schemas.openxmlformats.org/officeDocument/2006/relationships/slideLayout" Target="../slideLayouts/slideLayout2.xml"/><Relationship Id="rId10" Type="http://schemas.openxmlformats.org/officeDocument/2006/relationships/image" Target="../media/image60.png"/><Relationship Id="rId9" Type="http://schemas.openxmlformats.org/officeDocument/2006/relationships/image" Target="../media/image501.png"/></Relationships>
</file>

<file path=ppt/slides/_rels/slide17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hyperlink" Target="https://arxiv.org/abs/1611.04482" TargetMode="Externa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hyperlink" Target="https://alo.mit.edu/wp-content/uploads/2015/06/Privacy-Preserving-Methods-for-Sharing-Financial-Risk-Exposures.pdf" TargetMode="Externa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hyperlink" Target="https://alo.mit.edu/wp-content/uploads/2015/06/Privacy-Preserving-Methods-for-Sharing-Financial-Risk-Exposures.pdf" TargetMode="External"/><Relationship Id="rId2" Type="http://schemas.openxmlformats.org/officeDocument/2006/relationships/hyperlink" Target="https://arxiv.org/abs/1611.04482" TargetMode="Externa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hyperlink" Target="https://arxiv.org/abs/1608.05401" TargetMode="External"/><Relationship Id="rId2" Type="http://schemas.openxmlformats.org/officeDocument/2006/relationships/hyperlink" Target="https://arxiv.org/pdf/1608.03866.pdf" TargetMode="External"/><Relationship Id="rId1" Type="http://schemas.openxmlformats.org/officeDocument/2006/relationships/slideLayout" Target="../slideLayouts/slideLayout2.xml"/><Relationship Id="rId6" Type="http://schemas.openxmlformats.org/officeDocument/2006/relationships/image" Target="../media/image340.png"/><Relationship Id="rId5" Type="http://schemas.openxmlformats.org/officeDocument/2006/relationships/image" Target="../media/image330.png"/><Relationship Id="rId4" Type="http://schemas.openxmlformats.org/officeDocument/2006/relationships/image" Target="../media/image140.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510.png"/><Relationship Id="rId2" Type="http://schemas.openxmlformats.org/officeDocument/2006/relationships/image" Target="../media/image350.png"/><Relationship Id="rId1" Type="http://schemas.openxmlformats.org/officeDocument/2006/relationships/slideLayout" Target="../slideLayouts/slideLayout2.xml"/><Relationship Id="rId4" Type="http://schemas.openxmlformats.org/officeDocument/2006/relationships/image" Target="../media/image3610.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0.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8" Type="http://schemas.openxmlformats.org/officeDocument/2006/relationships/image" Target="../media/image440.png"/><Relationship Id="rId3" Type="http://schemas.openxmlformats.org/officeDocument/2006/relationships/image" Target="../media/image3910.png"/><Relationship Id="rId7" Type="http://schemas.openxmlformats.org/officeDocument/2006/relationships/image" Target="../media/image432.png"/><Relationship Id="rId2" Type="http://schemas.openxmlformats.org/officeDocument/2006/relationships/image" Target="../media/image381.png"/><Relationship Id="rId1" Type="http://schemas.openxmlformats.org/officeDocument/2006/relationships/slideLayout" Target="../slideLayouts/slideLayout2.xml"/><Relationship Id="rId6" Type="http://schemas.openxmlformats.org/officeDocument/2006/relationships/image" Target="../media/image420.png"/><Relationship Id="rId5" Type="http://schemas.openxmlformats.org/officeDocument/2006/relationships/image" Target="../media/image414.png"/></Relationships>
</file>

<file path=ppt/slides/_rels/slide181.xml.rels><?xml version="1.0" encoding="UTF-8" standalone="yes"?>
<Relationships xmlns="http://schemas.openxmlformats.org/package/2006/relationships"><Relationship Id="rId8" Type="http://schemas.openxmlformats.org/officeDocument/2006/relationships/image" Target="../media/image440.png"/><Relationship Id="rId3" Type="http://schemas.openxmlformats.org/officeDocument/2006/relationships/image" Target="../media/image3910.png"/><Relationship Id="rId7" Type="http://schemas.openxmlformats.org/officeDocument/2006/relationships/image" Target="../media/image432.png"/><Relationship Id="rId2" Type="http://schemas.openxmlformats.org/officeDocument/2006/relationships/image" Target="../media/image381.png"/><Relationship Id="rId1" Type="http://schemas.openxmlformats.org/officeDocument/2006/relationships/slideLayout" Target="../slideLayouts/slideLayout2.xml"/><Relationship Id="rId6" Type="http://schemas.openxmlformats.org/officeDocument/2006/relationships/image" Target="../media/image420.png"/><Relationship Id="rId5" Type="http://schemas.openxmlformats.org/officeDocument/2006/relationships/image" Target="../media/image414.png"/><Relationship Id="rId4" Type="http://schemas.openxmlformats.org/officeDocument/2006/relationships/image" Target="../media/image160.png"/><Relationship Id="rId9" Type="http://schemas.openxmlformats.org/officeDocument/2006/relationships/image" Target="../media/image401.png"/></Relationships>
</file>

<file path=ppt/slides/_rels/slide182.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8" Type="http://schemas.openxmlformats.org/officeDocument/2006/relationships/image" Target="../media/image510.png"/><Relationship Id="rId3" Type="http://schemas.openxmlformats.org/officeDocument/2006/relationships/image" Target="../media/image461.png"/><Relationship Id="rId7" Type="http://schemas.openxmlformats.org/officeDocument/2006/relationships/image" Target="../media/image500.png"/><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481.png"/><Relationship Id="rId10" Type="http://schemas.openxmlformats.org/officeDocument/2006/relationships/image" Target="../media/image57.png"/><Relationship Id="rId4" Type="http://schemas.openxmlformats.org/officeDocument/2006/relationships/image" Target="../media/image47.png"/><Relationship Id="rId9" Type="http://schemas.openxmlformats.org/officeDocument/2006/relationships/image" Target="../media/image372.png"/></Relationships>
</file>

<file path=ppt/slides/_rels/slide186.xml.rels><?xml version="1.0" encoding="UTF-8" standalone="yes"?>
<Relationships xmlns="http://schemas.openxmlformats.org/package/2006/relationships"><Relationship Id="rId8" Type="http://schemas.openxmlformats.org/officeDocument/2006/relationships/image" Target="../media/image510.png"/><Relationship Id="rId3" Type="http://schemas.openxmlformats.org/officeDocument/2006/relationships/image" Target="../media/image461.png"/><Relationship Id="rId7" Type="http://schemas.openxmlformats.org/officeDocument/2006/relationships/image" Target="../media/image500.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481.png"/><Relationship Id="rId10" Type="http://schemas.openxmlformats.org/officeDocument/2006/relationships/image" Target="../media/image57.png"/><Relationship Id="rId4" Type="http://schemas.openxmlformats.org/officeDocument/2006/relationships/image" Target="../media/image47.png"/><Relationship Id="rId9" Type="http://schemas.openxmlformats.org/officeDocument/2006/relationships/image" Target="../media/image372.png"/></Relationships>
</file>

<file path=ppt/slides/_rels/slide187.xml.rels><?xml version="1.0" encoding="UTF-8" standalone="yes"?>
<Relationships xmlns="http://schemas.openxmlformats.org/package/2006/relationships"><Relationship Id="rId2" Type="http://schemas.openxmlformats.org/officeDocument/2006/relationships/image" Target="../media/image4000.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3600.png"/><Relationship Id="rId2" Type="http://schemas.openxmlformats.org/officeDocument/2006/relationships/image" Target="../media/image350.png"/><Relationship Id="rId1" Type="http://schemas.openxmlformats.org/officeDocument/2006/relationships/slideLayout" Target="../slideLayouts/slideLayout2.xml"/><Relationship Id="rId4" Type="http://schemas.openxmlformats.org/officeDocument/2006/relationships/image" Target="../media/image3700.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90.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3600.png"/><Relationship Id="rId2" Type="http://schemas.openxmlformats.org/officeDocument/2006/relationships/image" Target="../media/image350.png"/><Relationship Id="rId1" Type="http://schemas.openxmlformats.org/officeDocument/2006/relationships/slideLayout" Target="../slideLayouts/slideLayout2.xml"/><Relationship Id="rId4" Type="http://schemas.openxmlformats.org/officeDocument/2006/relationships/image" Target="../media/image3700.png"/></Relationships>
</file>

<file path=ppt/slides/_rels/slide191.xml.rels><?xml version="1.0" encoding="UTF-8" standalone="yes"?>
<Relationships xmlns="http://schemas.openxmlformats.org/package/2006/relationships"><Relationship Id="rId3" Type="http://schemas.openxmlformats.org/officeDocument/2006/relationships/image" Target="../media/image4600.png"/><Relationship Id="rId7" Type="http://schemas.openxmlformats.org/officeDocument/2006/relationships/image" Target="../media/image550.png"/><Relationship Id="rId2" Type="http://schemas.openxmlformats.org/officeDocument/2006/relationships/image" Target="../media/image450.png"/><Relationship Id="rId1" Type="http://schemas.openxmlformats.org/officeDocument/2006/relationships/slideLayout" Target="../slideLayouts/slideLayout2.xml"/><Relationship Id="rId6" Type="http://schemas.openxmlformats.org/officeDocument/2006/relationships/image" Target="../media/image540.png"/><Relationship Id="rId5" Type="http://schemas.openxmlformats.org/officeDocument/2006/relationships/image" Target="../media/image530.png"/><Relationship Id="rId4" Type="http://schemas.openxmlformats.org/officeDocument/2006/relationships/image" Target="../media/image4700.png"/></Relationships>
</file>

<file path=ppt/slides/_rels/slide192.xml.rels><?xml version="1.0" encoding="UTF-8" standalone="yes"?>
<Relationships xmlns="http://schemas.openxmlformats.org/package/2006/relationships"><Relationship Id="rId3" Type="http://schemas.openxmlformats.org/officeDocument/2006/relationships/image" Target="../media/image4600.png"/><Relationship Id="rId7" Type="http://schemas.openxmlformats.org/officeDocument/2006/relationships/image" Target="../media/image550.png"/><Relationship Id="rId2" Type="http://schemas.openxmlformats.org/officeDocument/2006/relationships/image" Target="../media/image450.png"/><Relationship Id="rId1" Type="http://schemas.openxmlformats.org/officeDocument/2006/relationships/slideLayout" Target="../slideLayouts/slideLayout2.xml"/><Relationship Id="rId6" Type="http://schemas.openxmlformats.org/officeDocument/2006/relationships/image" Target="../media/image540.png"/><Relationship Id="rId5" Type="http://schemas.openxmlformats.org/officeDocument/2006/relationships/image" Target="../media/image530.png"/><Relationship Id="rId4" Type="http://schemas.openxmlformats.org/officeDocument/2006/relationships/image" Target="../media/image4700.png"/></Relationships>
</file>

<file path=ppt/slides/_rels/slide193.xml.rels><?xml version="1.0" encoding="UTF-8" standalone="yes"?>
<Relationships xmlns="http://schemas.openxmlformats.org/package/2006/relationships"><Relationship Id="rId3" Type="http://schemas.openxmlformats.org/officeDocument/2006/relationships/image" Target="../media/image4600.png"/><Relationship Id="rId7" Type="http://schemas.openxmlformats.org/officeDocument/2006/relationships/image" Target="../media/image550.png"/><Relationship Id="rId2" Type="http://schemas.openxmlformats.org/officeDocument/2006/relationships/image" Target="../media/image450.png"/><Relationship Id="rId1" Type="http://schemas.openxmlformats.org/officeDocument/2006/relationships/slideLayout" Target="../slideLayouts/slideLayout2.xml"/><Relationship Id="rId6" Type="http://schemas.openxmlformats.org/officeDocument/2006/relationships/image" Target="../media/image540.png"/><Relationship Id="rId5" Type="http://schemas.openxmlformats.org/officeDocument/2006/relationships/image" Target="../media/image530.png"/><Relationship Id="rId4" Type="http://schemas.openxmlformats.org/officeDocument/2006/relationships/image" Target="../media/image4700.png"/></Relationships>
</file>

<file path=ppt/slides/_rels/slide19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arxiv.org/abs/1703.09185" TargetMode="External"/><Relationship Id="rId7" Type="http://schemas.openxmlformats.org/officeDocument/2006/relationships/image" Target="../media/image9.png"/><Relationship Id="rId2" Type="http://schemas.openxmlformats.org/officeDocument/2006/relationships/hyperlink" Target="https://arxiv.org/abs/1612.05236" TargetMode="Externa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hyperlink" Target="https://arxiv.org/abs/2004.01312" TargetMode="External"/><Relationship Id="rId10" Type="http://schemas.openxmlformats.org/officeDocument/2006/relationships/image" Target="../media/image120.png"/><Relationship Id="rId4" Type="http://schemas.openxmlformats.org/officeDocument/2006/relationships/hyperlink" Target="https://arxiv.org/abs/1905.00733" TargetMode="External"/><Relationship Id="rId9" Type="http://schemas.openxmlformats.org/officeDocument/2006/relationships/image" Target="../media/image11.png"/></Relationships>
</file>

<file path=ppt/slides/_rels/slide19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arxiv.org/abs/1703.09185" TargetMode="External"/><Relationship Id="rId7" Type="http://schemas.openxmlformats.org/officeDocument/2006/relationships/image" Target="../media/image10.png"/><Relationship Id="rId2" Type="http://schemas.openxmlformats.org/officeDocument/2006/relationships/hyperlink" Target="https://arxiv.org/abs/1612.05236"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1.png"/><Relationship Id="rId9" Type="http://schemas.openxmlformats.org/officeDocument/2006/relationships/image" Target="../media/image120.png"/></Relationships>
</file>

<file path=ppt/slides/_rels/slide19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arxiv.org/abs/1703.09185" TargetMode="External"/><Relationship Id="rId7" Type="http://schemas.openxmlformats.org/officeDocument/2006/relationships/image" Target="../media/image10.png"/><Relationship Id="rId2" Type="http://schemas.openxmlformats.org/officeDocument/2006/relationships/hyperlink" Target="https://arxiv.org/abs/1612.05236"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1.png"/><Relationship Id="rId9" Type="http://schemas.openxmlformats.org/officeDocument/2006/relationships/image" Target="../media/image120.png"/></Relationships>
</file>

<file path=ppt/slides/_rels/slide198.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oleObject" Target="../embeddings/oleObject4.bin"/><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oleObject" Target="NULL"/><Relationship Id="rId10" Type="http://schemas.openxmlformats.org/officeDocument/2006/relationships/oleObject" Target="NULL"/><Relationship Id="rId4" Type="http://schemas.openxmlformats.org/officeDocument/2006/relationships/image" Target="../media/image10.emf"/><Relationship Id="rId9" Type="http://schemas.openxmlformats.org/officeDocument/2006/relationships/image" Target="../media/image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2.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hyperlink" Target="http://disc.georgetown.domains/talks.htm" TargetMode="Externa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hyperlink" Target="https://commons.wikimedia.org/wiki/File:Neural_network_bottleneck_achitecture.svg"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image" Target="../media/image4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18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61.png"/><Relationship Id="rId4" Type="http://schemas.openxmlformats.org/officeDocument/2006/relationships/image" Target="../media/image152.png"/></Relationships>
</file>

<file path=ppt/slides/_rels/slide25.xml.rels><?xml version="1.0" encoding="UTF-8" standalone="yes"?>
<Relationships xmlns="http://schemas.openxmlformats.org/package/2006/relationships"><Relationship Id="rId2" Type="http://schemas.openxmlformats.org/officeDocument/2006/relationships/hyperlink" Target="http://sbubeck.com/Bubeck15.pdf"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8.tiff"/><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360.png"/></Relationships>
</file>

<file path=ppt/slides/_rels/slide28.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8.tiff"/><Relationship Id="rId1" Type="http://schemas.openxmlformats.org/officeDocument/2006/relationships/slideLayout" Target="../slideLayouts/slideLayout2.xml"/><Relationship Id="rId4" Type="http://schemas.openxmlformats.org/officeDocument/2006/relationships/image" Target="../media/image360.png"/></Relationships>
</file>

<file path=ppt/slides/_rels/slide29.xml.rels><?xml version="1.0" encoding="UTF-8" standalone="yes"?>
<Relationships xmlns="http://schemas.openxmlformats.org/package/2006/relationships"><Relationship Id="rId3" Type="http://schemas.openxmlformats.org/officeDocument/2006/relationships/image" Target="../media/image1010.png"/><Relationship Id="rId2" Type="http://schemas.openxmlformats.org/officeDocument/2006/relationships/image" Target="../media/image8.tiff"/><Relationship Id="rId1" Type="http://schemas.openxmlformats.org/officeDocument/2006/relationships/slideLayout" Target="../slideLayouts/slideLayout2.xml"/><Relationship Id="rId4" Type="http://schemas.openxmlformats.org/officeDocument/2006/relationships/image" Target="../media/image4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10.png"/><Relationship Id="rId2" Type="http://schemas.openxmlformats.org/officeDocument/2006/relationships/image" Target="../media/image8.tiff"/><Relationship Id="rId1" Type="http://schemas.openxmlformats.org/officeDocument/2006/relationships/slideLayout" Target="../slideLayouts/slideLayout2.xml"/><Relationship Id="rId5" Type="http://schemas.openxmlformats.org/officeDocument/2006/relationships/image" Target="../media/image421.png"/><Relationship Id="rId4" Type="http://schemas.openxmlformats.org/officeDocument/2006/relationships/image" Target="../media/image410.png"/></Relationships>
</file>

<file path=ppt/slides/_rels/slide31.xml.rels><?xml version="1.0" encoding="UTF-8" standalone="yes"?>
<Relationships xmlns="http://schemas.openxmlformats.org/package/2006/relationships"><Relationship Id="rId3" Type="http://schemas.openxmlformats.org/officeDocument/2006/relationships/image" Target="../media/image1010.png"/><Relationship Id="rId2" Type="http://schemas.openxmlformats.org/officeDocument/2006/relationships/image" Target="../media/image8.tiff"/><Relationship Id="rId1" Type="http://schemas.openxmlformats.org/officeDocument/2006/relationships/slideLayout" Target="../slideLayouts/slideLayout2.xml"/><Relationship Id="rId5" Type="http://schemas.openxmlformats.org/officeDocument/2006/relationships/image" Target="../media/image421.png"/><Relationship Id="rId4" Type="http://schemas.openxmlformats.org/officeDocument/2006/relationships/image" Target="../media/image410.png"/></Relationships>
</file>

<file path=ppt/slides/_rels/slide32.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2400.png"/><Relationship Id="rId3" Type="http://schemas.openxmlformats.org/officeDocument/2006/relationships/image" Target="../media/image190.png"/><Relationship Id="rId7" Type="http://schemas.openxmlformats.org/officeDocument/2006/relationships/image" Target="../media/image2300.pn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10.png"/><Relationship Id="rId4" Type="http://schemas.openxmlformats.org/officeDocument/2006/relationships/image" Target="../media/image200.png"/></Relationships>
</file>

<file path=ppt/slides/_rels/slide34.xml.rels><?xml version="1.0" encoding="UTF-8" standalone="yes"?>
<Relationships xmlns="http://schemas.openxmlformats.org/package/2006/relationships"><Relationship Id="rId8" Type="http://schemas.openxmlformats.org/officeDocument/2006/relationships/image" Target="../media/image2400.png"/><Relationship Id="rId7" Type="http://schemas.openxmlformats.org/officeDocument/2006/relationships/image" Target="../media/image230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slideLayout" Target="../slideLayouts/slideLayout2.xml"/><Relationship Id="rId9" Type="http://schemas.openxmlformats.org/officeDocument/2006/relationships/image" Target="../media/image3.png"/></Relationships>
</file>

<file path=ppt/slides/_rels/slide38.xml.rels><?xml version="1.0" encoding="UTF-8" standalone="yes"?>
<Relationships xmlns="http://schemas.openxmlformats.org/package/2006/relationships"><Relationship Id="rId8"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162.png"/><Relationship Id="rId1" Type="http://schemas.openxmlformats.org/officeDocument/2006/relationships/slideLayout" Target="../slideLayouts/slideLayout2.xml"/><Relationship Id="rId6" Type="http://schemas.openxmlformats.org/officeDocument/2006/relationships/image" Target="../media/image44.png"/><Relationship Id="rId9"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44.png"/><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2400.png"/><Relationship Id="rId3" Type="http://schemas.openxmlformats.org/officeDocument/2006/relationships/image" Target="../media/image190.png"/><Relationship Id="rId7" Type="http://schemas.openxmlformats.org/officeDocument/2006/relationships/image" Target="../media/image2300.pn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10.png"/><Relationship Id="rId4" Type="http://schemas.openxmlformats.org/officeDocument/2006/relationships/image" Target="../media/image20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9" Type="http://schemas.openxmlformats.org/officeDocument/2006/relationships/image" Target="../media/image151.png"/></Relationships>
</file>

<file path=ppt/slides/_rels/slide43.xml.rels><?xml version="1.0" encoding="UTF-8" standalone="yes"?>
<Relationships xmlns="http://schemas.openxmlformats.org/package/2006/relationships"><Relationship Id="rId2" Type="http://schemas.openxmlformats.org/officeDocument/2006/relationships/hyperlink" Target="http://www.ifp.illinois.edu/~angelia/distributed_journal_final.pdf"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1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52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emf"/><Relationship Id="rId5" Type="http://schemas.openxmlformats.org/officeDocument/2006/relationships/oleObject" Target="../embeddings/oleObject1.bin"/><Relationship Id="rId4" Type="http://schemas.openxmlformats.org/officeDocument/2006/relationships/image" Target="../media/image9.emf"/></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oleObject" Target="../embeddings/oleObject2.bin"/><Relationship Id="rId7" Type="http://schemas.openxmlformats.org/officeDocument/2006/relationships/image" Target="../media/image1710.png"/><Relationship Id="rId12" Type="http://schemas.openxmlformats.org/officeDocument/2006/relationships/image" Target="../media/image1520.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emf"/><Relationship Id="rId11" Type="http://schemas.openxmlformats.org/officeDocument/2006/relationships/image" Target="../media/image9.emf"/><Relationship Id="rId5" Type="http://schemas.openxmlformats.org/officeDocument/2006/relationships/oleObject" Target="../embeddings/oleObject2.bin"/><Relationship Id="rId10" Type="http://schemas.openxmlformats.org/officeDocument/2006/relationships/oleObject" Target="../embeddings/oleObject1.bin"/><Relationship Id="rId4" Type="http://schemas.openxmlformats.org/officeDocument/2006/relationships/image" Target="../media/image10.emf"/><Relationship Id="rId9" Type="http://schemas.openxmlformats.org/officeDocument/2006/relationships/image" Target="../media/image9.emf"/></Relationships>
</file>

<file path=ppt/slides/_rels/slide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w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NUL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NUL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21.png"/></Relationships>
</file>

<file path=ppt/slides/_rels/slide5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5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NUL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21.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NUL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s>
</file>

<file path=ppt/slides/_rels/slide6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66.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NULL"/></Relationships>
</file>

<file path=ppt/slides/_rels/slide6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hyperlink" Target="https://arxiv.org/abs/1511.01821" TargetMode="External"/><Relationship Id="rId3" Type="http://schemas.openxmlformats.org/officeDocument/2006/relationships/image" Target="../media/image3.png"/><Relationship Id="rId7" Type="http://schemas.openxmlformats.org/officeDocument/2006/relationships/hyperlink" Target="https://arxiv.org/abs/1509.01864" TargetMode="External"/><Relationship Id="rId2" Type="http://schemas.openxmlformats.org/officeDocument/2006/relationships/image" Target="../media/image22.emf"/><Relationship Id="rId1" Type="http://schemas.openxmlformats.org/officeDocument/2006/relationships/slideLayout" Target="../slideLayouts/slideLayout2.xml"/><Relationship Id="rId6" Type="http://schemas.openxmlformats.org/officeDocument/2006/relationships/hyperlink" Target="https://arxiv.org/abs/1507.01845" TargetMode="External"/><Relationship Id="rId5" Type="http://schemas.openxmlformats.org/officeDocument/2006/relationships/hyperlink" Target="https://arxiv.org/abs/1506.04681" TargetMode="External"/><Relationship Id="rId4" Type="http://schemas.openxmlformats.org/officeDocument/2006/relationships/image" Target="../media/image21.png"/></Relationships>
</file>

<file path=ppt/slides/_rels/slide74.xml.rels><?xml version="1.0" encoding="UTF-8" standalone="yes"?>
<Relationships xmlns="http://schemas.openxmlformats.org/package/2006/relationships"><Relationship Id="rId8" Type="http://schemas.openxmlformats.org/officeDocument/2006/relationships/hyperlink" Target="https://arxiv.org/abs/1511.01821" TargetMode="External"/><Relationship Id="rId3" Type="http://schemas.openxmlformats.org/officeDocument/2006/relationships/image" Target="../media/image3.png"/><Relationship Id="rId7" Type="http://schemas.openxmlformats.org/officeDocument/2006/relationships/hyperlink" Target="https://arxiv.org/abs/1509.01864" TargetMode="External"/><Relationship Id="rId2" Type="http://schemas.openxmlformats.org/officeDocument/2006/relationships/image" Target="../media/image23.emf"/><Relationship Id="rId1" Type="http://schemas.openxmlformats.org/officeDocument/2006/relationships/slideLayout" Target="../slideLayouts/slideLayout2.xml"/><Relationship Id="rId6" Type="http://schemas.openxmlformats.org/officeDocument/2006/relationships/hyperlink" Target="https://arxiv.org/abs/1507.01845" TargetMode="External"/><Relationship Id="rId5" Type="http://schemas.openxmlformats.org/officeDocument/2006/relationships/hyperlink" Target="https://arxiv.org/abs/1506.04681" TargetMode="External"/><Relationship Id="rId4" Type="http://schemas.openxmlformats.org/officeDocument/2006/relationships/image" Target="../media/image21.png"/></Relationships>
</file>

<file path=ppt/slides/_rels/slide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emf"/><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media/image21.png"/></Relationships>
</file>

<file path=ppt/slides/_rels/slide7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10" Type="http://schemas.openxmlformats.org/officeDocument/2006/relationships/image" Target="../media/image21.png"/><Relationship Id="rId4" Type="http://schemas.openxmlformats.org/officeDocument/2006/relationships/image" Target="NULL"/><Relationship Id="rId9" Type="http://schemas.openxmlformats.org/officeDocument/2006/relationships/image" Target="NULL"/></Relationships>
</file>

<file path=ppt/slides/_rels/slide8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png"/><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21.png"/></Relationships>
</file>

<file path=ppt/slides/_rels/slide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dl.acm.org/doi/10.1145/2933057.2933105"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NULL"/></Relationships>
</file>

<file path=ppt/slides/_rels/slide8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NULL"/></Relationships>
</file>

<file path=ppt/slides/_rels/slide8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NULL"/></Relationships>
</file>

<file path=ppt/slides/_rels/slide8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NUL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s://arxiv.org/abs/2003.09675"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hyperlink" Target="https://arxiv.org/abs/2003.09675"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hyperlink" Target="https://arxiv.org/abs/2003.09675"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ctrTitle"/>
          </p:nvPr>
        </p:nvSpPr>
        <p:spPr>
          <a:xfrm>
            <a:off x="685800" y="1657104"/>
            <a:ext cx="7772400" cy="1951058"/>
          </a:xfrm>
        </p:spPr>
        <p:txBody>
          <a:bodyPr/>
          <a:lstStyle/>
          <a:p>
            <a:pPr>
              <a:lnSpc>
                <a:spcPct val="120000"/>
              </a:lnSpc>
            </a:pPr>
            <a:r>
              <a:rPr lang="en-US" dirty="0">
                <a:solidFill>
                  <a:schemeClr val="bg1">
                    <a:lumMod val="65000"/>
                  </a:schemeClr>
                </a:solidFill>
              </a:rPr>
              <a:t>Tutorial</a:t>
            </a:r>
            <a:br>
              <a:rPr lang="en-US" dirty="0">
                <a:solidFill>
                  <a:schemeClr val="bg1">
                    <a:lumMod val="65000"/>
                  </a:schemeClr>
                </a:solidFill>
              </a:rPr>
            </a:br>
            <a:br>
              <a:rPr lang="en-US" dirty="0"/>
            </a:br>
            <a:r>
              <a:rPr lang="en-US" dirty="0"/>
              <a:t>Security and Privacy</a:t>
            </a:r>
            <a:br>
              <a:rPr lang="en-US" dirty="0"/>
            </a:br>
            <a:r>
              <a:rPr lang="en-US" dirty="0"/>
              <a:t>in Distributed Optimization and Learning</a:t>
            </a:r>
            <a:br>
              <a:rPr lang="en-US" dirty="0"/>
            </a:br>
            <a:br>
              <a:rPr lang="en-US" dirty="0"/>
            </a:br>
            <a:r>
              <a:rPr lang="en-US" sz="2400" dirty="0">
                <a:solidFill>
                  <a:schemeClr val="tx1"/>
                </a:solidFill>
              </a:rPr>
              <a:t>Nitin Vaidya</a:t>
            </a:r>
            <a:br>
              <a:rPr lang="en-US" sz="2400" dirty="0">
                <a:solidFill>
                  <a:schemeClr val="tx1"/>
                </a:solidFill>
              </a:rPr>
            </a:br>
            <a:r>
              <a:rPr lang="en-US" sz="2400" dirty="0">
                <a:solidFill>
                  <a:schemeClr val="tx1"/>
                </a:solidFill>
              </a:rPr>
              <a:t>Georgetown University</a:t>
            </a:r>
            <a:br>
              <a:rPr lang="en-US" sz="2400" dirty="0">
                <a:solidFill>
                  <a:srgbClr val="008000"/>
                </a:solidFill>
              </a:rPr>
            </a:br>
            <a:br>
              <a:rPr lang="en-US" sz="2400" dirty="0">
                <a:solidFill>
                  <a:srgbClr val="993300"/>
                </a:solidFill>
              </a:rPr>
            </a:br>
            <a:br>
              <a:rPr lang="en-US" sz="2400" dirty="0">
                <a:solidFill>
                  <a:srgbClr val="993300"/>
                </a:solidFill>
              </a:rPr>
            </a:br>
            <a:br>
              <a:rPr lang="en-US" sz="2400" dirty="0">
                <a:solidFill>
                  <a:srgbClr val="993300"/>
                </a:solidFill>
              </a:rPr>
            </a:br>
            <a:endParaRPr lang="en-US" sz="2000" dirty="0">
              <a:solidFill>
                <a:schemeClr val="bg2"/>
              </a:solidFill>
            </a:endParaRPr>
          </a:p>
        </p:txBody>
      </p:sp>
      <p:pic>
        <p:nvPicPr>
          <p:cNvPr id="5" name="Picture 4">
            <a:extLst>
              <a:ext uri="{FF2B5EF4-FFF2-40B4-BE49-F238E27FC236}">
                <a16:creationId xmlns:a16="http://schemas.microsoft.com/office/drawing/2014/main" id="{86634F26-A1DD-D342-B5FE-30EE04986002}"/>
              </a:ext>
            </a:extLst>
          </p:cNvPr>
          <p:cNvPicPr>
            <a:picLocks noChangeAspect="1"/>
          </p:cNvPicPr>
          <p:nvPr/>
        </p:nvPicPr>
        <p:blipFill>
          <a:blip r:embed="rId3"/>
          <a:stretch>
            <a:fillRect/>
          </a:stretch>
        </p:blipFill>
        <p:spPr>
          <a:xfrm>
            <a:off x="0" y="3803128"/>
            <a:ext cx="9144000" cy="3429000"/>
          </a:xfrm>
          <a:prstGeom prst="rect">
            <a:avLst/>
          </a:prstGeom>
        </p:spPr>
      </p:pic>
      <p:sp>
        <p:nvSpPr>
          <p:cNvPr id="2" name="TextBox 1">
            <a:extLst>
              <a:ext uri="{FF2B5EF4-FFF2-40B4-BE49-F238E27FC236}">
                <a16:creationId xmlns:a16="http://schemas.microsoft.com/office/drawing/2014/main" id="{37400E1C-D7EF-5A45-823B-D48355877372}"/>
              </a:ext>
            </a:extLst>
          </p:cNvPr>
          <p:cNvSpPr txBox="1"/>
          <p:nvPr/>
        </p:nvSpPr>
        <p:spPr>
          <a:xfrm>
            <a:off x="7824052" y="6858000"/>
            <a:ext cx="1268296" cy="338554"/>
          </a:xfrm>
          <a:prstGeom prst="rect">
            <a:avLst/>
          </a:prstGeom>
          <a:noFill/>
        </p:spPr>
        <p:txBody>
          <a:bodyPr wrap="none" rtlCol="0">
            <a:spAutoFit/>
          </a:bodyPr>
          <a:lstStyle/>
          <a:p>
            <a:pPr>
              <a:buNone/>
            </a:pPr>
            <a:r>
              <a:rPr lang="en-US" sz="1600" dirty="0">
                <a:solidFill>
                  <a:schemeClr val="bg1"/>
                </a:solidFill>
                <a:latin typeface="Arial" panose="020B0604020202020204" pitchFamily="34" charset="0"/>
                <a:cs typeface="Arial" panose="020B0604020202020204" pitchFamily="34" charset="0"/>
              </a:rPr>
              <a:t>March 2021</a:t>
            </a:r>
          </a:p>
        </p:txBody>
      </p:sp>
    </p:spTree>
    <p:extLst>
      <p:ext uri="{BB962C8B-B14F-4D97-AF65-F5344CB8AC3E}">
        <p14:creationId xmlns:p14="http://schemas.microsoft.com/office/powerpoint/2010/main" val="2196634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3411B-C2EB-6949-B6D6-6127B59CC9CC}"/>
              </a:ext>
            </a:extLst>
          </p:cNvPr>
          <p:cNvSpPr>
            <a:spLocks noGrp="1"/>
          </p:cNvSpPr>
          <p:nvPr>
            <p:ph type="title"/>
          </p:nvPr>
        </p:nvSpPr>
        <p:spPr/>
        <p:txBody>
          <a:bodyPr/>
          <a:lstStyle/>
          <a:p>
            <a:r>
              <a:rPr lang="en-US" dirty="0"/>
              <a:t>Rendezvous</a:t>
            </a:r>
          </a:p>
        </p:txBody>
      </p:sp>
      <p:sp>
        <p:nvSpPr>
          <p:cNvPr id="3" name="Content Placeholder 2">
            <a:extLst>
              <a:ext uri="{FF2B5EF4-FFF2-40B4-BE49-F238E27FC236}">
                <a16:creationId xmlns:a16="http://schemas.microsoft.com/office/drawing/2014/main" id="{E4F3C3DB-35F6-F54C-B945-E20B3DBEF2C5}"/>
              </a:ext>
            </a:extLst>
          </p:cNvPr>
          <p:cNvSpPr>
            <a:spLocks noGrp="1"/>
          </p:cNvSpPr>
          <p:nvPr>
            <p:ph idx="1"/>
          </p:nvPr>
        </p:nvSpPr>
        <p:spPr/>
        <p:txBody>
          <a:bodyPr/>
          <a:lstStyle/>
          <a:p>
            <a:endParaRPr lang="en-US" dirty="0"/>
          </a:p>
          <a:p>
            <a:r>
              <a:rPr lang="en-US" dirty="0"/>
              <a:t>Determine the location where the total cost of meeting is minimized</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48AA530-D662-6545-82C2-754B8B7EC79D}"/>
                  </a:ext>
                </a:extLst>
              </p:cNvPr>
              <p:cNvSpPr txBox="1"/>
              <p:nvPr/>
            </p:nvSpPr>
            <p:spPr>
              <a:xfrm>
                <a:off x="2492269" y="3165370"/>
                <a:ext cx="3688189" cy="2185727"/>
              </a:xfrm>
              <a:prstGeom prst="rect">
                <a:avLst/>
              </a:prstGeom>
              <a:solidFill>
                <a:srgbClr val="FFFF00"/>
              </a:solidFill>
            </p:spPr>
            <p:txBody>
              <a:bodyPr wrap="none" rtlCol="0">
                <a:spAutoFit/>
              </a:bodyPr>
              <a:lstStyle/>
              <a:p>
                <a:pPr>
                  <a:buNone/>
                </a:pPr>
                <a:endParaRPr lang="en-US" sz="4000" dirty="0">
                  <a:solidFill>
                    <a:schemeClr val="accent2">
                      <a:lumMod val="50000"/>
                    </a:schemeClr>
                  </a:solidFill>
                </a:endParaRPr>
              </a:p>
              <a:p>
                <a:pPr>
                  <a:buNone/>
                </a:pPr>
                <a:r>
                  <a:rPr lang="en-US" sz="3600" dirty="0">
                    <a:solidFill>
                      <a:srgbClr val="C00000"/>
                    </a:solidFill>
                    <a:latin typeface="Arial" panose="020B0604020202020204" pitchFamily="34" charset="0"/>
                    <a:cs typeface="Arial" panose="020B0604020202020204" pitchFamily="34" charset="0"/>
                  </a:rPr>
                  <a:t>arg</a:t>
                </a:r>
                <a:r>
                  <a:rPr lang="en-US" sz="3600" dirty="0" err="1">
                    <a:solidFill>
                      <a:srgbClr val="00B050"/>
                    </a:solidFill>
                    <a:latin typeface="Arial" panose="020B0604020202020204" pitchFamily="34" charset="0"/>
                    <a:cs typeface="Arial" panose="020B0604020202020204" pitchFamily="34" charset="0"/>
                  </a:rPr>
                  <a:t>min</a:t>
                </a:r>
                <a:r>
                  <a:rPr lang="en-US" sz="4000" i="1" baseline="-25000" dirty="0" err="1">
                    <a:solidFill>
                      <a:srgbClr val="FF0000"/>
                    </a:solidFill>
                    <a:latin typeface="Times" pitchFamily="2" charset="0"/>
                    <a:cs typeface="Arial" panose="020B0604020202020204" pitchFamily="34" charset="0"/>
                  </a:rPr>
                  <a:t>x</a:t>
                </a:r>
                <a:r>
                  <a:rPr lang="en-US" sz="4000" dirty="0">
                    <a:solidFill>
                      <a:schemeClr val="accent2">
                        <a:lumMod val="50000"/>
                      </a:schemeClr>
                    </a:solidFill>
                  </a:rPr>
                  <a:t> </a:t>
                </a:r>
                <a14:m>
                  <m:oMath xmlns:m="http://schemas.openxmlformats.org/officeDocument/2006/math">
                    <m:nary>
                      <m:naryPr>
                        <m:chr m:val="∑"/>
                        <m:supHide m:val="on"/>
                        <m:ctrlPr>
                          <a:rPr lang="en-US" sz="4000" i="1">
                            <a:solidFill>
                              <a:schemeClr val="accent2">
                                <a:lumMod val="50000"/>
                              </a:schemeClr>
                            </a:solidFill>
                            <a:latin typeface="Cambria Math" panose="02040503050406030204" pitchFamily="18" charset="0"/>
                          </a:rPr>
                        </m:ctrlPr>
                      </m:naryPr>
                      <m:sub>
                        <m:r>
                          <m:rPr>
                            <m:brk m:alnAt="7"/>
                          </m:rPr>
                          <a:rPr lang="en-US" sz="4000" i="1">
                            <a:solidFill>
                              <a:schemeClr val="accent2">
                                <a:lumMod val="50000"/>
                              </a:schemeClr>
                            </a:solidFill>
                            <a:latin typeface="Cambria Math" panose="02040503050406030204" pitchFamily="18" charset="0"/>
                          </a:rPr>
                          <m:t>𝑖</m:t>
                        </m:r>
                      </m:sub>
                      <m:sup/>
                      <m:e>
                        <m:sSub>
                          <m:sSubPr>
                            <m:ctrlPr>
                              <a:rPr lang="en-US" sz="4000" i="1">
                                <a:solidFill>
                                  <a:schemeClr val="accent2">
                                    <a:lumMod val="50000"/>
                                  </a:schemeClr>
                                </a:solidFill>
                                <a:latin typeface="Cambria Math" panose="02040503050406030204" pitchFamily="18" charset="0"/>
                              </a:rPr>
                            </m:ctrlPr>
                          </m:sSubPr>
                          <m:e>
                            <m:r>
                              <a:rPr lang="en-US" sz="4000" i="1">
                                <a:solidFill>
                                  <a:schemeClr val="accent2">
                                    <a:lumMod val="50000"/>
                                  </a:schemeClr>
                                </a:solidFill>
                                <a:latin typeface="Cambria Math" panose="02040503050406030204" pitchFamily="18" charset="0"/>
                              </a:rPr>
                              <m:t> </m:t>
                            </m:r>
                            <m:r>
                              <a:rPr lang="en-US" sz="4000" i="1">
                                <a:solidFill>
                                  <a:schemeClr val="accent2">
                                    <a:lumMod val="50000"/>
                                  </a:schemeClr>
                                </a:solidFill>
                                <a:latin typeface="Cambria Math" panose="02040503050406030204" pitchFamily="18" charset="0"/>
                              </a:rPr>
                              <m:t>𝑓</m:t>
                            </m:r>
                          </m:e>
                          <m:sub>
                            <m:r>
                              <a:rPr lang="en-US" sz="4000" i="1">
                                <a:solidFill>
                                  <a:schemeClr val="accent2">
                                    <a:lumMod val="50000"/>
                                  </a:schemeClr>
                                </a:solidFill>
                                <a:latin typeface="Cambria Math" panose="02040503050406030204" pitchFamily="18" charset="0"/>
                              </a:rPr>
                              <m:t>𝑖</m:t>
                            </m:r>
                          </m:sub>
                        </m:sSub>
                        <m:d>
                          <m:dPr>
                            <m:ctrlPr>
                              <a:rPr lang="en-US" sz="4000" i="1">
                                <a:solidFill>
                                  <a:schemeClr val="accent2">
                                    <a:lumMod val="50000"/>
                                  </a:schemeClr>
                                </a:solidFill>
                                <a:latin typeface="Cambria Math" panose="02040503050406030204" pitchFamily="18" charset="0"/>
                              </a:rPr>
                            </m:ctrlPr>
                          </m:dPr>
                          <m:e>
                            <m:r>
                              <a:rPr lang="en-US" sz="4000" i="1">
                                <a:solidFill>
                                  <a:schemeClr val="accent2">
                                    <a:lumMod val="50000"/>
                                  </a:schemeClr>
                                </a:solidFill>
                                <a:latin typeface="Cambria Math" panose="02040503050406030204" pitchFamily="18" charset="0"/>
                              </a:rPr>
                              <m:t>𝑥</m:t>
                            </m:r>
                          </m:e>
                        </m:d>
                      </m:e>
                    </m:nary>
                  </m:oMath>
                </a14:m>
                <a:endParaRPr lang="en-US" sz="4000" dirty="0">
                  <a:solidFill>
                    <a:schemeClr val="accent2">
                      <a:lumMod val="50000"/>
                    </a:schemeClr>
                  </a:solidFill>
                </a:endParaRPr>
              </a:p>
              <a:p>
                <a:pPr>
                  <a:buNone/>
                </a:pPr>
                <a:endParaRPr lang="en-US" sz="4000" dirty="0"/>
              </a:p>
            </p:txBody>
          </p:sp>
        </mc:Choice>
        <mc:Fallback xmlns="">
          <p:sp>
            <p:nvSpPr>
              <p:cNvPr id="5" name="TextBox 4">
                <a:extLst>
                  <a:ext uri="{FF2B5EF4-FFF2-40B4-BE49-F238E27FC236}">
                    <a16:creationId xmlns:a16="http://schemas.microsoft.com/office/drawing/2014/main" id="{E48AA530-D662-6545-82C2-754B8B7EC79D}"/>
                  </a:ext>
                </a:extLst>
              </p:cNvPr>
              <p:cNvSpPr txBox="1">
                <a:spLocks noRot="1" noChangeAspect="1" noMove="1" noResize="1" noEditPoints="1" noAdjustHandles="1" noChangeArrowheads="1" noChangeShapeType="1" noTextEdit="1"/>
              </p:cNvSpPr>
              <p:nvPr/>
            </p:nvSpPr>
            <p:spPr>
              <a:xfrm>
                <a:off x="2492269" y="3165370"/>
                <a:ext cx="3688189" cy="2185727"/>
              </a:xfrm>
              <a:prstGeom prst="rect">
                <a:avLst/>
              </a:prstGeom>
              <a:blipFill>
                <a:blip r:embed="rId2"/>
                <a:stretch>
                  <a:fillRect l="-4452" t="-11561" b="-346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71F24F1-5E90-5E43-9831-3AF906056BE7}"/>
                  </a:ext>
                </a:extLst>
              </p:cNvPr>
              <p:cNvSpPr txBox="1"/>
              <p:nvPr/>
            </p:nvSpPr>
            <p:spPr>
              <a:xfrm>
                <a:off x="1" y="4672273"/>
                <a:ext cx="4212692" cy="2185727"/>
              </a:xfrm>
              <a:prstGeom prst="rect">
                <a:avLst/>
              </a:prstGeom>
              <a:solidFill>
                <a:srgbClr val="FFC000"/>
              </a:solidFill>
            </p:spPr>
            <p:txBody>
              <a:bodyPr wrap="none" rtlCol="0">
                <a:spAutoFit/>
              </a:bodyPr>
              <a:lstStyle/>
              <a:p>
                <a:pPr>
                  <a:buNone/>
                </a:pPr>
                <a:endParaRPr lang="en-US" sz="4000" dirty="0">
                  <a:solidFill>
                    <a:schemeClr val="accent2">
                      <a:lumMod val="50000"/>
                    </a:schemeClr>
                  </a:solidFill>
                </a:endParaRPr>
              </a:p>
              <a:p>
                <a:pPr>
                  <a:buNone/>
                </a:pPr>
                <a14:m>
                  <m:oMath xmlns:m="http://schemas.openxmlformats.org/officeDocument/2006/math">
                    <m:sSub>
                      <m:sSubPr>
                        <m:ctrlPr>
                          <a:rPr lang="en-US" sz="3600" i="1" smtClean="0">
                            <a:solidFill>
                              <a:srgbClr val="00B050"/>
                            </a:solidFill>
                            <a:latin typeface="Cambria Math" panose="02040503050406030204" pitchFamily="18" charset="0"/>
                            <a:cs typeface="Arial" panose="020B0604020202020204" pitchFamily="34" charset="0"/>
                          </a:rPr>
                        </m:ctrlPr>
                      </m:sSubPr>
                      <m:e>
                        <m:r>
                          <m:rPr>
                            <m:nor/>
                          </m:rPr>
                          <a:rPr lang="en-US" sz="3600" dirty="0">
                            <a:solidFill>
                              <a:srgbClr val="C00000"/>
                            </a:solidFill>
                            <a:latin typeface="Arial" panose="020B0604020202020204" pitchFamily="34" charset="0"/>
                            <a:cs typeface="Arial" panose="020B0604020202020204" pitchFamily="34" charset="0"/>
                          </a:rPr>
                          <m:t>arg</m:t>
                        </m:r>
                        <m:r>
                          <m:rPr>
                            <m:nor/>
                          </m:rPr>
                          <a:rPr lang="en-US" sz="3600" dirty="0">
                            <a:solidFill>
                              <a:srgbClr val="00B050"/>
                            </a:solidFill>
                            <a:latin typeface="Arial" panose="020B0604020202020204" pitchFamily="34" charset="0"/>
                            <a:cs typeface="Arial" panose="020B0604020202020204" pitchFamily="34" charset="0"/>
                          </a:rPr>
                          <m:t>min</m:t>
                        </m:r>
                      </m:e>
                      <m:sub>
                        <m:r>
                          <a:rPr lang="en-US" sz="3600" b="0" i="1" smtClean="0">
                            <a:solidFill>
                              <a:srgbClr val="FF0000"/>
                            </a:solidFill>
                            <a:latin typeface="Cambria Math" panose="02040503050406030204" pitchFamily="18" charset="0"/>
                            <a:cs typeface="Arial" panose="020B0604020202020204" pitchFamily="34" charset="0"/>
                          </a:rPr>
                          <m:t>𝑥</m:t>
                        </m:r>
                        <m:r>
                          <a:rPr lang="en-US" sz="36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r>
                          <a:rPr lang="en-US" sz="36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𝑋</m:t>
                        </m:r>
                      </m:sub>
                    </m:sSub>
                  </m:oMath>
                </a14:m>
                <a:r>
                  <a:rPr lang="en-US" sz="4000" dirty="0">
                    <a:solidFill>
                      <a:schemeClr val="accent2">
                        <a:lumMod val="50000"/>
                      </a:schemeClr>
                    </a:solidFill>
                  </a:rPr>
                  <a:t> </a:t>
                </a:r>
                <a14:m>
                  <m:oMath xmlns:m="http://schemas.openxmlformats.org/officeDocument/2006/math">
                    <m:nary>
                      <m:naryPr>
                        <m:chr m:val="∑"/>
                        <m:supHide m:val="on"/>
                        <m:ctrlPr>
                          <a:rPr lang="en-US" sz="4000" i="1">
                            <a:solidFill>
                              <a:schemeClr val="accent2">
                                <a:lumMod val="50000"/>
                              </a:schemeClr>
                            </a:solidFill>
                            <a:latin typeface="Cambria Math" panose="02040503050406030204" pitchFamily="18" charset="0"/>
                          </a:rPr>
                        </m:ctrlPr>
                      </m:naryPr>
                      <m:sub>
                        <m:r>
                          <m:rPr>
                            <m:brk m:alnAt="7"/>
                          </m:rPr>
                          <a:rPr lang="en-US" sz="4000" i="1">
                            <a:solidFill>
                              <a:schemeClr val="accent2">
                                <a:lumMod val="50000"/>
                              </a:schemeClr>
                            </a:solidFill>
                            <a:latin typeface="Cambria Math" panose="02040503050406030204" pitchFamily="18" charset="0"/>
                          </a:rPr>
                          <m:t>𝑖</m:t>
                        </m:r>
                      </m:sub>
                      <m:sup/>
                      <m:e>
                        <m:sSub>
                          <m:sSubPr>
                            <m:ctrlPr>
                              <a:rPr lang="en-US" sz="4000" i="1">
                                <a:solidFill>
                                  <a:schemeClr val="accent2">
                                    <a:lumMod val="50000"/>
                                  </a:schemeClr>
                                </a:solidFill>
                                <a:latin typeface="Cambria Math" panose="02040503050406030204" pitchFamily="18" charset="0"/>
                              </a:rPr>
                            </m:ctrlPr>
                          </m:sSubPr>
                          <m:e>
                            <m:r>
                              <a:rPr lang="en-US" sz="4000" i="1">
                                <a:solidFill>
                                  <a:schemeClr val="accent2">
                                    <a:lumMod val="50000"/>
                                  </a:schemeClr>
                                </a:solidFill>
                                <a:latin typeface="Cambria Math" panose="02040503050406030204" pitchFamily="18" charset="0"/>
                              </a:rPr>
                              <m:t> </m:t>
                            </m:r>
                            <m:r>
                              <a:rPr lang="en-US" sz="4000" i="1">
                                <a:solidFill>
                                  <a:schemeClr val="accent2">
                                    <a:lumMod val="50000"/>
                                  </a:schemeClr>
                                </a:solidFill>
                                <a:latin typeface="Cambria Math" panose="02040503050406030204" pitchFamily="18" charset="0"/>
                              </a:rPr>
                              <m:t>𝑓</m:t>
                            </m:r>
                          </m:e>
                          <m:sub>
                            <m:r>
                              <a:rPr lang="en-US" sz="4000" i="1">
                                <a:solidFill>
                                  <a:schemeClr val="accent2">
                                    <a:lumMod val="50000"/>
                                  </a:schemeClr>
                                </a:solidFill>
                                <a:latin typeface="Cambria Math" panose="02040503050406030204" pitchFamily="18" charset="0"/>
                              </a:rPr>
                              <m:t>𝑖</m:t>
                            </m:r>
                          </m:sub>
                        </m:sSub>
                        <m:d>
                          <m:dPr>
                            <m:ctrlPr>
                              <a:rPr lang="en-US" sz="4000" i="1">
                                <a:solidFill>
                                  <a:schemeClr val="accent2">
                                    <a:lumMod val="50000"/>
                                  </a:schemeClr>
                                </a:solidFill>
                                <a:latin typeface="Cambria Math" panose="02040503050406030204" pitchFamily="18" charset="0"/>
                              </a:rPr>
                            </m:ctrlPr>
                          </m:dPr>
                          <m:e>
                            <m:r>
                              <a:rPr lang="en-US" sz="4000" i="1">
                                <a:solidFill>
                                  <a:schemeClr val="accent2">
                                    <a:lumMod val="50000"/>
                                  </a:schemeClr>
                                </a:solidFill>
                                <a:latin typeface="Cambria Math" panose="02040503050406030204" pitchFamily="18" charset="0"/>
                              </a:rPr>
                              <m:t>𝑥</m:t>
                            </m:r>
                          </m:e>
                        </m:d>
                      </m:e>
                    </m:nary>
                  </m:oMath>
                </a14:m>
                <a:endParaRPr lang="en-US" sz="4000" dirty="0">
                  <a:solidFill>
                    <a:schemeClr val="accent2">
                      <a:lumMod val="50000"/>
                    </a:schemeClr>
                  </a:solidFill>
                </a:endParaRPr>
              </a:p>
              <a:p>
                <a:pPr>
                  <a:buNone/>
                </a:pPr>
                <a:endParaRPr lang="en-US" sz="4000" dirty="0"/>
              </a:p>
            </p:txBody>
          </p:sp>
        </mc:Choice>
        <mc:Fallback xmlns="">
          <p:sp>
            <p:nvSpPr>
              <p:cNvPr id="7" name="TextBox 6">
                <a:extLst>
                  <a:ext uri="{FF2B5EF4-FFF2-40B4-BE49-F238E27FC236}">
                    <a16:creationId xmlns:a16="http://schemas.microsoft.com/office/drawing/2014/main" id="{B71F24F1-5E90-5E43-9831-3AF906056BE7}"/>
                  </a:ext>
                </a:extLst>
              </p:cNvPr>
              <p:cNvSpPr txBox="1">
                <a:spLocks noRot="1" noChangeAspect="1" noMove="1" noResize="1" noEditPoints="1" noAdjustHandles="1" noChangeArrowheads="1" noChangeShapeType="1" noTextEdit="1"/>
              </p:cNvSpPr>
              <p:nvPr/>
            </p:nvSpPr>
            <p:spPr>
              <a:xfrm>
                <a:off x="1" y="4672273"/>
                <a:ext cx="4212692" cy="2185727"/>
              </a:xfrm>
              <a:prstGeom prst="rect">
                <a:avLst/>
              </a:prstGeom>
              <a:blipFill>
                <a:blip r:embed="rId3"/>
                <a:stretch>
                  <a:fillRect l="-1205" t="-11561" b="-346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43119CE-2932-D248-A9E6-0D14CB42C0CD}"/>
                  </a:ext>
                </a:extLst>
              </p:cNvPr>
              <p:cNvSpPr txBox="1"/>
              <p:nvPr/>
            </p:nvSpPr>
            <p:spPr>
              <a:xfrm>
                <a:off x="5754322" y="4666445"/>
                <a:ext cx="3391634" cy="2185214"/>
              </a:xfrm>
              <a:prstGeom prst="rect">
                <a:avLst/>
              </a:prstGeom>
              <a:solidFill>
                <a:schemeClr val="accent6">
                  <a:lumMod val="20000"/>
                  <a:lumOff val="80000"/>
                </a:schemeClr>
              </a:solidFill>
            </p:spPr>
            <p:txBody>
              <a:bodyPr wrap="none" rtlCol="0">
                <a:spAutoFit/>
              </a:bodyPr>
              <a:lstStyle/>
              <a:p>
                <a:pPr>
                  <a:buNone/>
                </a:pPr>
                <a:endParaRPr lang="en-US" sz="4000" dirty="0">
                  <a:solidFill>
                    <a:schemeClr val="accent2">
                      <a:lumMod val="50000"/>
                    </a:schemeClr>
                  </a:solidFill>
                </a:endParaRPr>
              </a:p>
              <a:p>
                <a:pPr>
                  <a:buNone/>
                </a:pPr>
                <a:r>
                  <a:rPr lang="en-US" sz="3600" dirty="0" err="1">
                    <a:solidFill>
                      <a:srgbClr val="C00000"/>
                    </a:solidFill>
                    <a:latin typeface="Arial" panose="020B0604020202020204" pitchFamily="34" charset="0"/>
                    <a:cs typeface="Arial" panose="020B0604020202020204" pitchFamily="34" charset="0"/>
                  </a:rPr>
                  <a:t>arg</a:t>
                </a:r>
                <a:r>
                  <a:rPr lang="en-US" sz="3600" dirty="0" err="1">
                    <a:solidFill>
                      <a:srgbClr val="00B050"/>
                    </a:solidFill>
                    <a:latin typeface="Arial" panose="020B0604020202020204" pitchFamily="34" charset="0"/>
                    <a:cs typeface="Arial" panose="020B0604020202020204" pitchFamily="34" charset="0"/>
                  </a:rPr>
                  <a:t>min</a:t>
                </a:r>
                <a:r>
                  <a:rPr lang="en-US" sz="4000" dirty="0">
                    <a:solidFill>
                      <a:schemeClr val="accent2">
                        <a:lumMod val="50000"/>
                      </a:schemeClr>
                    </a:solidFill>
                  </a:rPr>
                  <a:t> </a:t>
                </a:r>
                <a14:m>
                  <m:oMath xmlns:m="http://schemas.openxmlformats.org/officeDocument/2006/math">
                    <m:nary>
                      <m:naryPr>
                        <m:chr m:val="∑"/>
                        <m:subHide m:val="on"/>
                        <m:supHide m:val="on"/>
                        <m:ctrlPr>
                          <a:rPr lang="en-US" sz="4000" i="1">
                            <a:solidFill>
                              <a:schemeClr val="accent2">
                                <a:lumMod val="50000"/>
                              </a:schemeClr>
                            </a:solidFill>
                            <a:latin typeface="Cambria Math" panose="02040503050406030204" pitchFamily="18" charset="0"/>
                          </a:rPr>
                        </m:ctrlPr>
                      </m:naryPr>
                      <m:sub/>
                      <m:sup/>
                      <m:e>
                        <m:sSub>
                          <m:sSubPr>
                            <m:ctrlPr>
                              <a:rPr lang="en-US" sz="4000" i="1">
                                <a:solidFill>
                                  <a:schemeClr val="accent2">
                                    <a:lumMod val="50000"/>
                                  </a:schemeClr>
                                </a:solidFill>
                                <a:latin typeface="Cambria Math" panose="02040503050406030204" pitchFamily="18" charset="0"/>
                              </a:rPr>
                            </m:ctrlPr>
                          </m:sSubPr>
                          <m:e>
                            <m:r>
                              <a:rPr lang="en-US" sz="4000" i="1">
                                <a:solidFill>
                                  <a:schemeClr val="accent2">
                                    <a:lumMod val="50000"/>
                                  </a:schemeClr>
                                </a:solidFill>
                                <a:latin typeface="Cambria Math" panose="02040503050406030204" pitchFamily="18" charset="0"/>
                              </a:rPr>
                              <m:t> </m:t>
                            </m:r>
                            <m:r>
                              <a:rPr lang="en-US" sz="4000" i="1">
                                <a:solidFill>
                                  <a:schemeClr val="accent2">
                                    <a:lumMod val="50000"/>
                                  </a:schemeClr>
                                </a:solidFill>
                                <a:latin typeface="Cambria Math" panose="02040503050406030204" pitchFamily="18" charset="0"/>
                              </a:rPr>
                              <m:t>𝑓</m:t>
                            </m:r>
                          </m:e>
                          <m:sub>
                            <m:r>
                              <a:rPr lang="en-US" sz="4000" i="1">
                                <a:solidFill>
                                  <a:schemeClr val="accent2">
                                    <a:lumMod val="50000"/>
                                  </a:schemeClr>
                                </a:solidFill>
                                <a:latin typeface="Cambria Math" panose="02040503050406030204" pitchFamily="18" charset="0"/>
                              </a:rPr>
                              <m:t>𝑖</m:t>
                            </m:r>
                          </m:sub>
                        </m:sSub>
                        <m:d>
                          <m:dPr>
                            <m:ctrlPr>
                              <a:rPr lang="en-US" sz="4000" i="1">
                                <a:solidFill>
                                  <a:schemeClr val="accent2">
                                    <a:lumMod val="50000"/>
                                  </a:schemeClr>
                                </a:solidFill>
                                <a:latin typeface="Cambria Math" panose="02040503050406030204" pitchFamily="18" charset="0"/>
                              </a:rPr>
                            </m:ctrlPr>
                          </m:dPr>
                          <m:e>
                            <m:r>
                              <a:rPr lang="en-US" sz="4000" i="1">
                                <a:solidFill>
                                  <a:schemeClr val="accent2">
                                    <a:lumMod val="50000"/>
                                  </a:schemeClr>
                                </a:solidFill>
                                <a:latin typeface="Cambria Math" panose="02040503050406030204" pitchFamily="18" charset="0"/>
                              </a:rPr>
                              <m:t>𝑥</m:t>
                            </m:r>
                          </m:e>
                        </m:d>
                      </m:e>
                    </m:nary>
                  </m:oMath>
                </a14:m>
                <a:endParaRPr lang="en-US" sz="4000" dirty="0">
                  <a:solidFill>
                    <a:schemeClr val="accent2">
                      <a:lumMod val="50000"/>
                    </a:schemeClr>
                  </a:solidFill>
                </a:endParaRPr>
              </a:p>
              <a:p>
                <a:pPr>
                  <a:buNone/>
                </a:pPr>
                <a:endParaRPr lang="en-US" sz="4000" dirty="0"/>
              </a:p>
            </p:txBody>
          </p:sp>
        </mc:Choice>
        <mc:Fallback xmlns="">
          <p:sp>
            <p:nvSpPr>
              <p:cNvPr id="8" name="TextBox 7">
                <a:extLst>
                  <a:ext uri="{FF2B5EF4-FFF2-40B4-BE49-F238E27FC236}">
                    <a16:creationId xmlns:a16="http://schemas.microsoft.com/office/drawing/2014/main" id="{D43119CE-2932-D248-A9E6-0D14CB42C0CD}"/>
                  </a:ext>
                </a:extLst>
              </p:cNvPr>
              <p:cNvSpPr txBox="1">
                <a:spLocks noRot="1" noChangeAspect="1" noMove="1" noResize="1" noEditPoints="1" noAdjustHandles="1" noChangeArrowheads="1" noChangeShapeType="1" noTextEdit="1"/>
              </p:cNvSpPr>
              <p:nvPr/>
            </p:nvSpPr>
            <p:spPr>
              <a:xfrm>
                <a:off x="5754322" y="4666445"/>
                <a:ext cx="3391634" cy="2185214"/>
              </a:xfrm>
              <a:prstGeom prst="rect">
                <a:avLst/>
              </a:prstGeom>
              <a:blipFill>
                <a:blip r:embed="rId4"/>
                <a:stretch>
                  <a:fillRect l="-4851" t="-10920" b="-33908"/>
                </a:stretch>
              </a:blipFill>
            </p:spPr>
            <p:txBody>
              <a:bodyPr/>
              <a:lstStyle/>
              <a:p>
                <a:r>
                  <a:rPr lang="en-US">
                    <a:noFill/>
                  </a:rPr>
                  <a:t> </a:t>
                </a:r>
              </a:p>
            </p:txBody>
          </p:sp>
        </mc:Fallback>
      </mc:AlternateContent>
    </p:spTree>
    <p:extLst>
      <p:ext uri="{BB962C8B-B14F-4D97-AF65-F5344CB8AC3E}">
        <p14:creationId xmlns:p14="http://schemas.microsoft.com/office/powerpoint/2010/main" val="188226702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2CA751D3-B9A6-E040-BCF9-E1E6D7CBEC4E}"/>
                  </a:ext>
                </a:extLst>
              </p:cNvPr>
              <p:cNvSpPr>
                <a:spLocks noGrp="1"/>
              </p:cNvSpPr>
              <p:nvPr>
                <p:ph type="title"/>
              </p:nvPr>
            </p:nvSpPr>
            <p:spPr/>
            <p:txBody>
              <a:bodyPr/>
              <a:lstStyle/>
              <a:p>
                <a:r>
                  <a:rPr lang="en-US" dirty="0"/>
                  <a:t>Centralized Algorithm Achieving </a:t>
                </a:r>
                <a14:m>
                  <m:oMath xmlns:m="http://schemas.openxmlformats.org/officeDocument/2006/math">
                    <m:r>
                      <a:rPr lang="en-US" b="0" i="1" smtClean="0">
                        <a:latin typeface="Cambria Math" panose="02040503050406030204" pitchFamily="18" charset="0"/>
                      </a:rPr>
                      <m:t>𝑡</m:t>
                    </m:r>
                  </m:oMath>
                </a14:m>
                <a:r>
                  <a:rPr lang="en-US" dirty="0"/>
                  <a:t>-Resilience</a:t>
                </a:r>
              </a:p>
            </p:txBody>
          </p:sp>
        </mc:Choice>
        <mc:Fallback xmlns="">
          <p:sp>
            <p:nvSpPr>
              <p:cNvPr id="2" name="Title 1">
                <a:extLst>
                  <a:ext uri="{FF2B5EF4-FFF2-40B4-BE49-F238E27FC236}">
                    <a16:creationId xmlns:a16="http://schemas.microsoft.com/office/drawing/2014/main" id="{2CA751D3-B9A6-E040-BCF9-E1E6D7CBEC4E}"/>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6B15E000-A32C-B940-A243-820809129AF2}"/>
              </a:ext>
            </a:extLst>
          </p:cNvPr>
          <p:cNvSpPr>
            <a:spLocks noGrp="1"/>
          </p:cNvSpPr>
          <p:nvPr>
            <p:ph idx="1"/>
          </p:nvPr>
        </p:nvSpPr>
        <p:spPr/>
        <p:txBody>
          <a:bodyPr/>
          <a:lstStyle/>
          <a:p>
            <a:r>
              <a:rPr lang="en-US" dirty="0"/>
              <a:t>Agents provide their cost functions to the server: 	Faulty agents may provide incorrect information</a:t>
            </a:r>
          </a:p>
          <a:p>
            <a:endParaRPr lang="en-US" dirty="0"/>
          </a:p>
        </p:txBody>
      </p:sp>
      <p:sp>
        <p:nvSpPr>
          <p:cNvPr id="4" name="Slide Number Placeholder 3">
            <a:extLst>
              <a:ext uri="{FF2B5EF4-FFF2-40B4-BE49-F238E27FC236}">
                <a16:creationId xmlns:a16="http://schemas.microsoft.com/office/drawing/2014/main" id="{17A3EFF9-1BB9-5B4F-A72B-45C0A06E3968}"/>
              </a:ext>
            </a:extLst>
          </p:cNvPr>
          <p:cNvSpPr>
            <a:spLocks noGrp="1"/>
          </p:cNvSpPr>
          <p:nvPr>
            <p:ph type="sldNum" sz="quarter" idx="12"/>
          </p:nvPr>
        </p:nvSpPr>
        <p:spPr/>
        <p:txBody>
          <a:bodyPr/>
          <a:lstStyle/>
          <a:p>
            <a:pPr>
              <a:defRPr/>
            </a:pPr>
            <a:fld id="{D207DEF5-A307-4F25-8C66-A6D5B058479D}" type="slidenum">
              <a:rPr lang="en-US" smtClean="0"/>
              <a:pPr>
                <a:defRPr/>
              </a:pPr>
              <a:t>100</a:t>
            </a:fld>
            <a:endParaRPr lang="en-US" dirty="0"/>
          </a:p>
        </p:txBody>
      </p:sp>
    </p:spTree>
    <p:extLst>
      <p:ext uri="{BB962C8B-B14F-4D97-AF65-F5344CB8AC3E}">
        <p14:creationId xmlns:p14="http://schemas.microsoft.com/office/powerpoint/2010/main" val="1977137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A0CAC6-49E7-9D43-BBCE-9E186CB67137}"/>
              </a:ext>
            </a:extLst>
          </p:cNvPr>
          <p:cNvSpPr/>
          <p:nvPr/>
        </p:nvSpPr>
        <p:spPr bwMode="auto">
          <a:xfrm>
            <a:off x="594360" y="2594610"/>
            <a:ext cx="8023860" cy="2514600"/>
          </a:xfrm>
          <a:prstGeom prst="rect">
            <a:avLst/>
          </a:prstGeom>
          <a:solidFill>
            <a:srgbClr val="FFFF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2CA751D3-B9A6-E040-BCF9-E1E6D7CBEC4E}"/>
                  </a:ext>
                </a:extLst>
              </p:cNvPr>
              <p:cNvSpPr>
                <a:spLocks noGrp="1"/>
              </p:cNvSpPr>
              <p:nvPr>
                <p:ph type="title"/>
              </p:nvPr>
            </p:nvSpPr>
            <p:spPr/>
            <p:txBody>
              <a:bodyPr/>
              <a:lstStyle/>
              <a:p>
                <a:r>
                  <a:rPr lang="en-US" dirty="0"/>
                  <a:t>Centralized Algorithm Achieving </a:t>
                </a:r>
                <a14:m>
                  <m:oMath xmlns:m="http://schemas.openxmlformats.org/officeDocument/2006/math">
                    <m:r>
                      <a:rPr lang="en-US" b="0" i="1" smtClean="0">
                        <a:latin typeface="Cambria Math" panose="02040503050406030204" pitchFamily="18" charset="0"/>
                      </a:rPr>
                      <m:t>𝑡</m:t>
                    </m:r>
                  </m:oMath>
                </a14:m>
                <a:r>
                  <a:rPr lang="en-US" dirty="0"/>
                  <a:t>-Resilience</a:t>
                </a:r>
              </a:p>
            </p:txBody>
          </p:sp>
        </mc:Choice>
        <mc:Fallback xmlns="">
          <p:sp>
            <p:nvSpPr>
              <p:cNvPr id="2" name="Title 1">
                <a:extLst>
                  <a:ext uri="{FF2B5EF4-FFF2-40B4-BE49-F238E27FC236}">
                    <a16:creationId xmlns:a16="http://schemas.microsoft.com/office/drawing/2014/main" id="{2CA751D3-B9A6-E040-BCF9-E1E6D7CBEC4E}"/>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B15E000-A32C-B940-A243-820809129AF2}"/>
                  </a:ext>
                </a:extLst>
              </p:cNvPr>
              <p:cNvSpPr>
                <a:spLocks noGrp="1"/>
              </p:cNvSpPr>
              <p:nvPr>
                <p:ph idx="1"/>
              </p:nvPr>
            </p:nvSpPr>
            <p:spPr/>
            <p:txBody>
              <a:bodyPr/>
              <a:lstStyle/>
              <a:p>
                <a:r>
                  <a:rPr lang="en-US" dirty="0"/>
                  <a:t>Agents provide their cost functions to the server:     	Faulty agents may provide incorrect information</a:t>
                </a:r>
              </a:p>
              <a:p>
                <a:endParaRPr lang="en-US" dirty="0"/>
              </a:p>
              <a:p>
                <a:r>
                  <a:rPr lang="en-US" dirty="0"/>
                  <a:t>Server finds a set </a:t>
                </a:r>
                <a14:m>
                  <m:oMath xmlns:m="http://schemas.openxmlformats.org/officeDocument/2006/math">
                    <m:r>
                      <a:rPr lang="en-US" b="0" i="1" smtClean="0">
                        <a:solidFill>
                          <a:srgbClr val="C00000"/>
                        </a:solidFill>
                        <a:latin typeface="Cambria Math" panose="02040503050406030204" pitchFamily="18" charset="0"/>
                      </a:rPr>
                      <m:t>𝑆</m:t>
                    </m:r>
                  </m:oMath>
                </a14:m>
                <a:r>
                  <a:rPr lang="en-US" dirty="0"/>
                  <a:t> containing </a:t>
                </a:r>
                <a14:m>
                  <m:oMath xmlns:m="http://schemas.openxmlformats.org/officeDocument/2006/math">
                    <m:r>
                      <a:rPr lang="en-US" i="1">
                        <a:solidFill>
                          <a:srgbClr val="C00000"/>
                        </a:solidFill>
                        <a:latin typeface="Cambria Math" panose="02040503050406030204" pitchFamily="18" charset="0"/>
                      </a:rPr>
                      <m:t>𝑛</m:t>
                    </m:r>
                    <m:r>
                      <a:rPr lang="en-US" i="1">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𝑡</m:t>
                    </m:r>
                  </m:oMath>
                </a14:m>
                <a:r>
                  <a:rPr lang="en-US" dirty="0"/>
                  <a:t> </a:t>
                </a:r>
                <a:r>
                  <a:rPr lang="en-US" i="1" dirty="0">
                    <a:latin typeface="Times" pitchFamily="2" charset="0"/>
                  </a:rPr>
                  <a:t> </a:t>
                </a:r>
                <a:r>
                  <a:rPr lang="en-US" dirty="0"/>
                  <a:t>agents such that for each size </a:t>
                </a:r>
                <a14:m>
                  <m:oMath xmlns:m="http://schemas.openxmlformats.org/officeDocument/2006/math">
                    <m:r>
                      <a:rPr lang="en-US" i="1" smtClean="0">
                        <a:solidFill>
                          <a:srgbClr val="C00000"/>
                        </a:solidFill>
                        <a:latin typeface="Cambria Math" panose="02040503050406030204" pitchFamily="18" charset="0"/>
                      </a:rPr>
                      <m:t>𝑛</m:t>
                    </m:r>
                    <m:r>
                      <a:rPr lang="en-US" i="1" smtClean="0">
                        <a:solidFill>
                          <a:srgbClr val="C00000"/>
                        </a:solidFill>
                        <a:latin typeface="Cambria Math" panose="02040503050406030204" pitchFamily="18" charset="0"/>
                      </a:rPr>
                      <m:t>−2</m:t>
                    </m:r>
                    <m:r>
                      <a:rPr lang="en-US" b="0" i="1" smtClean="0">
                        <a:solidFill>
                          <a:srgbClr val="C00000"/>
                        </a:solidFill>
                        <a:latin typeface="Cambria Math" panose="02040503050406030204" pitchFamily="18" charset="0"/>
                      </a:rPr>
                      <m:t>𝑡</m:t>
                    </m:r>
                  </m:oMath>
                </a14:m>
                <a:r>
                  <a:rPr lang="en-US" dirty="0">
                    <a:solidFill>
                      <a:srgbClr val="C00000"/>
                    </a:solidFill>
                  </a:rPr>
                  <a:t> </a:t>
                </a:r>
                <a:r>
                  <a:rPr lang="en-US" dirty="0"/>
                  <a:t>subset </a:t>
                </a:r>
                <a14:m>
                  <m:oMath xmlns:m="http://schemas.openxmlformats.org/officeDocument/2006/math">
                    <m:r>
                      <a:rPr lang="en-US" b="0" i="1" smtClean="0">
                        <a:solidFill>
                          <a:srgbClr val="C00000"/>
                        </a:solidFill>
                        <a:latin typeface="Cambria Math" panose="02040503050406030204" pitchFamily="18" charset="0"/>
                      </a:rPr>
                      <m:t>𝑇</m:t>
                    </m:r>
                  </m:oMath>
                </a14:m>
                <a:r>
                  <a:rPr lang="en-US" dirty="0"/>
                  <a:t> of </a:t>
                </a:r>
                <a14:m>
                  <m:oMath xmlns:m="http://schemas.openxmlformats.org/officeDocument/2006/math">
                    <m:r>
                      <a:rPr lang="en-US" i="1">
                        <a:solidFill>
                          <a:srgbClr val="C00000"/>
                        </a:solidFill>
                        <a:latin typeface="Cambria Math" panose="02040503050406030204" pitchFamily="18" charset="0"/>
                      </a:rPr>
                      <m:t>𝑆</m:t>
                    </m:r>
                  </m:oMath>
                </a14:m>
                <a:endParaRPr lang="en-US" dirty="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m:rPr>
                          <m:nor/>
                        </m:rPr>
                        <a:rPr lang="en-US">
                          <a:latin typeface="Cambria Math" panose="02040503050406030204" pitchFamily="18" charset="0"/>
                        </a:rPr>
                        <m:t>argmin</m:t>
                      </m:r>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m:t>
                          </m:r>
                          <m:r>
                            <a:rPr lang="en-US" i="1">
                              <a:solidFill>
                                <a:srgbClr val="FF0000"/>
                              </a:solidFill>
                              <a:latin typeface="Cambria Math" panose="02040503050406030204" pitchFamily="18" charset="0"/>
                              <a:ea typeface="Cambria Math" panose="02040503050406030204" pitchFamily="18" charset="0"/>
                            </a:rPr>
                            <m:t>𝑆</m:t>
                          </m:r>
                        </m:sub>
                        <m:sup/>
                        <m:e>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𝑖</m:t>
                              </m:r>
                            </m:sub>
                          </m:sSub>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m:t>
                          </m:r>
                          <m:r>
                            <m:rPr>
                              <m:nor/>
                            </m:rPr>
                            <a:rPr lang="en-US">
                              <a:latin typeface="Cambria Math" panose="02040503050406030204" pitchFamily="18" charset="0"/>
                            </a:rPr>
                            <m:t>argmin</m:t>
                          </m:r>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𝑇</m:t>
                              </m:r>
                            </m:sub>
                            <m:sup/>
                            <m:e>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𝑖</m:t>
                                  </m:r>
                                </m:sub>
                              </m:sSub>
                              <m:d>
                                <m:dPr>
                                  <m:ctrlPr>
                                    <a:rPr lang="en-US" i="1">
                                      <a:latin typeface="Cambria Math" panose="02040503050406030204" pitchFamily="18" charset="0"/>
                                    </a:rPr>
                                  </m:ctrlPr>
                                </m:dPr>
                                <m:e>
                                  <m:r>
                                    <a:rPr lang="en-US" i="1">
                                      <a:latin typeface="Cambria Math" panose="02040503050406030204" pitchFamily="18" charset="0"/>
                                    </a:rPr>
                                    <m:t>𝑥</m:t>
                                  </m:r>
                                </m:e>
                              </m:d>
                            </m:e>
                          </m:nary>
                        </m:e>
                      </m:nary>
                    </m:oMath>
                  </m:oMathPara>
                </a14:m>
                <a:endParaRPr lang="en-US" dirty="0"/>
              </a:p>
            </p:txBody>
          </p:sp>
        </mc:Choice>
        <mc:Fallback xmlns="">
          <p:sp>
            <p:nvSpPr>
              <p:cNvPr id="3" name="Content Placeholder 2">
                <a:extLst>
                  <a:ext uri="{FF2B5EF4-FFF2-40B4-BE49-F238E27FC236}">
                    <a16:creationId xmlns:a16="http://schemas.microsoft.com/office/drawing/2014/main" id="{6B15E000-A32C-B940-A243-820809129AF2}"/>
                  </a:ext>
                </a:extLst>
              </p:cNvPr>
              <p:cNvSpPr>
                <a:spLocks noGrp="1" noRot="1" noChangeAspect="1" noMove="1" noResize="1" noEditPoints="1" noAdjustHandles="1" noChangeArrowheads="1" noChangeShapeType="1" noTextEdit="1"/>
              </p:cNvSpPr>
              <p:nvPr>
                <p:ph idx="1"/>
              </p:nvPr>
            </p:nvSpPr>
            <p:spPr>
              <a:blipFill>
                <a:blip r:embed="rId3"/>
                <a:stretch>
                  <a:fillRect l="-163" t="-1111" b="-13611"/>
                </a:stretch>
              </a:blipFill>
            </p:spPr>
            <p:txBody>
              <a:bodyPr/>
              <a:lstStyle/>
              <a:p>
                <a:r>
                  <a:rPr lang="en-US">
                    <a:noFill/>
                  </a:rPr>
                  <a:t> </a:t>
                </a:r>
              </a:p>
            </p:txBody>
          </p:sp>
        </mc:Fallback>
      </mc:AlternateContent>
    </p:spTree>
    <p:extLst>
      <p:ext uri="{BB962C8B-B14F-4D97-AF65-F5344CB8AC3E}">
        <p14:creationId xmlns:p14="http://schemas.microsoft.com/office/powerpoint/2010/main" val="36237542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839D32-CD7C-C247-9594-463269267F54}"/>
              </a:ext>
            </a:extLst>
          </p:cNvPr>
          <p:cNvSpPr/>
          <p:nvPr/>
        </p:nvSpPr>
        <p:spPr bwMode="auto">
          <a:xfrm>
            <a:off x="560070" y="5177790"/>
            <a:ext cx="8023860" cy="887730"/>
          </a:xfrm>
          <a:prstGeom prst="rect">
            <a:avLst/>
          </a:prstGeom>
          <a:solidFill>
            <a:srgbClr val="FFFF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2CA751D3-B9A6-E040-BCF9-E1E6D7CBEC4E}"/>
                  </a:ext>
                </a:extLst>
              </p:cNvPr>
              <p:cNvSpPr>
                <a:spLocks noGrp="1"/>
              </p:cNvSpPr>
              <p:nvPr>
                <p:ph type="title"/>
              </p:nvPr>
            </p:nvSpPr>
            <p:spPr/>
            <p:txBody>
              <a:bodyPr/>
              <a:lstStyle/>
              <a:p>
                <a:r>
                  <a:rPr lang="en-US" dirty="0"/>
                  <a:t>Centralized Algorithm Achieving </a:t>
                </a:r>
                <a14:m>
                  <m:oMath xmlns:m="http://schemas.openxmlformats.org/officeDocument/2006/math">
                    <m:r>
                      <a:rPr lang="en-US" b="0" i="1" smtClean="0">
                        <a:latin typeface="Cambria Math" panose="02040503050406030204" pitchFamily="18" charset="0"/>
                      </a:rPr>
                      <m:t>𝑡</m:t>
                    </m:r>
                  </m:oMath>
                </a14:m>
                <a:r>
                  <a:rPr lang="en-US" dirty="0"/>
                  <a:t>-Resilience</a:t>
                </a:r>
              </a:p>
            </p:txBody>
          </p:sp>
        </mc:Choice>
        <mc:Fallback xmlns="">
          <p:sp>
            <p:nvSpPr>
              <p:cNvPr id="2" name="Title 1">
                <a:extLst>
                  <a:ext uri="{FF2B5EF4-FFF2-40B4-BE49-F238E27FC236}">
                    <a16:creationId xmlns:a16="http://schemas.microsoft.com/office/drawing/2014/main" id="{2CA751D3-B9A6-E040-BCF9-E1E6D7CBEC4E}"/>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B15E000-A32C-B940-A243-820809129AF2}"/>
                  </a:ext>
                </a:extLst>
              </p:cNvPr>
              <p:cNvSpPr>
                <a:spLocks noGrp="1"/>
              </p:cNvSpPr>
              <p:nvPr>
                <p:ph idx="1"/>
              </p:nvPr>
            </p:nvSpPr>
            <p:spPr/>
            <p:txBody>
              <a:bodyPr/>
              <a:lstStyle/>
              <a:p>
                <a:r>
                  <a:rPr lang="en-US" dirty="0"/>
                  <a:t>Agents provide their cost functions to the server:     	Faulty agents may provide incorrect information</a:t>
                </a:r>
              </a:p>
              <a:p>
                <a:endParaRPr lang="en-US" dirty="0"/>
              </a:p>
              <a:p>
                <a:r>
                  <a:rPr lang="en-US" dirty="0"/>
                  <a:t>Server finds a set </a:t>
                </a:r>
                <a14:m>
                  <m:oMath xmlns:m="http://schemas.openxmlformats.org/officeDocument/2006/math">
                    <m:r>
                      <a:rPr lang="en-US" b="0" i="1" smtClean="0">
                        <a:solidFill>
                          <a:srgbClr val="C00000"/>
                        </a:solidFill>
                        <a:latin typeface="Cambria Math" panose="02040503050406030204" pitchFamily="18" charset="0"/>
                      </a:rPr>
                      <m:t>𝑆</m:t>
                    </m:r>
                  </m:oMath>
                </a14:m>
                <a:r>
                  <a:rPr lang="en-US" dirty="0"/>
                  <a:t> containing </a:t>
                </a:r>
                <a14:m>
                  <m:oMath xmlns:m="http://schemas.openxmlformats.org/officeDocument/2006/math">
                    <m:r>
                      <a:rPr lang="en-US" i="1">
                        <a:solidFill>
                          <a:srgbClr val="C00000"/>
                        </a:solidFill>
                        <a:latin typeface="Cambria Math" panose="02040503050406030204" pitchFamily="18" charset="0"/>
                      </a:rPr>
                      <m:t>𝑛</m:t>
                    </m:r>
                    <m:r>
                      <a:rPr lang="en-US" i="1">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𝑡</m:t>
                    </m:r>
                  </m:oMath>
                </a14:m>
                <a:r>
                  <a:rPr lang="en-US" dirty="0"/>
                  <a:t> </a:t>
                </a:r>
                <a:r>
                  <a:rPr lang="en-US" i="1" dirty="0">
                    <a:latin typeface="Times" pitchFamily="2" charset="0"/>
                  </a:rPr>
                  <a:t> </a:t>
                </a:r>
                <a:r>
                  <a:rPr lang="en-US" dirty="0"/>
                  <a:t>agents such that for each size </a:t>
                </a:r>
                <a14:m>
                  <m:oMath xmlns:m="http://schemas.openxmlformats.org/officeDocument/2006/math">
                    <m:r>
                      <a:rPr lang="en-US" i="1" smtClean="0">
                        <a:solidFill>
                          <a:srgbClr val="C00000"/>
                        </a:solidFill>
                        <a:latin typeface="Cambria Math" panose="02040503050406030204" pitchFamily="18" charset="0"/>
                      </a:rPr>
                      <m:t>𝑛</m:t>
                    </m:r>
                    <m:r>
                      <a:rPr lang="en-US" i="1" smtClean="0">
                        <a:solidFill>
                          <a:srgbClr val="C00000"/>
                        </a:solidFill>
                        <a:latin typeface="Cambria Math" panose="02040503050406030204" pitchFamily="18" charset="0"/>
                      </a:rPr>
                      <m:t>−2</m:t>
                    </m:r>
                    <m:r>
                      <a:rPr lang="en-US" b="0" i="1" smtClean="0">
                        <a:solidFill>
                          <a:srgbClr val="C00000"/>
                        </a:solidFill>
                        <a:latin typeface="Cambria Math" panose="02040503050406030204" pitchFamily="18" charset="0"/>
                      </a:rPr>
                      <m:t>𝑡</m:t>
                    </m:r>
                  </m:oMath>
                </a14:m>
                <a:r>
                  <a:rPr lang="en-US" dirty="0">
                    <a:solidFill>
                      <a:srgbClr val="C00000"/>
                    </a:solidFill>
                  </a:rPr>
                  <a:t> </a:t>
                </a:r>
                <a:r>
                  <a:rPr lang="en-US" dirty="0"/>
                  <a:t>subset </a:t>
                </a:r>
                <a14:m>
                  <m:oMath xmlns:m="http://schemas.openxmlformats.org/officeDocument/2006/math">
                    <m:r>
                      <a:rPr lang="en-US" b="0" i="1" smtClean="0">
                        <a:solidFill>
                          <a:srgbClr val="C00000"/>
                        </a:solidFill>
                        <a:latin typeface="Cambria Math" panose="02040503050406030204" pitchFamily="18" charset="0"/>
                      </a:rPr>
                      <m:t>𝑇</m:t>
                    </m:r>
                  </m:oMath>
                </a14:m>
                <a:r>
                  <a:rPr lang="en-US" dirty="0"/>
                  <a:t> of </a:t>
                </a:r>
                <a14:m>
                  <m:oMath xmlns:m="http://schemas.openxmlformats.org/officeDocument/2006/math">
                    <m:r>
                      <a:rPr lang="en-US" i="1">
                        <a:solidFill>
                          <a:srgbClr val="C00000"/>
                        </a:solidFill>
                        <a:latin typeface="Cambria Math" panose="02040503050406030204" pitchFamily="18" charset="0"/>
                      </a:rPr>
                      <m:t>𝑆</m:t>
                    </m:r>
                  </m:oMath>
                </a14:m>
                <a:endParaRPr lang="en-US" dirty="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m:rPr>
                          <m:nor/>
                        </m:rPr>
                        <a:rPr lang="en-US">
                          <a:latin typeface="Cambria Math" panose="02040503050406030204" pitchFamily="18" charset="0"/>
                        </a:rPr>
                        <m:t>argmin</m:t>
                      </m:r>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m:t>
                          </m:r>
                          <m:r>
                            <a:rPr lang="en-US" i="1">
                              <a:solidFill>
                                <a:srgbClr val="FF0000"/>
                              </a:solidFill>
                              <a:latin typeface="Cambria Math" panose="02040503050406030204" pitchFamily="18" charset="0"/>
                              <a:ea typeface="Cambria Math" panose="02040503050406030204" pitchFamily="18" charset="0"/>
                            </a:rPr>
                            <m:t>𝑆</m:t>
                          </m:r>
                        </m:sub>
                        <m:sup/>
                        <m:e>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𝑖</m:t>
                              </m:r>
                            </m:sub>
                          </m:sSub>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m:t>
                          </m:r>
                          <m:r>
                            <m:rPr>
                              <m:nor/>
                            </m:rPr>
                            <a:rPr lang="en-US">
                              <a:latin typeface="Cambria Math" panose="02040503050406030204" pitchFamily="18" charset="0"/>
                            </a:rPr>
                            <m:t>argmin</m:t>
                          </m:r>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𝑇</m:t>
                              </m:r>
                            </m:sub>
                            <m:sup/>
                            <m:e>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𝑖</m:t>
                                  </m:r>
                                </m:sub>
                              </m:sSub>
                              <m:d>
                                <m:dPr>
                                  <m:ctrlPr>
                                    <a:rPr lang="en-US" i="1">
                                      <a:latin typeface="Cambria Math" panose="02040503050406030204" pitchFamily="18" charset="0"/>
                                    </a:rPr>
                                  </m:ctrlPr>
                                </m:dPr>
                                <m:e>
                                  <m:r>
                                    <a:rPr lang="en-US" i="1">
                                      <a:latin typeface="Cambria Math" panose="02040503050406030204" pitchFamily="18" charset="0"/>
                                    </a:rPr>
                                    <m:t>𝑥</m:t>
                                  </m:r>
                                </m:e>
                              </m:d>
                            </m:e>
                          </m:nary>
                        </m:e>
                      </m:nary>
                    </m:oMath>
                  </m:oMathPara>
                </a14:m>
                <a:endParaRPr lang="en-US" dirty="0"/>
              </a:p>
              <a:p>
                <a:pPr marL="0" indent="0">
                  <a:buNone/>
                </a:pPr>
                <a:endParaRPr lang="en-US" dirty="0"/>
              </a:p>
              <a:p>
                <a:r>
                  <a:rPr lang="en-US" dirty="0"/>
                  <a:t>Output </a:t>
                </a:r>
                <a14:m>
                  <m:oMath xmlns:m="http://schemas.openxmlformats.org/officeDocument/2006/math">
                    <m:r>
                      <m:rPr>
                        <m:nor/>
                      </m:rPr>
                      <a:rPr lang="en-US">
                        <a:latin typeface="Cambria Math" panose="02040503050406030204" pitchFamily="18" charset="0"/>
                      </a:rPr>
                      <m:t>argm</m:t>
                    </m:r>
                    <m:r>
                      <m:rPr>
                        <m:nor/>
                      </m:rPr>
                      <a:rPr lang="en-US" smtClean="0">
                        <a:latin typeface="Cambria Math" panose="02040503050406030204" pitchFamily="18" charset="0"/>
                      </a:rPr>
                      <m:t>in</m:t>
                    </m:r>
                    <m:nary>
                      <m:naryPr>
                        <m:chr m:val="∑"/>
                        <m:supHide m:val="on"/>
                        <m:ctrlPr>
                          <a:rPr lang="en-US" i="1" smtClean="0">
                            <a:latin typeface="Cambria Math" panose="02040503050406030204" pitchFamily="18" charset="0"/>
                          </a:rPr>
                        </m:ctrlPr>
                      </m:naryPr>
                      <m:sub>
                        <m:r>
                          <m:rPr>
                            <m:brk m:alnAt="7"/>
                          </m:rP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m:t>
                        </m:r>
                        <m:r>
                          <a:rPr lang="en-US" i="1">
                            <a:solidFill>
                              <a:srgbClr val="FF0000"/>
                            </a:solidFill>
                            <a:latin typeface="Cambria Math" panose="02040503050406030204" pitchFamily="18" charset="0"/>
                            <a:ea typeface="Cambria Math" panose="02040503050406030204" pitchFamily="18" charset="0"/>
                          </a:rPr>
                          <m:t>𝑆</m:t>
                        </m:r>
                      </m:sub>
                      <m:sup/>
                      <m:e>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𝑖</m:t>
                            </m:r>
                          </m:sub>
                        </m:sSub>
                        <m:d>
                          <m:dPr>
                            <m:ctrlPr>
                              <a:rPr lang="en-US" i="1">
                                <a:latin typeface="Cambria Math" panose="02040503050406030204" pitchFamily="18" charset="0"/>
                              </a:rPr>
                            </m:ctrlPr>
                          </m:dPr>
                          <m:e>
                            <m:r>
                              <a:rPr lang="en-US" i="1">
                                <a:latin typeface="Cambria Math" panose="02040503050406030204" pitchFamily="18" charset="0"/>
                              </a:rPr>
                              <m:t>𝑥</m:t>
                            </m:r>
                          </m:e>
                        </m:d>
                      </m:e>
                    </m:nary>
                  </m:oMath>
                </a14:m>
                <a:endParaRPr lang="en-US" dirty="0"/>
              </a:p>
            </p:txBody>
          </p:sp>
        </mc:Choice>
        <mc:Fallback xmlns="">
          <p:sp>
            <p:nvSpPr>
              <p:cNvPr id="3" name="Content Placeholder 2">
                <a:extLst>
                  <a:ext uri="{FF2B5EF4-FFF2-40B4-BE49-F238E27FC236}">
                    <a16:creationId xmlns:a16="http://schemas.microsoft.com/office/drawing/2014/main" id="{6B15E000-A32C-B940-A243-820809129AF2}"/>
                  </a:ext>
                </a:extLst>
              </p:cNvPr>
              <p:cNvSpPr>
                <a:spLocks noGrp="1" noRot="1" noChangeAspect="1" noMove="1" noResize="1" noEditPoints="1" noAdjustHandles="1" noChangeArrowheads="1" noChangeShapeType="1" noTextEdit="1"/>
              </p:cNvSpPr>
              <p:nvPr>
                <p:ph idx="1"/>
              </p:nvPr>
            </p:nvSpPr>
            <p:spPr>
              <a:blipFill>
                <a:blip r:embed="rId3"/>
                <a:stretch>
                  <a:fillRect l="-163" t="-1111" b="-13611"/>
                </a:stretch>
              </a:blipFill>
            </p:spPr>
            <p:txBody>
              <a:bodyPr/>
              <a:lstStyle/>
              <a:p>
                <a:r>
                  <a:rPr lang="en-US">
                    <a:noFill/>
                  </a:rPr>
                  <a:t> </a:t>
                </a:r>
              </a:p>
            </p:txBody>
          </p:sp>
        </mc:Fallback>
      </mc:AlternateContent>
    </p:spTree>
    <p:extLst>
      <p:ext uri="{BB962C8B-B14F-4D97-AF65-F5344CB8AC3E}">
        <p14:creationId xmlns:p14="http://schemas.microsoft.com/office/powerpoint/2010/main" val="15315646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839D32-CD7C-C247-9594-463269267F54}"/>
              </a:ext>
            </a:extLst>
          </p:cNvPr>
          <p:cNvSpPr/>
          <p:nvPr/>
        </p:nvSpPr>
        <p:spPr bwMode="auto">
          <a:xfrm>
            <a:off x="435102" y="5970270"/>
            <a:ext cx="5441442" cy="887730"/>
          </a:xfrm>
          <a:prstGeom prst="rect">
            <a:avLst/>
          </a:prstGeom>
          <a:solidFill>
            <a:srgbClr val="92D05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2CA751D3-B9A6-E040-BCF9-E1E6D7CBEC4E}"/>
                  </a:ext>
                </a:extLst>
              </p:cNvPr>
              <p:cNvSpPr>
                <a:spLocks noGrp="1"/>
              </p:cNvSpPr>
              <p:nvPr>
                <p:ph type="title"/>
              </p:nvPr>
            </p:nvSpPr>
            <p:spPr/>
            <p:txBody>
              <a:bodyPr/>
              <a:lstStyle/>
              <a:p>
                <a:r>
                  <a:rPr lang="en-US" dirty="0"/>
                  <a:t>Centralized Algorithm Achieving </a:t>
                </a:r>
                <a14:m>
                  <m:oMath xmlns:m="http://schemas.openxmlformats.org/officeDocument/2006/math">
                    <m:r>
                      <a:rPr lang="en-US" b="0" i="1" smtClean="0">
                        <a:latin typeface="Cambria Math" panose="02040503050406030204" pitchFamily="18" charset="0"/>
                      </a:rPr>
                      <m:t>𝑡</m:t>
                    </m:r>
                  </m:oMath>
                </a14:m>
                <a:r>
                  <a:rPr lang="en-US" dirty="0"/>
                  <a:t>-Resilience</a:t>
                </a:r>
              </a:p>
            </p:txBody>
          </p:sp>
        </mc:Choice>
        <mc:Fallback xmlns="">
          <p:sp>
            <p:nvSpPr>
              <p:cNvPr id="2" name="Title 1">
                <a:extLst>
                  <a:ext uri="{FF2B5EF4-FFF2-40B4-BE49-F238E27FC236}">
                    <a16:creationId xmlns:a16="http://schemas.microsoft.com/office/drawing/2014/main" id="{2CA751D3-B9A6-E040-BCF9-E1E6D7CBEC4E}"/>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B15E000-A32C-B940-A243-820809129AF2}"/>
                  </a:ext>
                </a:extLst>
              </p:cNvPr>
              <p:cNvSpPr>
                <a:spLocks noGrp="1"/>
              </p:cNvSpPr>
              <p:nvPr>
                <p:ph idx="1"/>
              </p:nvPr>
            </p:nvSpPr>
            <p:spPr/>
            <p:txBody>
              <a:bodyPr/>
              <a:lstStyle/>
              <a:p>
                <a:r>
                  <a:rPr lang="en-US" dirty="0"/>
                  <a:t>Agents provide their cost functions to the server:     	Faulty agents may provide incorrect information</a:t>
                </a:r>
              </a:p>
              <a:p>
                <a:endParaRPr lang="en-US" dirty="0"/>
              </a:p>
              <a:p>
                <a:r>
                  <a:rPr lang="en-US" dirty="0"/>
                  <a:t>Server finds a set </a:t>
                </a:r>
                <a14:m>
                  <m:oMath xmlns:m="http://schemas.openxmlformats.org/officeDocument/2006/math">
                    <m:r>
                      <a:rPr lang="en-US" b="0" i="1" smtClean="0">
                        <a:solidFill>
                          <a:srgbClr val="C00000"/>
                        </a:solidFill>
                        <a:latin typeface="Cambria Math" panose="02040503050406030204" pitchFamily="18" charset="0"/>
                      </a:rPr>
                      <m:t>𝑆</m:t>
                    </m:r>
                  </m:oMath>
                </a14:m>
                <a:r>
                  <a:rPr lang="en-US" dirty="0"/>
                  <a:t> containing </a:t>
                </a:r>
                <a14:m>
                  <m:oMath xmlns:m="http://schemas.openxmlformats.org/officeDocument/2006/math">
                    <m:r>
                      <a:rPr lang="en-US" i="1">
                        <a:solidFill>
                          <a:srgbClr val="C00000"/>
                        </a:solidFill>
                        <a:latin typeface="Cambria Math" panose="02040503050406030204" pitchFamily="18" charset="0"/>
                      </a:rPr>
                      <m:t>𝑛</m:t>
                    </m:r>
                    <m:r>
                      <a:rPr lang="en-US" i="1">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𝑡</m:t>
                    </m:r>
                  </m:oMath>
                </a14:m>
                <a:r>
                  <a:rPr lang="en-US" dirty="0"/>
                  <a:t> </a:t>
                </a:r>
                <a:r>
                  <a:rPr lang="en-US" i="1" dirty="0">
                    <a:latin typeface="Times" pitchFamily="2" charset="0"/>
                  </a:rPr>
                  <a:t> </a:t>
                </a:r>
                <a:r>
                  <a:rPr lang="en-US" dirty="0"/>
                  <a:t>agents such that for each size </a:t>
                </a:r>
                <a14:m>
                  <m:oMath xmlns:m="http://schemas.openxmlformats.org/officeDocument/2006/math">
                    <m:r>
                      <a:rPr lang="en-US" i="1" smtClean="0">
                        <a:solidFill>
                          <a:srgbClr val="C00000"/>
                        </a:solidFill>
                        <a:latin typeface="Cambria Math" panose="02040503050406030204" pitchFamily="18" charset="0"/>
                      </a:rPr>
                      <m:t>𝑛</m:t>
                    </m:r>
                    <m:r>
                      <a:rPr lang="en-US" i="1" smtClean="0">
                        <a:solidFill>
                          <a:srgbClr val="C00000"/>
                        </a:solidFill>
                        <a:latin typeface="Cambria Math" panose="02040503050406030204" pitchFamily="18" charset="0"/>
                      </a:rPr>
                      <m:t>−2</m:t>
                    </m:r>
                    <m:r>
                      <a:rPr lang="en-US" b="0" i="1" smtClean="0">
                        <a:solidFill>
                          <a:srgbClr val="C00000"/>
                        </a:solidFill>
                        <a:latin typeface="Cambria Math" panose="02040503050406030204" pitchFamily="18" charset="0"/>
                      </a:rPr>
                      <m:t>𝑡</m:t>
                    </m:r>
                  </m:oMath>
                </a14:m>
                <a:r>
                  <a:rPr lang="en-US" dirty="0">
                    <a:solidFill>
                      <a:srgbClr val="C00000"/>
                    </a:solidFill>
                  </a:rPr>
                  <a:t> </a:t>
                </a:r>
                <a:r>
                  <a:rPr lang="en-US" dirty="0"/>
                  <a:t>subset </a:t>
                </a:r>
                <a14:m>
                  <m:oMath xmlns:m="http://schemas.openxmlformats.org/officeDocument/2006/math">
                    <m:r>
                      <a:rPr lang="en-US" i="1">
                        <a:solidFill>
                          <a:srgbClr val="C00000"/>
                        </a:solidFill>
                        <a:latin typeface="Cambria Math" panose="02040503050406030204" pitchFamily="18" charset="0"/>
                      </a:rPr>
                      <m:t>𝑇</m:t>
                    </m:r>
                  </m:oMath>
                </a14:m>
                <a:r>
                  <a:rPr lang="en-US" dirty="0"/>
                  <a:t> of </a:t>
                </a:r>
                <a14:m>
                  <m:oMath xmlns:m="http://schemas.openxmlformats.org/officeDocument/2006/math">
                    <m:r>
                      <a:rPr lang="en-US" i="1">
                        <a:solidFill>
                          <a:srgbClr val="C00000"/>
                        </a:solidFill>
                        <a:latin typeface="Cambria Math" panose="02040503050406030204" pitchFamily="18" charset="0"/>
                      </a:rPr>
                      <m:t>𝑆</m:t>
                    </m:r>
                  </m:oMath>
                </a14:m>
                <a:endParaRPr lang="en-US" dirty="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m:rPr>
                          <m:nor/>
                        </m:rPr>
                        <a:rPr lang="en-US">
                          <a:latin typeface="Cambria Math" panose="02040503050406030204" pitchFamily="18" charset="0"/>
                        </a:rPr>
                        <m:t>argmin</m:t>
                      </m:r>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m:t>
                          </m:r>
                          <m:r>
                            <a:rPr lang="en-US" i="1">
                              <a:solidFill>
                                <a:srgbClr val="FF0000"/>
                              </a:solidFill>
                              <a:latin typeface="Cambria Math" panose="02040503050406030204" pitchFamily="18" charset="0"/>
                              <a:ea typeface="Cambria Math" panose="02040503050406030204" pitchFamily="18" charset="0"/>
                            </a:rPr>
                            <m:t>𝑆</m:t>
                          </m:r>
                        </m:sub>
                        <m:sup/>
                        <m:e>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𝑖</m:t>
                              </m:r>
                            </m:sub>
                          </m:sSub>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m:t>
                          </m:r>
                          <m:r>
                            <m:rPr>
                              <m:nor/>
                            </m:rPr>
                            <a:rPr lang="en-US">
                              <a:latin typeface="Cambria Math" panose="02040503050406030204" pitchFamily="18" charset="0"/>
                            </a:rPr>
                            <m:t>argmin</m:t>
                          </m:r>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m:t>
                              </m:r>
                              <m:r>
                                <a:rPr lang="en-US" i="1">
                                  <a:solidFill>
                                    <a:srgbClr val="FF0000"/>
                                  </a:solidFill>
                                  <a:latin typeface="Cambria Math" panose="02040503050406030204" pitchFamily="18" charset="0"/>
                                  <a:ea typeface="Cambria Math" panose="02040503050406030204" pitchFamily="18" charset="0"/>
                                </a:rPr>
                                <m:t>𝑇</m:t>
                              </m:r>
                            </m:sub>
                            <m:sup/>
                            <m:e>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𝑖</m:t>
                                  </m:r>
                                </m:sub>
                              </m:sSub>
                              <m:d>
                                <m:dPr>
                                  <m:ctrlPr>
                                    <a:rPr lang="en-US" i="1">
                                      <a:latin typeface="Cambria Math" panose="02040503050406030204" pitchFamily="18" charset="0"/>
                                    </a:rPr>
                                  </m:ctrlPr>
                                </m:dPr>
                                <m:e>
                                  <m:r>
                                    <a:rPr lang="en-US" i="1">
                                      <a:latin typeface="Cambria Math" panose="02040503050406030204" pitchFamily="18" charset="0"/>
                                    </a:rPr>
                                    <m:t>𝑥</m:t>
                                  </m:r>
                                </m:e>
                              </m:d>
                            </m:e>
                          </m:nary>
                        </m:e>
                      </m:nary>
                    </m:oMath>
                  </m:oMathPara>
                </a14:m>
                <a:endParaRPr lang="en-US" dirty="0"/>
              </a:p>
              <a:p>
                <a:pPr marL="0" indent="0">
                  <a:buNone/>
                </a:pPr>
                <a:endParaRPr lang="en-US" dirty="0"/>
              </a:p>
              <a:p>
                <a:r>
                  <a:rPr lang="en-US" dirty="0"/>
                  <a:t>Output </a:t>
                </a:r>
                <a14:m>
                  <m:oMath xmlns:m="http://schemas.openxmlformats.org/officeDocument/2006/math">
                    <m:r>
                      <m:rPr>
                        <m:nor/>
                      </m:rPr>
                      <a:rPr lang="en-US">
                        <a:latin typeface="Cambria Math" panose="02040503050406030204" pitchFamily="18" charset="0"/>
                      </a:rPr>
                      <m:t>argm</m:t>
                    </m:r>
                    <m:r>
                      <m:rPr>
                        <m:nor/>
                      </m:rPr>
                      <a:rPr lang="en-US" smtClean="0">
                        <a:latin typeface="Cambria Math" panose="02040503050406030204" pitchFamily="18" charset="0"/>
                      </a:rPr>
                      <m:t>in</m:t>
                    </m:r>
                    <m:nary>
                      <m:naryPr>
                        <m:chr m:val="∑"/>
                        <m:supHide m:val="on"/>
                        <m:ctrlPr>
                          <a:rPr lang="en-US" i="1" smtClean="0">
                            <a:latin typeface="Cambria Math" panose="02040503050406030204" pitchFamily="18" charset="0"/>
                          </a:rPr>
                        </m:ctrlPr>
                      </m:naryPr>
                      <m:sub>
                        <m:r>
                          <m:rPr>
                            <m:brk m:alnAt="7"/>
                          </m:rP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m:t>
                        </m:r>
                        <m:r>
                          <a:rPr lang="en-US" i="1">
                            <a:solidFill>
                              <a:srgbClr val="FF0000"/>
                            </a:solidFill>
                            <a:latin typeface="Cambria Math" panose="02040503050406030204" pitchFamily="18" charset="0"/>
                            <a:ea typeface="Cambria Math" panose="02040503050406030204" pitchFamily="18" charset="0"/>
                          </a:rPr>
                          <m:t>𝑆</m:t>
                        </m:r>
                      </m:sub>
                      <m:sup/>
                      <m:e>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𝑖</m:t>
                            </m:r>
                          </m:sub>
                        </m:sSub>
                        <m:d>
                          <m:dPr>
                            <m:ctrlPr>
                              <a:rPr lang="en-US" i="1">
                                <a:latin typeface="Cambria Math" panose="02040503050406030204" pitchFamily="18" charset="0"/>
                              </a:rPr>
                            </m:ctrlPr>
                          </m:dPr>
                          <m:e>
                            <m:r>
                              <a:rPr lang="en-US" i="1">
                                <a:latin typeface="Cambria Math" panose="02040503050406030204" pitchFamily="18" charset="0"/>
                              </a:rPr>
                              <m:t>𝑥</m:t>
                            </m:r>
                          </m:e>
                        </m:d>
                      </m:e>
                    </m:nary>
                  </m:oMath>
                </a14:m>
                <a:endParaRPr lang="en-US" dirty="0"/>
              </a:p>
              <a:p>
                <a:endParaRPr lang="en-US" dirty="0"/>
              </a:p>
              <a:p>
                <a14:m>
                  <m:oMath xmlns:m="http://schemas.openxmlformats.org/officeDocument/2006/math">
                    <m:r>
                      <a:rPr lang="en-US" b="0" i="1" smtClean="0">
                        <a:solidFill>
                          <a:schemeClr val="accent2">
                            <a:lumMod val="50000"/>
                          </a:schemeClr>
                        </a:solidFill>
                        <a:latin typeface="Cambria Math" panose="02040503050406030204" pitchFamily="18" charset="0"/>
                      </a:rPr>
                      <m:t>2</m:t>
                    </m:r>
                    <m:r>
                      <a:rPr lang="en-US" b="0" i="1" smtClean="0">
                        <a:solidFill>
                          <a:schemeClr val="accent2">
                            <a:lumMod val="50000"/>
                          </a:schemeClr>
                        </a:solidFill>
                        <a:latin typeface="Cambria Math" panose="02040503050406030204" pitchFamily="18" charset="0"/>
                      </a:rPr>
                      <m:t>𝑡</m:t>
                    </m:r>
                  </m:oMath>
                </a14:m>
                <a:r>
                  <a:rPr lang="en-US" dirty="0"/>
                  <a:t>-Redundancy </a:t>
                </a:r>
                <a:r>
                  <a:rPr lang="en-US" dirty="0">
                    <a:sym typeface="Wingdings" pitchFamily="2" charset="2"/>
                  </a:rPr>
                  <a:t> </a:t>
                </a:r>
                <a:r>
                  <a:rPr lang="en-US" dirty="0"/>
                  <a:t> </a:t>
                </a:r>
                <a14:m>
                  <m:oMath xmlns:m="http://schemas.openxmlformats.org/officeDocument/2006/math">
                    <m:r>
                      <a:rPr lang="en-US" b="0" i="1" smtClean="0">
                        <a:latin typeface="Cambria Math" panose="02040503050406030204" pitchFamily="18" charset="0"/>
                      </a:rPr>
                      <m:t>𝑡</m:t>
                    </m:r>
                  </m:oMath>
                </a14:m>
                <a:r>
                  <a:rPr lang="en-US" dirty="0"/>
                  <a:t>-Resilience</a:t>
                </a:r>
              </a:p>
            </p:txBody>
          </p:sp>
        </mc:Choice>
        <mc:Fallback xmlns="">
          <p:sp>
            <p:nvSpPr>
              <p:cNvPr id="3" name="Content Placeholder 2">
                <a:extLst>
                  <a:ext uri="{FF2B5EF4-FFF2-40B4-BE49-F238E27FC236}">
                    <a16:creationId xmlns:a16="http://schemas.microsoft.com/office/drawing/2014/main" id="{6B15E000-A32C-B940-A243-820809129AF2}"/>
                  </a:ext>
                </a:extLst>
              </p:cNvPr>
              <p:cNvSpPr>
                <a:spLocks noGrp="1" noRot="1" noChangeAspect="1" noMove="1" noResize="1" noEditPoints="1" noAdjustHandles="1" noChangeArrowheads="1" noChangeShapeType="1" noTextEdit="1"/>
              </p:cNvSpPr>
              <p:nvPr>
                <p:ph idx="1"/>
              </p:nvPr>
            </p:nvSpPr>
            <p:spPr>
              <a:blipFill>
                <a:blip r:embed="rId3"/>
                <a:stretch>
                  <a:fillRect l="-163" t="-1111" b="-15833"/>
                </a:stretch>
              </a:blipFill>
            </p:spPr>
            <p:txBody>
              <a:bodyPr/>
              <a:lstStyle/>
              <a:p>
                <a:r>
                  <a:rPr lang="en-US">
                    <a:noFill/>
                  </a:rPr>
                  <a:t> </a:t>
                </a:r>
              </a:p>
            </p:txBody>
          </p:sp>
        </mc:Fallback>
      </mc:AlternateContent>
    </p:spTree>
    <p:extLst>
      <p:ext uri="{BB962C8B-B14F-4D97-AF65-F5344CB8AC3E}">
        <p14:creationId xmlns:p14="http://schemas.microsoft.com/office/powerpoint/2010/main" val="14402238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A0156-5C16-5340-99E1-5209E14FE594}"/>
              </a:ext>
            </a:extLst>
          </p:cNvPr>
          <p:cNvSpPr>
            <a:spLocks noGrp="1"/>
          </p:cNvSpPr>
          <p:nvPr>
            <p:ph type="title"/>
          </p:nvPr>
        </p:nvSpPr>
        <p:spPr/>
        <p:txBody>
          <a:bodyPr/>
          <a:lstStyle/>
          <a:p>
            <a:r>
              <a:rPr lang="en-US" dirty="0"/>
              <a:t>Exact Resilience:</a:t>
            </a:r>
            <a:br>
              <a:rPr lang="en-US" dirty="0"/>
            </a:br>
            <a:r>
              <a:rPr lang="en-US" dirty="0"/>
              <a:t>Necessary and Sufficient Condition</a:t>
            </a:r>
            <a:br>
              <a:rPr lang="en-US" dirty="0"/>
            </a:br>
            <a:r>
              <a:rPr lang="en-US" sz="2400" dirty="0"/>
              <a:t>[</a:t>
            </a:r>
            <a:r>
              <a:rPr lang="en-US" sz="2400" dirty="0">
                <a:hlinkClick r:id="rId2"/>
              </a:rPr>
              <a:t>Gupta,Vaidya 2020</a:t>
            </a:r>
            <a:r>
              <a:rPr lang="en-US" sz="2400" dirty="0"/>
              <a:t>]</a:t>
            </a:r>
            <a:endParaRPr lang="en-US" dirty="0"/>
          </a:p>
        </p:txBody>
      </p:sp>
      <p:sp>
        <p:nvSpPr>
          <p:cNvPr id="3" name="Content Placeholder 2">
            <a:extLst>
              <a:ext uri="{FF2B5EF4-FFF2-40B4-BE49-F238E27FC236}">
                <a16:creationId xmlns:a16="http://schemas.microsoft.com/office/drawing/2014/main" id="{43253168-7EF0-BD48-B762-2664D82E2163}"/>
              </a:ext>
            </a:extLst>
          </p:cNvPr>
          <p:cNvSpPr>
            <a:spLocks noGrp="1"/>
          </p:cNvSpPr>
          <p:nvPr>
            <p:ph idx="1"/>
          </p:nvPr>
        </p:nvSpPr>
        <p:spPr/>
        <p:txBody>
          <a:bodyPr/>
          <a:lstStyle/>
          <a:p>
            <a:endParaRPr lang="en-US" i="1" dirty="0">
              <a:latin typeface="Times" pitchFamily="2" charset="0"/>
            </a:endParaRPr>
          </a:p>
          <a:p>
            <a:endParaRPr lang="en-US" i="1" dirty="0">
              <a:latin typeface="Times" pitchFamily="2" charset="0"/>
            </a:endParaRPr>
          </a:p>
          <a:p>
            <a:r>
              <a:rPr lang="en-US" i="1" dirty="0">
                <a:latin typeface="Times" pitchFamily="2" charset="0"/>
              </a:rPr>
              <a:t>t-</a:t>
            </a:r>
            <a:r>
              <a:rPr lang="en-US" dirty="0"/>
              <a:t>Resilience achievable </a:t>
            </a:r>
            <a:r>
              <a:rPr lang="en-US" dirty="0" err="1"/>
              <a:t>iff</a:t>
            </a:r>
            <a:br>
              <a:rPr lang="en-US" dirty="0"/>
            </a:br>
            <a:br>
              <a:rPr lang="en-US" dirty="0"/>
            </a:br>
            <a:r>
              <a:rPr lang="en-US" dirty="0"/>
              <a:t>		cost functions satisfy</a:t>
            </a:r>
            <a:br>
              <a:rPr lang="en-US" dirty="0"/>
            </a:br>
            <a:br>
              <a:rPr lang="en-US" dirty="0"/>
            </a:br>
            <a:r>
              <a:rPr lang="en-US" dirty="0"/>
              <a:t>				</a:t>
            </a:r>
            <a:r>
              <a:rPr lang="en-US" i="1" dirty="0">
                <a:latin typeface="Times" pitchFamily="2" charset="0"/>
              </a:rPr>
              <a:t>2t</a:t>
            </a:r>
            <a:r>
              <a:rPr lang="en-US" dirty="0"/>
              <a:t>-Redundancy</a:t>
            </a:r>
          </a:p>
        </p:txBody>
      </p:sp>
      <p:sp>
        <p:nvSpPr>
          <p:cNvPr id="4" name="Slide Number Placeholder 3">
            <a:extLst>
              <a:ext uri="{FF2B5EF4-FFF2-40B4-BE49-F238E27FC236}">
                <a16:creationId xmlns:a16="http://schemas.microsoft.com/office/drawing/2014/main" id="{C65A369B-A443-154A-9678-124B19DF5FD5}"/>
              </a:ext>
            </a:extLst>
          </p:cNvPr>
          <p:cNvSpPr>
            <a:spLocks noGrp="1"/>
          </p:cNvSpPr>
          <p:nvPr>
            <p:ph type="sldNum" sz="quarter" idx="12"/>
          </p:nvPr>
        </p:nvSpPr>
        <p:spPr/>
        <p:txBody>
          <a:bodyPr/>
          <a:lstStyle/>
          <a:p>
            <a:pPr>
              <a:defRPr/>
            </a:pPr>
            <a:fld id="{D207DEF5-A307-4F25-8C66-A6D5B058479D}" type="slidenum">
              <a:rPr lang="en-US" smtClean="0"/>
              <a:pPr>
                <a:defRPr/>
              </a:pPr>
              <a:t>104</a:t>
            </a:fld>
            <a:endParaRPr lang="en-US" dirty="0"/>
          </a:p>
        </p:txBody>
      </p:sp>
    </p:spTree>
    <p:extLst>
      <p:ext uri="{BB962C8B-B14F-4D97-AF65-F5344CB8AC3E}">
        <p14:creationId xmlns:p14="http://schemas.microsoft.com/office/powerpoint/2010/main" val="13553281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ADCC0-AE53-274D-9B9A-AD2DD40A3839}"/>
              </a:ext>
            </a:extLst>
          </p:cNvPr>
          <p:cNvSpPr>
            <a:spLocks noGrp="1"/>
          </p:cNvSpPr>
          <p:nvPr>
            <p:ph type="title"/>
          </p:nvPr>
        </p:nvSpPr>
        <p:spPr/>
        <p:txBody>
          <a:bodyPr/>
          <a:lstStyle/>
          <a:p>
            <a:r>
              <a:rPr lang="en-US" dirty="0"/>
              <a:t>Distributed Algorithm</a:t>
            </a:r>
          </a:p>
        </p:txBody>
      </p:sp>
      <p:sp>
        <p:nvSpPr>
          <p:cNvPr id="3" name="Content Placeholder 2">
            <a:extLst>
              <a:ext uri="{FF2B5EF4-FFF2-40B4-BE49-F238E27FC236}">
                <a16:creationId xmlns:a16="http://schemas.microsoft.com/office/drawing/2014/main" id="{AAADC786-A347-9B40-A97C-EBA783F40196}"/>
              </a:ext>
            </a:extLst>
          </p:cNvPr>
          <p:cNvSpPr>
            <a:spLocks noGrp="1"/>
          </p:cNvSpPr>
          <p:nvPr>
            <p:ph idx="1"/>
          </p:nvPr>
        </p:nvSpPr>
        <p:spPr/>
        <p:txBody>
          <a:bodyPr/>
          <a:lstStyle/>
          <a:p>
            <a:endParaRPr lang="en-US" dirty="0"/>
          </a:p>
          <a:p>
            <a:r>
              <a:rPr lang="en-US" dirty="0"/>
              <a:t>Later in the tutorial …</a:t>
            </a:r>
          </a:p>
        </p:txBody>
      </p:sp>
      <p:sp>
        <p:nvSpPr>
          <p:cNvPr id="4" name="Slide Number Placeholder 3">
            <a:extLst>
              <a:ext uri="{FF2B5EF4-FFF2-40B4-BE49-F238E27FC236}">
                <a16:creationId xmlns:a16="http://schemas.microsoft.com/office/drawing/2014/main" id="{7EE6BFC8-D246-EE49-A139-5D3F4073DF9F}"/>
              </a:ext>
            </a:extLst>
          </p:cNvPr>
          <p:cNvSpPr>
            <a:spLocks noGrp="1"/>
          </p:cNvSpPr>
          <p:nvPr>
            <p:ph type="sldNum" sz="quarter" idx="12"/>
          </p:nvPr>
        </p:nvSpPr>
        <p:spPr/>
        <p:txBody>
          <a:bodyPr/>
          <a:lstStyle/>
          <a:p>
            <a:pPr>
              <a:defRPr/>
            </a:pPr>
            <a:fld id="{D207DEF5-A307-4F25-8C66-A6D5B058479D}" type="slidenum">
              <a:rPr lang="en-US" smtClean="0"/>
              <a:pPr>
                <a:defRPr/>
              </a:pPr>
              <a:t>105</a:t>
            </a:fld>
            <a:endParaRPr lang="en-US" dirty="0"/>
          </a:p>
        </p:txBody>
      </p:sp>
    </p:spTree>
    <p:extLst>
      <p:ext uri="{BB962C8B-B14F-4D97-AF65-F5344CB8AC3E}">
        <p14:creationId xmlns:p14="http://schemas.microsoft.com/office/powerpoint/2010/main" val="30084448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F1EC7-CAE2-E64C-9A92-07E5197445DE}"/>
              </a:ext>
            </a:extLst>
          </p:cNvPr>
          <p:cNvSpPr>
            <a:spLocks noGrp="1"/>
          </p:cNvSpPr>
          <p:nvPr>
            <p:ph type="title"/>
          </p:nvPr>
        </p:nvSpPr>
        <p:spPr/>
        <p:txBody>
          <a:bodyPr/>
          <a:lstStyle/>
          <a:p>
            <a:r>
              <a:rPr lang="en-US" dirty="0"/>
              <a:t>Approximate Resilience</a:t>
            </a:r>
            <a:br>
              <a:rPr lang="en-US" dirty="0"/>
            </a:br>
            <a:r>
              <a:rPr lang="en-US" sz="2400" dirty="0">
                <a:solidFill>
                  <a:schemeClr val="bg2"/>
                </a:solidFill>
              </a:rPr>
              <a:t>[</a:t>
            </a:r>
            <a:r>
              <a:rPr lang="en-US" sz="2400" dirty="0">
                <a:solidFill>
                  <a:schemeClr val="bg2"/>
                </a:solidFill>
                <a:hlinkClick r:id="rId2"/>
              </a:rPr>
              <a:t>Liu,Gupta,Vaidya 2021</a:t>
            </a:r>
            <a:r>
              <a:rPr lang="en-US" sz="2400" dirty="0">
                <a:solidFill>
                  <a:schemeClr val="bg2"/>
                </a:solidFill>
              </a:rPr>
              <a:t>]</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8220969-6F5D-6847-97B1-F913902F1556}"/>
                  </a:ext>
                </a:extLst>
              </p:cNvPr>
              <p:cNvSpPr>
                <a:spLocks noGrp="1"/>
              </p:cNvSpPr>
              <p:nvPr>
                <p:ph idx="1"/>
              </p:nvPr>
            </p:nvSpPr>
            <p:spPr/>
            <p:txBody>
              <a:bodyPr/>
              <a:lstStyle/>
              <a:p>
                <a:pPr marL="0" indent="0">
                  <a:buNone/>
                </a:pPr>
                <a:endParaRPr lang="en-US" dirty="0"/>
              </a:p>
              <a:p>
                <a:r>
                  <a:rPr lang="en-US" dirty="0">
                    <a:solidFill>
                      <a:srgbClr val="FF0000"/>
                    </a:solidFill>
                  </a:rPr>
                  <a:t>Intuition</a:t>
                </a:r>
                <a:r>
                  <a:rPr lang="en-US" dirty="0"/>
                  <a:t>: Compute a point within distance </a:t>
                </a:r>
                <a14:m>
                  <m:oMath xmlns:m="http://schemas.openxmlformats.org/officeDocument/2006/math">
                    <m:r>
                      <a:rPr lang="en-US" i="1">
                        <a:solidFill>
                          <a:schemeClr val="accent2">
                            <a:lumMod val="50000"/>
                          </a:schemeClr>
                        </a:solidFill>
                        <a:latin typeface="Cambria Math" panose="02040503050406030204" pitchFamily="18" charset="0"/>
                        <a:ea typeface="Cambria Math" panose="02040503050406030204" pitchFamily="18" charset="0"/>
                      </a:rPr>
                      <m:t>𝜀</m:t>
                    </m:r>
                  </m:oMath>
                </a14:m>
                <a:r>
                  <a:rPr lang="en-US" dirty="0"/>
                  <a:t> of </a:t>
                </a:r>
              </a:p>
              <a:p>
                <a:pPr marL="0" indent="0">
                  <a:buNone/>
                </a:pPr>
                <a:r>
                  <a:rPr lang="en-US" dirty="0"/>
                  <a:t>    </a:t>
                </a:r>
                <a14:m>
                  <m:oMath xmlns:m="http://schemas.openxmlformats.org/officeDocument/2006/math">
                    <m:r>
                      <m:rPr>
                        <m:nor/>
                      </m:rPr>
                      <a:rPr lang="en-US">
                        <a:solidFill>
                          <a:schemeClr val="accent2">
                            <a:lumMod val="50000"/>
                          </a:schemeClr>
                        </a:solidFill>
                        <a:latin typeface="Cambria Math" panose="02040503050406030204" pitchFamily="18" charset="0"/>
                      </a:rPr>
                      <m:t>argmin</m:t>
                    </m:r>
                    <m:nary>
                      <m:naryPr>
                        <m:chr m:val="∑"/>
                        <m:supHide m:val="on"/>
                        <m:ctrlPr>
                          <a:rPr lang="en-US" i="1">
                            <a:solidFill>
                              <a:schemeClr val="accent2">
                                <a:lumMod val="50000"/>
                              </a:schemeClr>
                            </a:solidFill>
                            <a:latin typeface="Cambria Math" panose="02040503050406030204" pitchFamily="18" charset="0"/>
                          </a:rPr>
                        </m:ctrlPr>
                      </m:naryPr>
                      <m:sub>
                        <m:r>
                          <m:rPr>
                            <m:brk m:alnAt="7"/>
                          </m:rPr>
                          <a:rPr lang="en-US" i="1">
                            <a:solidFill>
                              <a:schemeClr val="accent2">
                                <a:lumMod val="50000"/>
                              </a:schemeClr>
                            </a:solidFill>
                            <a:latin typeface="Cambria Math" panose="02040503050406030204" pitchFamily="18" charset="0"/>
                          </a:rPr>
                          <m:t>𝑖</m:t>
                        </m:r>
                        <m:r>
                          <a:rPr lang="en-US" i="1">
                            <a:solidFill>
                              <a:schemeClr val="accent2">
                                <a:lumMod val="50000"/>
                              </a:schemeClr>
                            </a:solidFill>
                            <a:latin typeface="Cambria Math" panose="02040503050406030204" pitchFamily="18" charset="0"/>
                            <a:ea typeface="Cambria Math" panose="02040503050406030204" pitchFamily="18" charset="0"/>
                          </a:rPr>
                          <m:t>∈</m:t>
                        </m:r>
                        <m:r>
                          <a:rPr lang="en-US" i="1">
                            <a:solidFill>
                              <a:srgbClr val="C00000"/>
                            </a:solidFill>
                            <a:latin typeface="Cambria Math" panose="02040503050406030204" pitchFamily="18" charset="0"/>
                            <a:ea typeface="Cambria Math" panose="02040503050406030204" pitchFamily="18" charset="0"/>
                          </a:rPr>
                          <m:t>𝐺</m:t>
                        </m:r>
                      </m:sub>
                      <m:sup/>
                      <m:e>
                        <m:sSub>
                          <m:sSubPr>
                            <m:ctrlPr>
                              <a:rPr lang="en-US" i="1">
                                <a:solidFill>
                                  <a:schemeClr val="accent2">
                                    <a:lumMod val="50000"/>
                                  </a:schemeClr>
                                </a:solidFill>
                                <a:latin typeface="Cambria Math" panose="02040503050406030204" pitchFamily="18" charset="0"/>
                              </a:rPr>
                            </m:ctrlPr>
                          </m:sSubPr>
                          <m:e>
                            <m:r>
                              <a:rPr lang="en-US" i="1">
                                <a:solidFill>
                                  <a:schemeClr val="accent2">
                                    <a:lumMod val="50000"/>
                                  </a:schemeClr>
                                </a:solidFill>
                                <a:latin typeface="Cambria Math" panose="02040503050406030204" pitchFamily="18" charset="0"/>
                              </a:rPr>
                              <m:t>𝑓</m:t>
                            </m:r>
                          </m:e>
                          <m:sub>
                            <m:r>
                              <a:rPr lang="en-US" i="1">
                                <a:solidFill>
                                  <a:schemeClr val="accent2">
                                    <a:lumMod val="50000"/>
                                  </a:schemeClr>
                                </a:solidFill>
                                <a:latin typeface="Cambria Math" panose="02040503050406030204" pitchFamily="18" charset="0"/>
                              </a:rPr>
                              <m:t>𝑖</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e>
                    </m:nary>
                  </m:oMath>
                </a14:m>
                <a:r>
                  <a:rPr lang="en-US" dirty="0"/>
                  <a:t> 		 </a:t>
                </a:r>
                <a14:m>
                  <m:oMath xmlns:m="http://schemas.openxmlformats.org/officeDocument/2006/math">
                    <m:r>
                      <a:rPr lang="en-US" i="1">
                        <a:solidFill>
                          <a:srgbClr val="C00000"/>
                        </a:solidFill>
                        <a:latin typeface="Cambria Math" panose="02040503050406030204" pitchFamily="18" charset="0"/>
                        <a:ea typeface="Cambria Math" panose="02040503050406030204" pitchFamily="18" charset="0"/>
                      </a:rPr>
                      <m:t>𝐺</m:t>
                    </m:r>
                  </m:oMath>
                </a14:m>
                <a:r>
                  <a:rPr lang="en-US" dirty="0"/>
                  <a:t> = all good agents</a:t>
                </a:r>
              </a:p>
              <a:p>
                <a:pPr marL="0" indent="0">
                  <a:buNone/>
                </a:pPr>
                <a:endParaRPr lang="en-US" dirty="0"/>
              </a:p>
            </p:txBody>
          </p:sp>
        </mc:Choice>
        <mc:Fallback xmlns="">
          <p:sp>
            <p:nvSpPr>
              <p:cNvPr id="3" name="Content Placeholder 2">
                <a:extLst>
                  <a:ext uri="{FF2B5EF4-FFF2-40B4-BE49-F238E27FC236}">
                    <a16:creationId xmlns:a16="http://schemas.microsoft.com/office/drawing/2014/main" id="{F8220969-6F5D-6847-97B1-F913902F1556}"/>
                  </a:ext>
                </a:extLst>
              </p:cNvPr>
              <p:cNvSpPr>
                <a:spLocks noGrp="1" noRot="1" noChangeAspect="1" noMove="1" noResize="1" noEditPoints="1" noAdjustHandles="1" noChangeArrowheads="1" noChangeShapeType="1" noTextEdit="1"/>
              </p:cNvSpPr>
              <p:nvPr>
                <p:ph idx="1"/>
              </p:nvPr>
            </p:nvSpPr>
            <p:spPr>
              <a:blipFill>
                <a:blip r:embed="rId3"/>
                <a:stretch>
                  <a:fillRect l="-1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val 4">
                <a:extLst>
                  <a:ext uri="{FF2B5EF4-FFF2-40B4-BE49-F238E27FC236}">
                    <a16:creationId xmlns:a16="http://schemas.microsoft.com/office/drawing/2014/main" id="{AAF3C003-4364-964A-8F03-CCB013EA40C5}"/>
                  </a:ext>
                </a:extLst>
              </p:cNvPr>
              <p:cNvSpPr/>
              <p:nvPr/>
            </p:nvSpPr>
            <p:spPr bwMode="auto">
              <a:xfrm>
                <a:off x="3075708" y="4951416"/>
                <a:ext cx="2553195" cy="1294411"/>
              </a:xfrm>
              <a:prstGeom prst="ellipse">
                <a:avLst/>
              </a:prstGeom>
              <a:solidFill>
                <a:srgbClr val="FFFF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r>
                        <m:rPr>
                          <m:nor/>
                        </m:rPr>
                        <a:rPr lang="en-US" smtClean="0">
                          <a:solidFill>
                            <a:schemeClr val="bg1">
                              <a:lumMod val="50000"/>
                            </a:schemeClr>
                          </a:solidFill>
                          <a:latin typeface="Cambria Math" panose="02040503050406030204" pitchFamily="18" charset="0"/>
                        </a:rPr>
                        <m:t>argmin</m:t>
                      </m:r>
                      <m:nary>
                        <m:naryPr>
                          <m:chr m:val="∑"/>
                          <m:supHide m:val="on"/>
                          <m:ctrlPr>
                            <a:rPr lang="en-US" i="1">
                              <a:solidFill>
                                <a:schemeClr val="bg1">
                                  <a:lumMod val="50000"/>
                                </a:schemeClr>
                              </a:solidFill>
                              <a:latin typeface="Cambria Math" panose="02040503050406030204" pitchFamily="18" charset="0"/>
                            </a:rPr>
                          </m:ctrlPr>
                        </m:naryPr>
                        <m:sub>
                          <m:r>
                            <m:rPr>
                              <m:brk m:alnAt="7"/>
                            </m:rPr>
                            <a:rPr lang="en-US" i="1">
                              <a:solidFill>
                                <a:schemeClr val="bg1">
                                  <a:lumMod val="50000"/>
                                </a:schemeClr>
                              </a:solidFill>
                              <a:latin typeface="Cambria Math" panose="02040503050406030204" pitchFamily="18" charset="0"/>
                            </a:rPr>
                            <m:t>𝑖</m:t>
                          </m:r>
                          <m:r>
                            <a:rPr lang="en-US" i="1">
                              <a:solidFill>
                                <a:schemeClr val="bg1">
                                  <a:lumMod val="50000"/>
                                </a:schemeClr>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𝐺</m:t>
                          </m:r>
                        </m:sub>
                        <m:sup/>
                        <m:e>
                          <m:sSub>
                            <m:sSubPr>
                              <m:ctrlPr>
                                <a:rPr lang="en-US" i="1">
                                  <a:solidFill>
                                    <a:schemeClr val="bg1">
                                      <a:lumMod val="50000"/>
                                    </a:schemeClr>
                                  </a:solidFill>
                                  <a:latin typeface="Cambria Math" panose="02040503050406030204" pitchFamily="18" charset="0"/>
                                </a:rPr>
                              </m:ctrlPr>
                            </m:sSubPr>
                            <m:e>
                              <m:r>
                                <a:rPr lang="en-US" i="1">
                                  <a:solidFill>
                                    <a:schemeClr val="bg1">
                                      <a:lumMod val="50000"/>
                                    </a:schemeClr>
                                  </a:solidFill>
                                  <a:latin typeface="Cambria Math" panose="02040503050406030204" pitchFamily="18" charset="0"/>
                                </a:rPr>
                                <m:t>𝑓</m:t>
                              </m:r>
                            </m:e>
                            <m:sub>
                              <m:r>
                                <a:rPr lang="en-US" i="1">
                                  <a:solidFill>
                                    <a:schemeClr val="bg1">
                                      <a:lumMod val="50000"/>
                                    </a:schemeClr>
                                  </a:solidFill>
                                  <a:latin typeface="Cambria Math" panose="02040503050406030204" pitchFamily="18" charset="0"/>
                                </a:rPr>
                                <m:t>𝑖</m:t>
                              </m:r>
                            </m:sub>
                          </m:sSub>
                          <m:d>
                            <m:dPr>
                              <m:ctrlPr>
                                <a:rPr lang="en-US" i="1">
                                  <a:solidFill>
                                    <a:schemeClr val="bg1">
                                      <a:lumMod val="50000"/>
                                    </a:schemeClr>
                                  </a:solidFill>
                                  <a:latin typeface="Cambria Math" panose="02040503050406030204" pitchFamily="18" charset="0"/>
                                </a:rPr>
                              </m:ctrlPr>
                            </m:dPr>
                            <m:e>
                              <m:r>
                                <a:rPr lang="en-US" i="1">
                                  <a:solidFill>
                                    <a:schemeClr val="bg1">
                                      <a:lumMod val="50000"/>
                                    </a:schemeClr>
                                  </a:solidFill>
                                  <a:latin typeface="Cambria Math" panose="02040503050406030204" pitchFamily="18" charset="0"/>
                                </a:rPr>
                                <m:t>𝑥</m:t>
                              </m:r>
                            </m:e>
                          </m:d>
                        </m:e>
                      </m:nary>
                    </m:oMath>
                  </m:oMathPara>
                </a14:m>
                <a:endParaRPr kumimoji="0" lang="en-US" sz="2400" b="0" i="0" u="none" strike="noStrike" cap="none" normalizeH="0" baseline="0" dirty="0">
                  <a:ln>
                    <a:noFill/>
                  </a:ln>
                  <a:solidFill>
                    <a:schemeClr val="bg1">
                      <a:lumMod val="50000"/>
                    </a:schemeClr>
                  </a:solidFill>
                  <a:effectLst/>
                  <a:latin typeface="Comic Sans MS" pitchFamily="66" charset="0"/>
                </a:endParaRPr>
              </a:p>
            </p:txBody>
          </p:sp>
        </mc:Choice>
        <mc:Fallback xmlns="">
          <p:sp>
            <p:nvSpPr>
              <p:cNvPr id="5" name="Oval 4">
                <a:extLst>
                  <a:ext uri="{FF2B5EF4-FFF2-40B4-BE49-F238E27FC236}">
                    <a16:creationId xmlns:a16="http://schemas.microsoft.com/office/drawing/2014/main" id="{AAF3C003-4364-964A-8F03-CCB013EA40C5}"/>
                  </a:ext>
                </a:extLst>
              </p:cNvPr>
              <p:cNvSpPr>
                <a:spLocks noRot="1" noChangeAspect="1" noMove="1" noResize="1" noEditPoints="1" noAdjustHandles="1" noChangeArrowheads="1" noChangeShapeType="1" noTextEdit="1"/>
              </p:cNvSpPr>
              <p:nvPr/>
            </p:nvSpPr>
            <p:spPr bwMode="auto">
              <a:xfrm>
                <a:off x="3075708" y="4951416"/>
                <a:ext cx="2553195" cy="1294411"/>
              </a:xfrm>
              <a:prstGeom prst="ellipse">
                <a:avLst/>
              </a:prstGeom>
              <a:blipFill>
                <a:blip r:embed="rId4"/>
                <a:stretch>
                  <a:fillRect t="-84466" b="-128155"/>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p:sp>
        <p:nvSpPr>
          <p:cNvPr id="6" name="Oval 5">
            <a:extLst>
              <a:ext uri="{FF2B5EF4-FFF2-40B4-BE49-F238E27FC236}">
                <a16:creationId xmlns:a16="http://schemas.microsoft.com/office/drawing/2014/main" id="{6DBCA6DD-71E1-5A4F-BB46-C8E13833836B}"/>
              </a:ext>
            </a:extLst>
          </p:cNvPr>
          <p:cNvSpPr/>
          <p:nvPr/>
        </p:nvSpPr>
        <p:spPr bwMode="auto">
          <a:xfrm>
            <a:off x="2280061" y="4417027"/>
            <a:ext cx="4120739" cy="2363190"/>
          </a:xfrm>
          <a:prstGeom prst="ellipse">
            <a:avLst/>
          </a:prstGeom>
          <a:noFill/>
          <a:ln w="28575" cap="flat" cmpd="sng" algn="ctr">
            <a:solidFill>
              <a:schemeClr val="bg1">
                <a:lumMod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endParaRPr kumimoji="0" lang="en-US" sz="2400" b="0" i="0" u="none" strike="noStrike" cap="none" normalizeH="0" baseline="0" dirty="0">
              <a:ln>
                <a:noFill/>
              </a:ln>
              <a:solidFill>
                <a:schemeClr val="tx1"/>
              </a:solidFill>
              <a:effectLst/>
              <a:latin typeface="Comic Sans MS" pitchFamily="66" charset="0"/>
            </a:endParaRPr>
          </a:p>
        </p:txBody>
      </p:sp>
      <p:cxnSp>
        <p:nvCxnSpPr>
          <p:cNvPr id="8" name="Straight Arrow Connector 7">
            <a:extLst>
              <a:ext uri="{FF2B5EF4-FFF2-40B4-BE49-F238E27FC236}">
                <a16:creationId xmlns:a16="http://schemas.microsoft.com/office/drawing/2014/main" id="{09B5CF9D-2B11-F34A-95DD-B753B149A76A}"/>
              </a:ext>
            </a:extLst>
          </p:cNvPr>
          <p:cNvCxnSpPr/>
          <p:nvPr/>
        </p:nvCxnSpPr>
        <p:spPr bwMode="auto">
          <a:xfrm>
            <a:off x="5628903" y="5557058"/>
            <a:ext cx="795648" cy="0"/>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sp>
        <p:nvSpPr>
          <p:cNvPr id="10" name="TextBox 9">
            <a:extLst>
              <a:ext uri="{FF2B5EF4-FFF2-40B4-BE49-F238E27FC236}">
                <a16:creationId xmlns:a16="http://schemas.microsoft.com/office/drawing/2014/main" id="{30E8E198-07DB-B443-AC78-714BDEA3058A}"/>
              </a:ext>
            </a:extLst>
          </p:cNvPr>
          <p:cNvSpPr txBox="1"/>
          <p:nvPr/>
        </p:nvSpPr>
        <p:spPr>
          <a:xfrm>
            <a:off x="5878394" y="5480858"/>
            <a:ext cx="356188" cy="461665"/>
          </a:xfrm>
          <a:prstGeom prst="rect">
            <a:avLst/>
          </a:prstGeom>
          <a:noFill/>
        </p:spPr>
        <p:txBody>
          <a:bodyPr wrap="none" rtlCol="0">
            <a:spAutoFit/>
          </a:bodyPr>
          <a:lstStyle/>
          <a:p>
            <a:pPr>
              <a:buNone/>
            </a:pPr>
            <a:r>
              <a:rPr lang="en-US" dirty="0" err="1">
                <a:solidFill>
                  <a:srgbClr val="C00000"/>
                </a:solidFill>
                <a:latin typeface="Helvetica" pitchFamily="2" charset="0"/>
              </a:rPr>
              <a:t>ε</a:t>
            </a:r>
            <a:endParaRPr lang="en-US" dirty="0">
              <a:latin typeface="Helvetica" pitchFamily="2" charset="0"/>
            </a:endParaRPr>
          </a:p>
        </p:txBody>
      </p:sp>
    </p:spTree>
    <p:extLst>
      <p:ext uri="{BB962C8B-B14F-4D97-AF65-F5344CB8AC3E}">
        <p14:creationId xmlns:p14="http://schemas.microsoft.com/office/powerpoint/2010/main" val="80975869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6B8925-0CA1-A84F-A892-0C63E01155E1}"/>
              </a:ext>
            </a:extLst>
          </p:cNvPr>
          <p:cNvSpPr/>
          <p:nvPr/>
        </p:nvSpPr>
        <p:spPr bwMode="auto">
          <a:xfrm>
            <a:off x="685800" y="2983230"/>
            <a:ext cx="7326630" cy="1074420"/>
          </a:xfrm>
          <a:prstGeom prst="rect">
            <a:avLst/>
          </a:prstGeom>
          <a:solidFill>
            <a:schemeClr val="accent2">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a:extLst>
              <a:ext uri="{FF2B5EF4-FFF2-40B4-BE49-F238E27FC236}">
                <a16:creationId xmlns:a16="http://schemas.microsoft.com/office/drawing/2014/main" id="{AE0F1EC7-CAE2-E64C-9A92-07E5197445DE}"/>
              </a:ext>
            </a:extLst>
          </p:cNvPr>
          <p:cNvSpPr>
            <a:spLocks noGrp="1"/>
          </p:cNvSpPr>
          <p:nvPr>
            <p:ph type="title"/>
          </p:nvPr>
        </p:nvSpPr>
        <p:spPr/>
        <p:txBody>
          <a:bodyPr/>
          <a:lstStyle/>
          <a:p>
            <a:r>
              <a:rPr lang="en-US" dirty="0"/>
              <a:t>Approximate Resilience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8220969-6F5D-6847-97B1-F913902F1556}"/>
                  </a:ext>
                </a:extLst>
              </p:cNvPr>
              <p:cNvSpPr>
                <a:spLocks noGrp="1"/>
              </p:cNvSpPr>
              <p:nvPr>
                <p:ph idx="1"/>
              </p:nvPr>
            </p:nvSpPr>
            <p:spPr/>
            <p:txBody>
              <a:bodyPr/>
              <a:lstStyle/>
              <a:p>
                <a:pPr marL="0" indent="0">
                  <a:buNone/>
                </a:pPr>
                <a:endParaRPr lang="en-US" dirty="0"/>
              </a:p>
              <a:p>
                <a:r>
                  <a:rPr lang="en-US" dirty="0">
                    <a:solidFill>
                      <a:srgbClr val="FF0000"/>
                    </a:solidFill>
                  </a:rPr>
                  <a:t>Intuition</a:t>
                </a:r>
                <a:r>
                  <a:rPr lang="en-US" dirty="0"/>
                  <a:t>: Compute a point within distance </a:t>
                </a:r>
                <a14:m>
                  <m:oMath xmlns:m="http://schemas.openxmlformats.org/officeDocument/2006/math">
                    <m:r>
                      <a:rPr lang="en-US" i="1">
                        <a:solidFill>
                          <a:schemeClr val="accent2">
                            <a:lumMod val="50000"/>
                          </a:schemeClr>
                        </a:solidFill>
                        <a:latin typeface="Cambria Math" panose="02040503050406030204" pitchFamily="18" charset="0"/>
                        <a:ea typeface="Cambria Math" panose="02040503050406030204" pitchFamily="18" charset="0"/>
                      </a:rPr>
                      <m:t>𝜀</m:t>
                    </m:r>
                  </m:oMath>
                </a14:m>
                <a:r>
                  <a:rPr lang="en-US" dirty="0"/>
                  <a:t> of </a:t>
                </a:r>
              </a:p>
              <a:p>
                <a:pPr marL="0" indent="0">
                  <a:buNone/>
                </a:pPr>
                <a:r>
                  <a:rPr lang="en-US" dirty="0"/>
                  <a:t>    </a:t>
                </a:r>
                <a14:m>
                  <m:oMath xmlns:m="http://schemas.openxmlformats.org/officeDocument/2006/math">
                    <m:r>
                      <m:rPr>
                        <m:nor/>
                      </m:rPr>
                      <a:rPr lang="en-US">
                        <a:solidFill>
                          <a:schemeClr val="accent2">
                            <a:lumMod val="50000"/>
                          </a:schemeClr>
                        </a:solidFill>
                        <a:latin typeface="Cambria Math" panose="02040503050406030204" pitchFamily="18" charset="0"/>
                      </a:rPr>
                      <m:t>argmin</m:t>
                    </m:r>
                    <m:nary>
                      <m:naryPr>
                        <m:chr m:val="∑"/>
                        <m:supHide m:val="on"/>
                        <m:ctrlPr>
                          <a:rPr lang="en-US" i="1">
                            <a:solidFill>
                              <a:schemeClr val="accent2">
                                <a:lumMod val="50000"/>
                              </a:schemeClr>
                            </a:solidFill>
                            <a:latin typeface="Cambria Math" panose="02040503050406030204" pitchFamily="18" charset="0"/>
                          </a:rPr>
                        </m:ctrlPr>
                      </m:naryPr>
                      <m:sub>
                        <m:r>
                          <m:rPr>
                            <m:brk m:alnAt="7"/>
                          </m:rPr>
                          <a:rPr lang="en-US" i="1">
                            <a:solidFill>
                              <a:schemeClr val="accent2">
                                <a:lumMod val="50000"/>
                              </a:schemeClr>
                            </a:solidFill>
                            <a:latin typeface="Cambria Math" panose="02040503050406030204" pitchFamily="18" charset="0"/>
                          </a:rPr>
                          <m:t>𝑖</m:t>
                        </m:r>
                        <m:r>
                          <a:rPr lang="en-US" i="1">
                            <a:solidFill>
                              <a:schemeClr val="accent2">
                                <a:lumMod val="50000"/>
                              </a:schemeClr>
                            </a:solidFill>
                            <a:latin typeface="Cambria Math" panose="02040503050406030204" pitchFamily="18" charset="0"/>
                            <a:ea typeface="Cambria Math" panose="02040503050406030204" pitchFamily="18" charset="0"/>
                          </a:rPr>
                          <m:t>∈</m:t>
                        </m:r>
                        <m:r>
                          <a:rPr lang="en-US" i="1">
                            <a:solidFill>
                              <a:srgbClr val="C00000"/>
                            </a:solidFill>
                            <a:latin typeface="Cambria Math" panose="02040503050406030204" pitchFamily="18" charset="0"/>
                            <a:ea typeface="Cambria Math" panose="02040503050406030204" pitchFamily="18" charset="0"/>
                          </a:rPr>
                          <m:t>𝐺</m:t>
                        </m:r>
                      </m:sub>
                      <m:sup/>
                      <m:e>
                        <m:sSub>
                          <m:sSubPr>
                            <m:ctrlPr>
                              <a:rPr lang="en-US" i="1">
                                <a:solidFill>
                                  <a:schemeClr val="accent2">
                                    <a:lumMod val="50000"/>
                                  </a:schemeClr>
                                </a:solidFill>
                                <a:latin typeface="Cambria Math" panose="02040503050406030204" pitchFamily="18" charset="0"/>
                              </a:rPr>
                            </m:ctrlPr>
                          </m:sSubPr>
                          <m:e>
                            <m:r>
                              <a:rPr lang="en-US" i="1">
                                <a:solidFill>
                                  <a:schemeClr val="accent2">
                                    <a:lumMod val="50000"/>
                                  </a:schemeClr>
                                </a:solidFill>
                                <a:latin typeface="Cambria Math" panose="02040503050406030204" pitchFamily="18" charset="0"/>
                              </a:rPr>
                              <m:t>𝑓</m:t>
                            </m:r>
                          </m:e>
                          <m:sub>
                            <m:r>
                              <a:rPr lang="en-US" i="1">
                                <a:solidFill>
                                  <a:schemeClr val="accent2">
                                    <a:lumMod val="50000"/>
                                  </a:schemeClr>
                                </a:solidFill>
                                <a:latin typeface="Cambria Math" panose="02040503050406030204" pitchFamily="18" charset="0"/>
                              </a:rPr>
                              <m:t>𝑖</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e>
                    </m:nary>
                  </m:oMath>
                </a14:m>
                <a:r>
                  <a:rPr lang="en-US" dirty="0"/>
                  <a:t> 		 </a:t>
                </a:r>
                <a14:m>
                  <m:oMath xmlns:m="http://schemas.openxmlformats.org/officeDocument/2006/math">
                    <m:r>
                      <a:rPr lang="en-US" i="1">
                        <a:solidFill>
                          <a:srgbClr val="C00000"/>
                        </a:solidFill>
                        <a:latin typeface="Cambria Math" panose="02040503050406030204" pitchFamily="18" charset="0"/>
                        <a:ea typeface="Cambria Math" panose="02040503050406030204" pitchFamily="18" charset="0"/>
                      </a:rPr>
                      <m:t>𝐺</m:t>
                    </m:r>
                  </m:oMath>
                </a14:m>
                <a:r>
                  <a:rPr lang="en-US" dirty="0"/>
                  <a:t> = all good agents</a:t>
                </a:r>
              </a:p>
              <a:p>
                <a:pPr marL="0" indent="0">
                  <a:buNone/>
                </a:pPr>
                <a:endParaRPr lang="en-US" dirty="0"/>
              </a:p>
              <a:p>
                <a:r>
                  <a:rPr lang="en-US" dirty="0"/>
                  <a:t>Potentially, any </a:t>
                </a:r>
                <a14:m>
                  <m:oMath xmlns:m="http://schemas.openxmlformats.org/officeDocument/2006/math">
                    <m:r>
                      <a:rPr lang="en-US" i="1">
                        <a:solidFill>
                          <a:schemeClr val="accent2">
                            <a:lumMod val="50000"/>
                          </a:schemeClr>
                        </a:solidFill>
                        <a:latin typeface="Cambria Math" panose="02040503050406030204" pitchFamily="18" charset="0"/>
                        <a:ea typeface="Cambria Math" panose="02040503050406030204" pitchFamily="18" charset="0"/>
                      </a:rPr>
                      <m:t>𝑛</m:t>
                    </m:r>
                    <m:r>
                      <a:rPr lang="en-US" i="1">
                        <a:solidFill>
                          <a:schemeClr val="accent2">
                            <a:lumMod val="50000"/>
                          </a:schemeClr>
                        </a:solidFill>
                        <a:latin typeface="Cambria Math" panose="02040503050406030204" pitchFamily="18" charset="0"/>
                        <a:ea typeface="Cambria Math" panose="02040503050406030204" pitchFamily="18" charset="0"/>
                      </a:rPr>
                      <m:t>−</m:t>
                    </m:r>
                    <m:r>
                      <a:rPr lang="en-US" b="0" i="1" smtClean="0">
                        <a:solidFill>
                          <a:schemeClr val="accent2">
                            <a:lumMod val="50000"/>
                          </a:schemeClr>
                        </a:solidFill>
                        <a:latin typeface="Cambria Math" panose="02040503050406030204" pitchFamily="18" charset="0"/>
                        <a:ea typeface="Cambria Math" panose="02040503050406030204" pitchFamily="18" charset="0"/>
                      </a:rPr>
                      <m:t>𝑡</m:t>
                    </m:r>
                  </m:oMath>
                </a14:m>
                <a:r>
                  <a:rPr lang="en-US" dirty="0"/>
                  <a:t> (or more) agents form set </a:t>
                </a:r>
                <a14:m>
                  <m:oMath xmlns:m="http://schemas.openxmlformats.org/officeDocument/2006/math">
                    <m:r>
                      <a:rPr lang="en-US" i="1">
                        <a:solidFill>
                          <a:schemeClr val="accent2">
                            <a:lumMod val="50000"/>
                          </a:schemeClr>
                        </a:solidFill>
                        <a:latin typeface="Cambria Math" panose="02040503050406030204" pitchFamily="18" charset="0"/>
                        <a:ea typeface="Cambria Math" panose="02040503050406030204" pitchFamily="18" charset="0"/>
                      </a:rPr>
                      <m:t>𝐺</m:t>
                    </m:r>
                  </m:oMath>
                </a14:m>
                <a:endParaRPr lang="en-US" dirty="0"/>
              </a:p>
            </p:txBody>
          </p:sp>
        </mc:Choice>
        <mc:Fallback xmlns="">
          <p:sp>
            <p:nvSpPr>
              <p:cNvPr id="3" name="Content Placeholder 2">
                <a:extLst>
                  <a:ext uri="{FF2B5EF4-FFF2-40B4-BE49-F238E27FC236}">
                    <a16:creationId xmlns:a16="http://schemas.microsoft.com/office/drawing/2014/main" id="{F8220969-6F5D-6847-97B1-F913902F1556}"/>
                  </a:ext>
                </a:extLst>
              </p:cNvPr>
              <p:cNvSpPr>
                <a:spLocks noGrp="1" noRot="1" noChangeAspect="1" noMove="1" noResize="1" noEditPoints="1" noAdjustHandles="1" noChangeArrowheads="1" noChangeShapeType="1" noTextEdit="1"/>
              </p:cNvSpPr>
              <p:nvPr>
                <p:ph idx="1"/>
              </p:nvPr>
            </p:nvSpPr>
            <p:spPr>
              <a:blipFill>
                <a:blip r:embed="rId2"/>
                <a:stretch>
                  <a:fillRect l="-1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val 4">
                <a:extLst>
                  <a:ext uri="{FF2B5EF4-FFF2-40B4-BE49-F238E27FC236}">
                    <a16:creationId xmlns:a16="http://schemas.microsoft.com/office/drawing/2014/main" id="{AAF3C003-4364-964A-8F03-CCB013EA40C5}"/>
                  </a:ext>
                </a:extLst>
              </p:cNvPr>
              <p:cNvSpPr/>
              <p:nvPr/>
            </p:nvSpPr>
            <p:spPr bwMode="auto">
              <a:xfrm>
                <a:off x="3075708" y="4951416"/>
                <a:ext cx="2553195" cy="1294411"/>
              </a:xfrm>
              <a:prstGeom prst="ellipse">
                <a:avLst/>
              </a:prstGeom>
              <a:solidFill>
                <a:srgbClr val="FFFF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r>
                        <m:rPr>
                          <m:nor/>
                        </m:rPr>
                        <a:rPr lang="en-US" smtClean="0">
                          <a:solidFill>
                            <a:schemeClr val="bg1">
                              <a:lumMod val="50000"/>
                            </a:schemeClr>
                          </a:solidFill>
                          <a:latin typeface="Cambria Math" panose="02040503050406030204" pitchFamily="18" charset="0"/>
                        </a:rPr>
                        <m:t>argmin</m:t>
                      </m:r>
                      <m:nary>
                        <m:naryPr>
                          <m:chr m:val="∑"/>
                          <m:supHide m:val="on"/>
                          <m:ctrlPr>
                            <a:rPr lang="en-US" i="1">
                              <a:solidFill>
                                <a:schemeClr val="bg1">
                                  <a:lumMod val="50000"/>
                                </a:schemeClr>
                              </a:solidFill>
                              <a:latin typeface="Cambria Math" panose="02040503050406030204" pitchFamily="18" charset="0"/>
                            </a:rPr>
                          </m:ctrlPr>
                        </m:naryPr>
                        <m:sub>
                          <m:r>
                            <m:rPr>
                              <m:brk m:alnAt="7"/>
                            </m:rPr>
                            <a:rPr lang="en-US" i="1">
                              <a:solidFill>
                                <a:schemeClr val="bg1">
                                  <a:lumMod val="50000"/>
                                </a:schemeClr>
                              </a:solidFill>
                              <a:latin typeface="Cambria Math" panose="02040503050406030204" pitchFamily="18" charset="0"/>
                            </a:rPr>
                            <m:t>𝑖</m:t>
                          </m:r>
                          <m:r>
                            <a:rPr lang="en-US" i="1">
                              <a:solidFill>
                                <a:schemeClr val="bg1">
                                  <a:lumMod val="50000"/>
                                </a:schemeClr>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𝐺</m:t>
                          </m:r>
                        </m:sub>
                        <m:sup/>
                        <m:e>
                          <m:sSub>
                            <m:sSubPr>
                              <m:ctrlPr>
                                <a:rPr lang="en-US" i="1">
                                  <a:solidFill>
                                    <a:schemeClr val="bg1">
                                      <a:lumMod val="50000"/>
                                    </a:schemeClr>
                                  </a:solidFill>
                                  <a:latin typeface="Cambria Math" panose="02040503050406030204" pitchFamily="18" charset="0"/>
                                </a:rPr>
                              </m:ctrlPr>
                            </m:sSubPr>
                            <m:e>
                              <m:r>
                                <a:rPr lang="en-US" i="1">
                                  <a:solidFill>
                                    <a:schemeClr val="bg1">
                                      <a:lumMod val="50000"/>
                                    </a:schemeClr>
                                  </a:solidFill>
                                  <a:latin typeface="Cambria Math" panose="02040503050406030204" pitchFamily="18" charset="0"/>
                                </a:rPr>
                                <m:t>𝑓</m:t>
                              </m:r>
                            </m:e>
                            <m:sub>
                              <m:r>
                                <a:rPr lang="en-US" i="1">
                                  <a:solidFill>
                                    <a:schemeClr val="bg1">
                                      <a:lumMod val="50000"/>
                                    </a:schemeClr>
                                  </a:solidFill>
                                  <a:latin typeface="Cambria Math" panose="02040503050406030204" pitchFamily="18" charset="0"/>
                                </a:rPr>
                                <m:t>𝑖</m:t>
                              </m:r>
                            </m:sub>
                          </m:sSub>
                          <m:d>
                            <m:dPr>
                              <m:ctrlPr>
                                <a:rPr lang="en-US" i="1">
                                  <a:solidFill>
                                    <a:schemeClr val="bg1">
                                      <a:lumMod val="50000"/>
                                    </a:schemeClr>
                                  </a:solidFill>
                                  <a:latin typeface="Cambria Math" panose="02040503050406030204" pitchFamily="18" charset="0"/>
                                </a:rPr>
                              </m:ctrlPr>
                            </m:dPr>
                            <m:e>
                              <m:r>
                                <a:rPr lang="en-US" i="1">
                                  <a:solidFill>
                                    <a:schemeClr val="bg1">
                                      <a:lumMod val="50000"/>
                                    </a:schemeClr>
                                  </a:solidFill>
                                  <a:latin typeface="Cambria Math" panose="02040503050406030204" pitchFamily="18" charset="0"/>
                                </a:rPr>
                                <m:t>𝑥</m:t>
                              </m:r>
                            </m:e>
                          </m:d>
                        </m:e>
                      </m:nary>
                    </m:oMath>
                  </m:oMathPara>
                </a14:m>
                <a:endParaRPr kumimoji="0" lang="en-US" sz="2400" b="0" i="0" u="none" strike="noStrike" cap="none" normalizeH="0" baseline="0" dirty="0">
                  <a:ln>
                    <a:noFill/>
                  </a:ln>
                  <a:solidFill>
                    <a:schemeClr val="bg1">
                      <a:lumMod val="50000"/>
                    </a:schemeClr>
                  </a:solidFill>
                  <a:effectLst/>
                  <a:latin typeface="Comic Sans MS" pitchFamily="66" charset="0"/>
                </a:endParaRPr>
              </a:p>
            </p:txBody>
          </p:sp>
        </mc:Choice>
        <mc:Fallback xmlns="">
          <p:sp>
            <p:nvSpPr>
              <p:cNvPr id="5" name="Oval 4">
                <a:extLst>
                  <a:ext uri="{FF2B5EF4-FFF2-40B4-BE49-F238E27FC236}">
                    <a16:creationId xmlns:a16="http://schemas.microsoft.com/office/drawing/2014/main" id="{AAF3C003-4364-964A-8F03-CCB013EA40C5}"/>
                  </a:ext>
                </a:extLst>
              </p:cNvPr>
              <p:cNvSpPr>
                <a:spLocks noRot="1" noChangeAspect="1" noMove="1" noResize="1" noEditPoints="1" noAdjustHandles="1" noChangeArrowheads="1" noChangeShapeType="1" noTextEdit="1"/>
              </p:cNvSpPr>
              <p:nvPr/>
            </p:nvSpPr>
            <p:spPr bwMode="auto">
              <a:xfrm>
                <a:off x="3075708" y="4951416"/>
                <a:ext cx="2553195" cy="1294411"/>
              </a:xfrm>
              <a:prstGeom prst="ellipse">
                <a:avLst/>
              </a:prstGeom>
              <a:blipFill>
                <a:blip r:embed="rId3"/>
                <a:stretch>
                  <a:fillRect t="-84466" b="-128155"/>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p:sp>
        <p:nvSpPr>
          <p:cNvPr id="6" name="Oval 5">
            <a:extLst>
              <a:ext uri="{FF2B5EF4-FFF2-40B4-BE49-F238E27FC236}">
                <a16:creationId xmlns:a16="http://schemas.microsoft.com/office/drawing/2014/main" id="{6DBCA6DD-71E1-5A4F-BB46-C8E13833836B}"/>
              </a:ext>
            </a:extLst>
          </p:cNvPr>
          <p:cNvSpPr/>
          <p:nvPr/>
        </p:nvSpPr>
        <p:spPr bwMode="auto">
          <a:xfrm>
            <a:off x="2280061" y="4417027"/>
            <a:ext cx="4120739" cy="2363190"/>
          </a:xfrm>
          <a:prstGeom prst="ellipse">
            <a:avLst/>
          </a:prstGeom>
          <a:noFill/>
          <a:ln w="28575" cap="flat" cmpd="sng" algn="ctr">
            <a:solidFill>
              <a:schemeClr val="bg1">
                <a:lumMod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endParaRPr kumimoji="0" lang="en-US" sz="2400" b="0" i="0" u="none" strike="noStrike" cap="none" normalizeH="0" baseline="0" dirty="0">
              <a:ln>
                <a:noFill/>
              </a:ln>
              <a:solidFill>
                <a:schemeClr val="tx1"/>
              </a:solidFill>
              <a:effectLst/>
              <a:latin typeface="Comic Sans MS" pitchFamily="66" charset="0"/>
            </a:endParaRPr>
          </a:p>
        </p:txBody>
      </p:sp>
      <p:cxnSp>
        <p:nvCxnSpPr>
          <p:cNvPr id="8" name="Straight Arrow Connector 7">
            <a:extLst>
              <a:ext uri="{FF2B5EF4-FFF2-40B4-BE49-F238E27FC236}">
                <a16:creationId xmlns:a16="http://schemas.microsoft.com/office/drawing/2014/main" id="{09B5CF9D-2B11-F34A-95DD-B753B149A76A}"/>
              </a:ext>
            </a:extLst>
          </p:cNvPr>
          <p:cNvCxnSpPr/>
          <p:nvPr/>
        </p:nvCxnSpPr>
        <p:spPr bwMode="auto">
          <a:xfrm>
            <a:off x="5628903" y="5557058"/>
            <a:ext cx="795648" cy="0"/>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sp>
        <p:nvSpPr>
          <p:cNvPr id="10" name="TextBox 9">
            <a:extLst>
              <a:ext uri="{FF2B5EF4-FFF2-40B4-BE49-F238E27FC236}">
                <a16:creationId xmlns:a16="http://schemas.microsoft.com/office/drawing/2014/main" id="{30E8E198-07DB-B443-AC78-714BDEA3058A}"/>
              </a:ext>
            </a:extLst>
          </p:cNvPr>
          <p:cNvSpPr txBox="1"/>
          <p:nvPr/>
        </p:nvSpPr>
        <p:spPr>
          <a:xfrm>
            <a:off x="5878394" y="5480858"/>
            <a:ext cx="356188" cy="461665"/>
          </a:xfrm>
          <a:prstGeom prst="rect">
            <a:avLst/>
          </a:prstGeom>
          <a:noFill/>
        </p:spPr>
        <p:txBody>
          <a:bodyPr wrap="none" rtlCol="0">
            <a:spAutoFit/>
          </a:bodyPr>
          <a:lstStyle/>
          <a:p>
            <a:pPr>
              <a:buNone/>
            </a:pPr>
            <a:r>
              <a:rPr lang="en-US" dirty="0" err="1">
                <a:solidFill>
                  <a:srgbClr val="C00000"/>
                </a:solidFill>
                <a:latin typeface="Helvetica" pitchFamily="2" charset="0"/>
              </a:rPr>
              <a:t>ε</a:t>
            </a:r>
            <a:endParaRPr lang="en-US" dirty="0">
              <a:latin typeface="Helvetica" pitchFamily="2" charset="0"/>
            </a:endParaRPr>
          </a:p>
        </p:txBody>
      </p:sp>
    </p:spTree>
    <p:extLst>
      <p:ext uri="{BB962C8B-B14F-4D97-AF65-F5344CB8AC3E}">
        <p14:creationId xmlns:p14="http://schemas.microsoft.com/office/powerpoint/2010/main" val="294291638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31B629-ED74-614D-8E0D-749C34EEEEB9}"/>
              </a:ext>
            </a:extLst>
          </p:cNvPr>
          <p:cNvSpPr/>
          <p:nvPr/>
        </p:nvSpPr>
        <p:spPr bwMode="auto">
          <a:xfrm>
            <a:off x="502920" y="1882140"/>
            <a:ext cx="2834640" cy="586740"/>
          </a:xfrm>
          <a:prstGeom prst="rect">
            <a:avLst/>
          </a:prstGeom>
          <a:solidFill>
            <a:srgbClr val="CCFFA4"/>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a:extLst>
              <a:ext uri="{FF2B5EF4-FFF2-40B4-BE49-F238E27FC236}">
                <a16:creationId xmlns:a16="http://schemas.microsoft.com/office/drawing/2014/main" id="{AE0F1EC7-CAE2-E64C-9A92-07E5197445DE}"/>
              </a:ext>
            </a:extLst>
          </p:cNvPr>
          <p:cNvSpPr>
            <a:spLocks noGrp="1"/>
          </p:cNvSpPr>
          <p:nvPr>
            <p:ph type="title"/>
          </p:nvPr>
        </p:nvSpPr>
        <p:spPr/>
        <p:txBody>
          <a:bodyPr/>
          <a:lstStyle/>
          <a:p>
            <a:r>
              <a:rPr lang="en-US" dirty="0"/>
              <a:t>Approximate Resilience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8220969-6F5D-6847-97B1-F913902F1556}"/>
                  </a:ext>
                </a:extLst>
              </p:cNvPr>
              <p:cNvSpPr>
                <a:spLocks noGrp="1"/>
              </p:cNvSpPr>
              <p:nvPr>
                <p:ph idx="1"/>
              </p:nvPr>
            </p:nvSpPr>
            <p:spPr/>
            <p:txBody>
              <a:bodyPr/>
              <a:lstStyle/>
              <a:p>
                <a:pPr marL="0" indent="0">
                  <a:buNone/>
                </a:pPr>
                <a:endParaRPr lang="en-US" b="0" i="1" dirty="0">
                  <a:solidFill>
                    <a:schemeClr val="accent2">
                      <a:lumMod val="50000"/>
                    </a:schemeClr>
                  </a:solidFill>
                  <a:latin typeface="Cambria Math" panose="02040503050406030204" pitchFamily="18" charset="0"/>
                </a:endParaRPr>
              </a:p>
              <a:p>
                <a:pPr marL="0" indent="0">
                  <a:buNone/>
                </a:pPr>
                <a14:m>
                  <m:oMath xmlns:m="http://schemas.openxmlformats.org/officeDocument/2006/math">
                    <m:r>
                      <a:rPr lang="en-US" b="0" i="1" smtClean="0">
                        <a:solidFill>
                          <a:schemeClr val="accent2">
                            <a:lumMod val="50000"/>
                          </a:schemeClr>
                        </a:solidFill>
                        <a:latin typeface="Cambria Math" panose="02040503050406030204" pitchFamily="18" charset="0"/>
                      </a:rPr>
                      <m:t>(</m:t>
                    </m:r>
                    <m:r>
                      <a:rPr lang="en-US" b="0" i="1" smtClean="0">
                        <a:solidFill>
                          <a:schemeClr val="accent2">
                            <a:lumMod val="50000"/>
                          </a:schemeClr>
                        </a:solidFill>
                        <a:latin typeface="Cambria Math" panose="02040503050406030204" pitchFamily="18" charset="0"/>
                      </a:rPr>
                      <m:t>𝑡</m:t>
                    </m:r>
                    <m:r>
                      <a:rPr lang="en-US" b="0" i="1" smtClean="0">
                        <a:solidFill>
                          <a:schemeClr val="accent2">
                            <a:lumMod val="50000"/>
                          </a:schemeClr>
                        </a:solidFill>
                        <a:latin typeface="Cambria Math" panose="02040503050406030204" pitchFamily="18" charset="0"/>
                      </a:rPr>
                      <m:t>,</m:t>
                    </m:r>
                    <m:r>
                      <a:rPr lang="en-US" i="1">
                        <a:solidFill>
                          <a:schemeClr val="accent2">
                            <a:lumMod val="50000"/>
                          </a:schemeClr>
                        </a:solidFill>
                        <a:latin typeface="Cambria Math" panose="02040503050406030204" pitchFamily="18" charset="0"/>
                        <a:ea typeface="Cambria Math" panose="02040503050406030204" pitchFamily="18" charset="0"/>
                      </a:rPr>
                      <m:t>𝜀</m:t>
                    </m:r>
                    <m:r>
                      <a:rPr lang="en-US" b="0" i="1" smtClean="0">
                        <a:solidFill>
                          <a:schemeClr val="accent2">
                            <a:lumMod val="50000"/>
                          </a:schemeClr>
                        </a:solidFill>
                        <a:latin typeface="Cambria Math" panose="02040503050406030204" pitchFamily="18" charset="0"/>
                        <a:ea typeface="Cambria Math" panose="02040503050406030204" pitchFamily="18" charset="0"/>
                      </a:rPr>
                      <m:t>)</m:t>
                    </m:r>
                  </m:oMath>
                </a14:m>
                <a:r>
                  <a:rPr lang="en-US" dirty="0"/>
                  <a:t>-Resilience</a:t>
                </a:r>
              </a:p>
              <a:p>
                <a:pPr marL="0" indent="0">
                  <a:buNone/>
                </a:pPr>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F8220969-6F5D-6847-97B1-F913902F1556}"/>
                  </a:ext>
                </a:extLst>
              </p:cNvPr>
              <p:cNvSpPr>
                <a:spLocks noGrp="1" noRot="1" noChangeAspect="1" noMove="1" noResize="1" noEditPoints="1" noAdjustHandles="1" noChangeArrowheads="1" noChangeShapeType="1" noTextEdit="1"/>
              </p:cNvSpPr>
              <p:nvPr>
                <p:ph idx="1"/>
              </p:nvPr>
            </p:nvSpPr>
            <p:spPr>
              <a:blipFill>
                <a:blip r:embed="rId2"/>
                <a:stretch>
                  <a:fillRect l="-6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val 4">
                <a:extLst>
                  <a:ext uri="{FF2B5EF4-FFF2-40B4-BE49-F238E27FC236}">
                    <a16:creationId xmlns:a16="http://schemas.microsoft.com/office/drawing/2014/main" id="{AAF3C003-4364-964A-8F03-CCB013EA40C5}"/>
                  </a:ext>
                </a:extLst>
              </p:cNvPr>
              <p:cNvSpPr/>
              <p:nvPr/>
            </p:nvSpPr>
            <p:spPr bwMode="auto">
              <a:xfrm>
                <a:off x="3075708" y="4951416"/>
                <a:ext cx="2553195" cy="1294411"/>
              </a:xfrm>
              <a:prstGeom prst="ellipse">
                <a:avLst/>
              </a:prstGeom>
              <a:solidFill>
                <a:srgbClr val="FFFF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r>
                        <m:rPr>
                          <m:nor/>
                        </m:rPr>
                        <a:rPr lang="en-US" smtClean="0">
                          <a:solidFill>
                            <a:schemeClr val="bg1">
                              <a:lumMod val="50000"/>
                            </a:schemeClr>
                          </a:solidFill>
                          <a:latin typeface="Cambria Math" panose="02040503050406030204" pitchFamily="18" charset="0"/>
                        </a:rPr>
                        <m:t>argmin</m:t>
                      </m:r>
                      <m:nary>
                        <m:naryPr>
                          <m:chr m:val="∑"/>
                          <m:supHide m:val="on"/>
                          <m:ctrlPr>
                            <a:rPr lang="en-US" i="1">
                              <a:solidFill>
                                <a:schemeClr val="bg1">
                                  <a:lumMod val="50000"/>
                                </a:schemeClr>
                              </a:solidFill>
                              <a:latin typeface="Cambria Math" panose="02040503050406030204" pitchFamily="18" charset="0"/>
                            </a:rPr>
                          </m:ctrlPr>
                        </m:naryPr>
                        <m:sub>
                          <m:r>
                            <m:rPr>
                              <m:brk m:alnAt="7"/>
                            </m:rPr>
                            <a:rPr lang="en-US" i="1">
                              <a:solidFill>
                                <a:schemeClr val="bg1">
                                  <a:lumMod val="50000"/>
                                </a:schemeClr>
                              </a:solidFill>
                              <a:latin typeface="Cambria Math" panose="02040503050406030204" pitchFamily="18" charset="0"/>
                            </a:rPr>
                            <m:t>𝑖</m:t>
                          </m:r>
                          <m:r>
                            <a:rPr lang="en-US" i="1">
                              <a:solidFill>
                                <a:schemeClr val="bg1">
                                  <a:lumMod val="50000"/>
                                </a:schemeClr>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𝑆</m:t>
                          </m:r>
                        </m:sub>
                        <m:sup/>
                        <m:e>
                          <m:sSub>
                            <m:sSubPr>
                              <m:ctrlPr>
                                <a:rPr lang="en-US" i="1">
                                  <a:solidFill>
                                    <a:schemeClr val="bg1">
                                      <a:lumMod val="50000"/>
                                    </a:schemeClr>
                                  </a:solidFill>
                                  <a:latin typeface="Cambria Math" panose="02040503050406030204" pitchFamily="18" charset="0"/>
                                </a:rPr>
                              </m:ctrlPr>
                            </m:sSubPr>
                            <m:e>
                              <m:r>
                                <a:rPr lang="en-US" i="1">
                                  <a:solidFill>
                                    <a:schemeClr val="bg1">
                                      <a:lumMod val="50000"/>
                                    </a:schemeClr>
                                  </a:solidFill>
                                  <a:latin typeface="Cambria Math" panose="02040503050406030204" pitchFamily="18" charset="0"/>
                                </a:rPr>
                                <m:t>𝑓</m:t>
                              </m:r>
                            </m:e>
                            <m:sub>
                              <m:r>
                                <a:rPr lang="en-US" i="1">
                                  <a:solidFill>
                                    <a:schemeClr val="bg1">
                                      <a:lumMod val="50000"/>
                                    </a:schemeClr>
                                  </a:solidFill>
                                  <a:latin typeface="Cambria Math" panose="02040503050406030204" pitchFamily="18" charset="0"/>
                                </a:rPr>
                                <m:t>𝑖</m:t>
                              </m:r>
                            </m:sub>
                          </m:sSub>
                          <m:d>
                            <m:dPr>
                              <m:ctrlPr>
                                <a:rPr lang="en-US" i="1">
                                  <a:solidFill>
                                    <a:schemeClr val="bg1">
                                      <a:lumMod val="50000"/>
                                    </a:schemeClr>
                                  </a:solidFill>
                                  <a:latin typeface="Cambria Math" panose="02040503050406030204" pitchFamily="18" charset="0"/>
                                </a:rPr>
                              </m:ctrlPr>
                            </m:dPr>
                            <m:e>
                              <m:r>
                                <a:rPr lang="en-US" i="1">
                                  <a:solidFill>
                                    <a:schemeClr val="bg1">
                                      <a:lumMod val="50000"/>
                                    </a:schemeClr>
                                  </a:solidFill>
                                  <a:latin typeface="Cambria Math" panose="02040503050406030204" pitchFamily="18" charset="0"/>
                                </a:rPr>
                                <m:t>𝑥</m:t>
                              </m:r>
                            </m:e>
                          </m:d>
                        </m:e>
                      </m:nary>
                    </m:oMath>
                  </m:oMathPara>
                </a14:m>
                <a:endParaRPr kumimoji="0" lang="en-US" sz="2400" b="0" i="0" u="none" strike="noStrike" cap="none" normalizeH="0" baseline="0" dirty="0">
                  <a:ln>
                    <a:noFill/>
                  </a:ln>
                  <a:solidFill>
                    <a:schemeClr val="bg1">
                      <a:lumMod val="50000"/>
                    </a:schemeClr>
                  </a:solidFill>
                  <a:effectLst/>
                  <a:latin typeface="Comic Sans MS" pitchFamily="66" charset="0"/>
                </a:endParaRPr>
              </a:p>
            </p:txBody>
          </p:sp>
        </mc:Choice>
        <mc:Fallback xmlns="">
          <p:sp>
            <p:nvSpPr>
              <p:cNvPr id="5" name="Oval 4">
                <a:extLst>
                  <a:ext uri="{FF2B5EF4-FFF2-40B4-BE49-F238E27FC236}">
                    <a16:creationId xmlns:a16="http://schemas.microsoft.com/office/drawing/2014/main" id="{AAF3C003-4364-964A-8F03-CCB013EA40C5}"/>
                  </a:ext>
                </a:extLst>
              </p:cNvPr>
              <p:cNvSpPr>
                <a:spLocks noRot="1" noChangeAspect="1" noMove="1" noResize="1" noEditPoints="1" noAdjustHandles="1" noChangeArrowheads="1" noChangeShapeType="1" noTextEdit="1"/>
              </p:cNvSpPr>
              <p:nvPr/>
            </p:nvSpPr>
            <p:spPr bwMode="auto">
              <a:xfrm>
                <a:off x="3075708" y="4951416"/>
                <a:ext cx="2553195" cy="1294411"/>
              </a:xfrm>
              <a:prstGeom prst="ellipse">
                <a:avLst/>
              </a:prstGeom>
              <a:blipFill>
                <a:blip r:embed="rId3"/>
                <a:stretch>
                  <a:fillRect t="-84466" b="-128155"/>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p:sp>
        <p:nvSpPr>
          <p:cNvPr id="6" name="Oval 5">
            <a:extLst>
              <a:ext uri="{FF2B5EF4-FFF2-40B4-BE49-F238E27FC236}">
                <a16:creationId xmlns:a16="http://schemas.microsoft.com/office/drawing/2014/main" id="{6DBCA6DD-71E1-5A4F-BB46-C8E13833836B}"/>
              </a:ext>
            </a:extLst>
          </p:cNvPr>
          <p:cNvSpPr/>
          <p:nvPr/>
        </p:nvSpPr>
        <p:spPr bwMode="auto">
          <a:xfrm>
            <a:off x="2280061" y="4417027"/>
            <a:ext cx="4120739" cy="2363190"/>
          </a:xfrm>
          <a:prstGeom prst="ellipse">
            <a:avLst/>
          </a:prstGeom>
          <a:noFill/>
          <a:ln w="28575" cap="flat" cmpd="sng" algn="ctr">
            <a:solidFill>
              <a:schemeClr val="bg1">
                <a:lumMod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endParaRPr kumimoji="0" lang="en-US" sz="2400" b="0" i="0" u="none" strike="noStrike" cap="none" normalizeH="0" baseline="0" dirty="0">
              <a:ln>
                <a:noFill/>
              </a:ln>
              <a:solidFill>
                <a:schemeClr val="tx1"/>
              </a:solidFill>
              <a:effectLst/>
              <a:latin typeface="Comic Sans MS" pitchFamily="66" charset="0"/>
            </a:endParaRPr>
          </a:p>
        </p:txBody>
      </p:sp>
      <p:cxnSp>
        <p:nvCxnSpPr>
          <p:cNvPr id="8" name="Straight Arrow Connector 7">
            <a:extLst>
              <a:ext uri="{FF2B5EF4-FFF2-40B4-BE49-F238E27FC236}">
                <a16:creationId xmlns:a16="http://schemas.microsoft.com/office/drawing/2014/main" id="{09B5CF9D-2B11-F34A-95DD-B753B149A76A}"/>
              </a:ext>
            </a:extLst>
          </p:cNvPr>
          <p:cNvCxnSpPr/>
          <p:nvPr/>
        </p:nvCxnSpPr>
        <p:spPr bwMode="auto">
          <a:xfrm>
            <a:off x="5628903" y="5557058"/>
            <a:ext cx="795648" cy="0"/>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sp>
        <p:nvSpPr>
          <p:cNvPr id="10" name="TextBox 9">
            <a:extLst>
              <a:ext uri="{FF2B5EF4-FFF2-40B4-BE49-F238E27FC236}">
                <a16:creationId xmlns:a16="http://schemas.microsoft.com/office/drawing/2014/main" id="{30E8E198-07DB-B443-AC78-714BDEA3058A}"/>
              </a:ext>
            </a:extLst>
          </p:cNvPr>
          <p:cNvSpPr txBox="1"/>
          <p:nvPr/>
        </p:nvSpPr>
        <p:spPr>
          <a:xfrm>
            <a:off x="5878394" y="5480858"/>
            <a:ext cx="356188" cy="461665"/>
          </a:xfrm>
          <a:prstGeom prst="rect">
            <a:avLst/>
          </a:prstGeom>
          <a:noFill/>
        </p:spPr>
        <p:txBody>
          <a:bodyPr wrap="none" rtlCol="0">
            <a:spAutoFit/>
          </a:bodyPr>
          <a:lstStyle/>
          <a:p>
            <a:pPr>
              <a:buNone/>
            </a:pPr>
            <a:r>
              <a:rPr lang="en-US" dirty="0" err="1">
                <a:solidFill>
                  <a:srgbClr val="C00000"/>
                </a:solidFill>
                <a:latin typeface="Helvetica" pitchFamily="2" charset="0"/>
              </a:rPr>
              <a:t>ε</a:t>
            </a:r>
            <a:endParaRPr lang="en-US" dirty="0">
              <a:latin typeface="Helvetica" pitchFamily="2" charset="0"/>
            </a:endParaRPr>
          </a:p>
        </p:txBody>
      </p:sp>
    </p:spTree>
    <p:extLst>
      <p:ext uri="{BB962C8B-B14F-4D97-AF65-F5344CB8AC3E}">
        <p14:creationId xmlns:p14="http://schemas.microsoft.com/office/powerpoint/2010/main" val="171554327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4CEAA2-4366-6D49-81AF-5F7AEE3D92B5}"/>
              </a:ext>
            </a:extLst>
          </p:cNvPr>
          <p:cNvSpPr/>
          <p:nvPr/>
        </p:nvSpPr>
        <p:spPr bwMode="auto">
          <a:xfrm>
            <a:off x="502920" y="2735580"/>
            <a:ext cx="8229600" cy="1142506"/>
          </a:xfrm>
          <a:prstGeom prst="rect">
            <a:avLst/>
          </a:prstGeom>
          <a:solidFill>
            <a:schemeClr val="accent2">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4" name="Rectangle 3">
            <a:extLst>
              <a:ext uri="{FF2B5EF4-FFF2-40B4-BE49-F238E27FC236}">
                <a16:creationId xmlns:a16="http://schemas.microsoft.com/office/drawing/2014/main" id="{1231B629-ED74-614D-8E0D-749C34EEEEB9}"/>
              </a:ext>
            </a:extLst>
          </p:cNvPr>
          <p:cNvSpPr/>
          <p:nvPr/>
        </p:nvSpPr>
        <p:spPr bwMode="auto">
          <a:xfrm>
            <a:off x="502920" y="1882140"/>
            <a:ext cx="2834640" cy="586740"/>
          </a:xfrm>
          <a:prstGeom prst="rect">
            <a:avLst/>
          </a:prstGeom>
          <a:solidFill>
            <a:srgbClr val="CCFFA4"/>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a:extLst>
              <a:ext uri="{FF2B5EF4-FFF2-40B4-BE49-F238E27FC236}">
                <a16:creationId xmlns:a16="http://schemas.microsoft.com/office/drawing/2014/main" id="{AE0F1EC7-CAE2-E64C-9A92-07E5197445DE}"/>
              </a:ext>
            </a:extLst>
          </p:cNvPr>
          <p:cNvSpPr>
            <a:spLocks noGrp="1"/>
          </p:cNvSpPr>
          <p:nvPr>
            <p:ph type="title"/>
          </p:nvPr>
        </p:nvSpPr>
        <p:spPr/>
        <p:txBody>
          <a:bodyPr/>
          <a:lstStyle/>
          <a:p>
            <a:r>
              <a:rPr lang="en-US" dirty="0"/>
              <a:t>Approximate Resilience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8220969-6F5D-6847-97B1-F913902F1556}"/>
                  </a:ext>
                </a:extLst>
              </p:cNvPr>
              <p:cNvSpPr>
                <a:spLocks noGrp="1"/>
              </p:cNvSpPr>
              <p:nvPr>
                <p:ph idx="1"/>
              </p:nvPr>
            </p:nvSpPr>
            <p:spPr>
              <a:xfrm>
                <a:off x="685800" y="1524000"/>
                <a:ext cx="8172450" cy="4572000"/>
              </a:xfrm>
            </p:spPr>
            <p:txBody>
              <a:bodyPr/>
              <a:lstStyle/>
              <a:p>
                <a:pPr marL="0" indent="0">
                  <a:buNone/>
                </a:pPr>
                <a:endParaRPr lang="en-US" b="0" i="1" dirty="0">
                  <a:solidFill>
                    <a:schemeClr val="accent2">
                      <a:lumMod val="50000"/>
                    </a:schemeClr>
                  </a:solidFill>
                  <a:latin typeface="Cambria Math" panose="02040503050406030204" pitchFamily="18" charset="0"/>
                </a:endParaRPr>
              </a:p>
              <a:p>
                <a:pPr marL="0" indent="0">
                  <a:buNone/>
                </a:pPr>
                <a14:m>
                  <m:oMath xmlns:m="http://schemas.openxmlformats.org/officeDocument/2006/math">
                    <m:r>
                      <a:rPr lang="en-US" b="0" i="1" smtClean="0">
                        <a:solidFill>
                          <a:schemeClr val="accent2">
                            <a:lumMod val="50000"/>
                          </a:schemeClr>
                        </a:solidFill>
                        <a:latin typeface="Cambria Math" panose="02040503050406030204" pitchFamily="18" charset="0"/>
                      </a:rPr>
                      <m:t>(</m:t>
                    </m:r>
                    <m:r>
                      <a:rPr lang="en-US" b="0" i="1" smtClean="0">
                        <a:solidFill>
                          <a:schemeClr val="accent2">
                            <a:lumMod val="50000"/>
                          </a:schemeClr>
                        </a:solidFill>
                        <a:latin typeface="Cambria Math" panose="02040503050406030204" pitchFamily="18" charset="0"/>
                      </a:rPr>
                      <m:t>𝑡</m:t>
                    </m:r>
                    <m:r>
                      <a:rPr lang="en-US" b="0" i="1" smtClean="0">
                        <a:solidFill>
                          <a:schemeClr val="accent2">
                            <a:lumMod val="50000"/>
                          </a:schemeClr>
                        </a:solidFill>
                        <a:latin typeface="Cambria Math" panose="02040503050406030204" pitchFamily="18" charset="0"/>
                      </a:rPr>
                      <m:t>,</m:t>
                    </m:r>
                    <m:r>
                      <a:rPr lang="en-US" i="1">
                        <a:solidFill>
                          <a:schemeClr val="accent2">
                            <a:lumMod val="50000"/>
                          </a:schemeClr>
                        </a:solidFill>
                        <a:latin typeface="Cambria Math" panose="02040503050406030204" pitchFamily="18" charset="0"/>
                        <a:ea typeface="Cambria Math" panose="02040503050406030204" pitchFamily="18" charset="0"/>
                      </a:rPr>
                      <m:t>𝜀</m:t>
                    </m:r>
                    <m:r>
                      <a:rPr lang="en-US" b="0" i="1" smtClean="0">
                        <a:solidFill>
                          <a:schemeClr val="accent2">
                            <a:lumMod val="50000"/>
                          </a:schemeClr>
                        </a:solidFill>
                        <a:latin typeface="Cambria Math" panose="02040503050406030204" pitchFamily="18" charset="0"/>
                        <a:ea typeface="Cambria Math" panose="02040503050406030204" pitchFamily="18" charset="0"/>
                      </a:rPr>
                      <m:t>)</m:t>
                    </m:r>
                  </m:oMath>
                </a14:m>
                <a:r>
                  <a:rPr lang="en-US" dirty="0"/>
                  <a:t>-Resilience</a:t>
                </a:r>
              </a:p>
              <a:p>
                <a:pPr marL="0" indent="0">
                  <a:buNone/>
                </a:pPr>
                <a:endParaRPr lang="en-US" dirty="0"/>
              </a:p>
              <a:p>
                <a:r>
                  <a:rPr lang="en-US" dirty="0"/>
                  <a:t>Compute a point within distance </a:t>
                </a:r>
                <a14:m>
                  <m:oMath xmlns:m="http://schemas.openxmlformats.org/officeDocument/2006/math">
                    <m:r>
                      <a:rPr lang="en-US" i="1">
                        <a:solidFill>
                          <a:schemeClr val="accent2">
                            <a:lumMod val="50000"/>
                          </a:schemeClr>
                        </a:solidFill>
                        <a:latin typeface="Cambria Math" panose="02040503050406030204" pitchFamily="18" charset="0"/>
                        <a:ea typeface="Cambria Math" panose="02040503050406030204" pitchFamily="18" charset="0"/>
                      </a:rPr>
                      <m:t>𝜀</m:t>
                    </m:r>
                  </m:oMath>
                </a14:m>
                <a:r>
                  <a:rPr lang="en-US" dirty="0"/>
                  <a:t> of </a:t>
                </a:r>
                <a14:m>
                  <m:oMath xmlns:m="http://schemas.openxmlformats.org/officeDocument/2006/math">
                    <m:r>
                      <m:rPr>
                        <m:nor/>
                      </m:rPr>
                      <a:rPr lang="en-US">
                        <a:solidFill>
                          <a:schemeClr val="accent2">
                            <a:lumMod val="50000"/>
                          </a:schemeClr>
                        </a:solidFill>
                        <a:latin typeface="Cambria Math" panose="02040503050406030204" pitchFamily="18" charset="0"/>
                      </a:rPr>
                      <m:t>argmin</m:t>
                    </m:r>
                    <m:nary>
                      <m:naryPr>
                        <m:chr m:val="∑"/>
                        <m:supHide m:val="on"/>
                        <m:ctrlPr>
                          <a:rPr lang="en-US" i="1">
                            <a:solidFill>
                              <a:schemeClr val="accent2">
                                <a:lumMod val="50000"/>
                              </a:schemeClr>
                            </a:solidFill>
                            <a:latin typeface="Cambria Math" panose="02040503050406030204" pitchFamily="18" charset="0"/>
                          </a:rPr>
                        </m:ctrlPr>
                      </m:naryPr>
                      <m:sub>
                        <m:r>
                          <m:rPr>
                            <m:brk m:alnAt="7"/>
                          </m:rPr>
                          <a:rPr lang="en-US" i="1">
                            <a:solidFill>
                              <a:schemeClr val="accent2">
                                <a:lumMod val="50000"/>
                              </a:schemeClr>
                            </a:solidFill>
                            <a:latin typeface="Cambria Math" panose="02040503050406030204" pitchFamily="18" charset="0"/>
                          </a:rPr>
                          <m:t>𝑖</m:t>
                        </m:r>
                        <m:r>
                          <a:rPr lang="en-US" i="1">
                            <a:solidFill>
                              <a:schemeClr val="accent2">
                                <a:lumMod val="50000"/>
                              </a:schemeClr>
                            </a:solidFill>
                            <a:latin typeface="Cambria Math" panose="02040503050406030204" pitchFamily="18" charset="0"/>
                            <a:ea typeface="Cambria Math" panose="02040503050406030204" pitchFamily="18" charset="0"/>
                          </a:rPr>
                          <m:t>∈</m:t>
                        </m:r>
                        <m:r>
                          <a:rPr lang="en-US" b="0" i="1" smtClean="0">
                            <a:solidFill>
                              <a:schemeClr val="accent2">
                                <a:lumMod val="50000"/>
                              </a:schemeClr>
                            </a:solidFill>
                            <a:latin typeface="Cambria Math" panose="02040503050406030204" pitchFamily="18" charset="0"/>
                            <a:ea typeface="Cambria Math" panose="02040503050406030204" pitchFamily="18" charset="0"/>
                          </a:rPr>
                          <m:t>𝑆</m:t>
                        </m:r>
                      </m:sub>
                      <m:sup/>
                      <m:e>
                        <m:sSub>
                          <m:sSubPr>
                            <m:ctrlPr>
                              <a:rPr lang="en-US" i="1">
                                <a:solidFill>
                                  <a:schemeClr val="accent2">
                                    <a:lumMod val="50000"/>
                                  </a:schemeClr>
                                </a:solidFill>
                                <a:latin typeface="Cambria Math" panose="02040503050406030204" pitchFamily="18" charset="0"/>
                              </a:rPr>
                            </m:ctrlPr>
                          </m:sSubPr>
                          <m:e>
                            <m:r>
                              <a:rPr lang="en-US" i="1">
                                <a:solidFill>
                                  <a:schemeClr val="accent2">
                                    <a:lumMod val="50000"/>
                                  </a:schemeClr>
                                </a:solidFill>
                                <a:latin typeface="Cambria Math" panose="02040503050406030204" pitchFamily="18" charset="0"/>
                              </a:rPr>
                              <m:t>𝑓</m:t>
                            </m:r>
                          </m:e>
                          <m:sub>
                            <m:r>
                              <a:rPr lang="en-US" i="1">
                                <a:solidFill>
                                  <a:schemeClr val="accent2">
                                    <a:lumMod val="50000"/>
                                  </a:schemeClr>
                                </a:solidFill>
                                <a:latin typeface="Cambria Math" panose="02040503050406030204" pitchFamily="18" charset="0"/>
                              </a:rPr>
                              <m:t>𝑖</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e>
                    </m:nary>
                  </m:oMath>
                </a14:m>
                <a:endParaRPr lang="en-US" dirty="0">
                  <a:solidFill>
                    <a:schemeClr val="accent2">
                      <a:lumMod val="50000"/>
                    </a:schemeClr>
                  </a:solidFill>
                </a:endParaRPr>
              </a:p>
              <a:p>
                <a:pPr marL="0" indent="0">
                  <a:buNone/>
                </a:pPr>
                <a:r>
                  <a:rPr lang="en-US" dirty="0">
                    <a:solidFill>
                      <a:srgbClr val="FF0000"/>
                    </a:solidFill>
                  </a:rPr>
                  <a:t>    for every non-faulty subset </a:t>
                </a:r>
                <a14:m>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𝑆</m:t>
                    </m:r>
                    <m:r>
                      <a:rPr lang="en-US" b="0" i="0" smtClean="0">
                        <a:solidFill>
                          <a:schemeClr val="accent2">
                            <a:lumMod val="50000"/>
                          </a:schemeClr>
                        </a:solidFill>
                        <a:latin typeface="Cambria Math" panose="02040503050406030204" pitchFamily="18" charset="0"/>
                        <a:ea typeface="Cambria Math" panose="02040503050406030204" pitchFamily="18" charset="0"/>
                      </a:rPr>
                      <m:t> </m:t>
                    </m:r>
                  </m:oMath>
                </a14:m>
                <a:r>
                  <a:rPr lang="en-US" dirty="0"/>
                  <a:t>of size </a:t>
                </a:r>
                <a14:m>
                  <m:oMath xmlns:m="http://schemas.openxmlformats.org/officeDocument/2006/math">
                    <m:r>
                      <a:rPr lang="en-US" b="0" i="1" smtClean="0">
                        <a:solidFill>
                          <a:schemeClr val="accent2">
                            <a:lumMod val="50000"/>
                          </a:schemeClr>
                        </a:solidFill>
                        <a:latin typeface="Cambria Math" panose="02040503050406030204" pitchFamily="18" charset="0"/>
                        <a:ea typeface="Cambria Math" panose="02040503050406030204" pitchFamily="18" charset="0"/>
                      </a:rPr>
                      <m:t>𝑛</m:t>
                    </m:r>
                    <m:r>
                      <a:rPr lang="en-US" b="0" i="1" smtClean="0">
                        <a:solidFill>
                          <a:schemeClr val="accent2">
                            <a:lumMod val="50000"/>
                          </a:schemeClr>
                        </a:solidFill>
                        <a:latin typeface="Cambria Math" panose="02040503050406030204" pitchFamily="18" charset="0"/>
                        <a:ea typeface="Cambria Math" panose="02040503050406030204" pitchFamily="18" charset="0"/>
                      </a:rPr>
                      <m:t>−</m:t>
                    </m:r>
                    <m:r>
                      <a:rPr lang="en-US" b="0" i="1" smtClean="0">
                        <a:solidFill>
                          <a:schemeClr val="accent2">
                            <a:lumMod val="50000"/>
                          </a:schemeClr>
                        </a:solidFill>
                        <a:latin typeface="Cambria Math" panose="02040503050406030204" pitchFamily="18" charset="0"/>
                        <a:ea typeface="Cambria Math" panose="02040503050406030204" pitchFamily="18" charset="0"/>
                      </a:rPr>
                      <m:t>𝑡</m:t>
                    </m:r>
                  </m:oMath>
                </a14:m>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F8220969-6F5D-6847-97B1-F913902F1556}"/>
                  </a:ext>
                </a:extLst>
              </p:cNvPr>
              <p:cNvSpPr>
                <a:spLocks noGrp="1" noRot="1" noChangeAspect="1" noMove="1" noResize="1" noEditPoints="1" noAdjustHandles="1" noChangeArrowheads="1" noChangeShapeType="1" noTextEdit="1"/>
              </p:cNvSpPr>
              <p:nvPr>
                <p:ph idx="1"/>
              </p:nvPr>
            </p:nvSpPr>
            <p:spPr>
              <a:xfrm>
                <a:off x="685800" y="1524000"/>
                <a:ext cx="8172450" cy="4572000"/>
              </a:xfrm>
              <a:blipFill>
                <a:blip r:embed="rId2"/>
                <a:stretch>
                  <a:fillRect l="-6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val 4">
                <a:extLst>
                  <a:ext uri="{FF2B5EF4-FFF2-40B4-BE49-F238E27FC236}">
                    <a16:creationId xmlns:a16="http://schemas.microsoft.com/office/drawing/2014/main" id="{AAF3C003-4364-964A-8F03-CCB013EA40C5}"/>
                  </a:ext>
                </a:extLst>
              </p:cNvPr>
              <p:cNvSpPr/>
              <p:nvPr/>
            </p:nvSpPr>
            <p:spPr bwMode="auto">
              <a:xfrm>
                <a:off x="3075708" y="4951416"/>
                <a:ext cx="2553195" cy="1294411"/>
              </a:xfrm>
              <a:prstGeom prst="ellipse">
                <a:avLst/>
              </a:prstGeom>
              <a:solidFill>
                <a:srgbClr val="FFFF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r>
                        <m:rPr>
                          <m:nor/>
                        </m:rPr>
                        <a:rPr lang="en-US" smtClean="0">
                          <a:solidFill>
                            <a:schemeClr val="bg1">
                              <a:lumMod val="50000"/>
                            </a:schemeClr>
                          </a:solidFill>
                          <a:latin typeface="Cambria Math" panose="02040503050406030204" pitchFamily="18" charset="0"/>
                        </a:rPr>
                        <m:t>argmin</m:t>
                      </m:r>
                      <m:nary>
                        <m:naryPr>
                          <m:chr m:val="∑"/>
                          <m:supHide m:val="on"/>
                          <m:ctrlPr>
                            <a:rPr lang="en-US" i="1">
                              <a:solidFill>
                                <a:schemeClr val="bg1">
                                  <a:lumMod val="50000"/>
                                </a:schemeClr>
                              </a:solidFill>
                              <a:latin typeface="Cambria Math" panose="02040503050406030204" pitchFamily="18" charset="0"/>
                            </a:rPr>
                          </m:ctrlPr>
                        </m:naryPr>
                        <m:sub>
                          <m:r>
                            <m:rPr>
                              <m:brk m:alnAt="7"/>
                            </m:rPr>
                            <a:rPr lang="en-US" i="1">
                              <a:solidFill>
                                <a:schemeClr val="bg1">
                                  <a:lumMod val="50000"/>
                                </a:schemeClr>
                              </a:solidFill>
                              <a:latin typeface="Cambria Math" panose="02040503050406030204" pitchFamily="18" charset="0"/>
                            </a:rPr>
                            <m:t>𝑖</m:t>
                          </m:r>
                          <m:r>
                            <a:rPr lang="en-US" i="1">
                              <a:solidFill>
                                <a:schemeClr val="bg1">
                                  <a:lumMod val="50000"/>
                                </a:schemeClr>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𝑆</m:t>
                          </m:r>
                        </m:sub>
                        <m:sup/>
                        <m:e>
                          <m:sSub>
                            <m:sSubPr>
                              <m:ctrlPr>
                                <a:rPr lang="en-US" i="1">
                                  <a:solidFill>
                                    <a:schemeClr val="bg1">
                                      <a:lumMod val="50000"/>
                                    </a:schemeClr>
                                  </a:solidFill>
                                  <a:latin typeface="Cambria Math" panose="02040503050406030204" pitchFamily="18" charset="0"/>
                                </a:rPr>
                              </m:ctrlPr>
                            </m:sSubPr>
                            <m:e>
                              <m:r>
                                <a:rPr lang="en-US" i="1">
                                  <a:solidFill>
                                    <a:schemeClr val="bg1">
                                      <a:lumMod val="50000"/>
                                    </a:schemeClr>
                                  </a:solidFill>
                                  <a:latin typeface="Cambria Math" panose="02040503050406030204" pitchFamily="18" charset="0"/>
                                </a:rPr>
                                <m:t>𝑓</m:t>
                              </m:r>
                            </m:e>
                            <m:sub>
                              <m:r>
                                <a:rPr lang="en-US" i="1">
                                  <a:solidFill>
                                    <a:schemeClr val="bg1">
                                      <a:lumMod val="50000"/>
                                    </a:schemeClr>
                                  </a:solidFill>
                                  <a:latin typeface="Cambria Math" panose="02040503050406030204" pitchFamily="18" charset="0"/>
                                </a:rPr>
                                <m:t>𝑖</m:t>
                              </m:r>
                            </m:sub>
                          </m:sSub>
                          <m:d>
                            <m:dPr>
                              <m:ctrlPr>
                                <a:rPr lang="en-US" i="1">
                                  <a:solidFill>
                                    <a:schemeClr val="bg1">
                                      <a:lumMod val="50000"/>
                                    </a:schemeClr>
                                  </a:solidFill>
                                  <a:latin typeface="Cambria Math" panose="02040503050406030204" pitchFamily="18" charset="0"/>
                                </a:rPr>
                              </m:ctrlPr>
                            </m:dPr>
                            <m:e>
                              <m:r>
                                <a:rPr lang="en-US" i="1">
                                  <a:solidFill>
                                    <a:schemeClr val="bg1">
                                      <a:lumMod val="50000"/>
                                    </a:schemeClr>
                                  </a:solidFill>
                                  <a:latin typeface="Cambria Math" panose="02040503050406030204" pitchFamily="18" charset="0"/>
                                </a:rPr>
                                <m:t>𝑥</m:t>
                              </m:r>
                            </m:e>
                          </m:d>
                        </m:e>
                      </m:nary>
                    </m:oMath>
                  </m:oMathPara>
                </a14:m>
                <a:endParaRPr kumimoji="0" lang="en-US" sz="2400" b="0" i="0" u="none" strike="noStrike" cap="none" normalizeH="0" baseline="0" dirty="0">
                  <a:ln>
                    <a:noFill/>
                  </a:ln>
                  <a:solidFill>
                    <a:schemeClr val="bg1">
                      <a:lumMod val="50000"/>
                    </a:schemeClr>
                  </a:solidFill>
                  <a:effectLst/>
                  <a:latin typeface="Comic Sans MS" pitchFamily="66" charset="0"/>
                </a:endParaRPr>
              </a:p>
            </p:txBody>
          </p:sp>
        </mc:Choice>
        <mc:Fallback xmlns="">
          <p:sp>
            <p:nvSpPr>
              <p:cNvPr id="5" name="Oval 4">
                <a:extLst>
                  <a:ext uri="{FF2B5EF4-FFF2-40B4-BE49-F238E27FC236}">
                    <a16:creationId xmlns:a16="http://schemas.microsoft.com/office/drawing/2014/main" id="{AAF3C003-4364-964A-8F03-CCB013EA40C5}"/>
                  </a:ext>
                </a:extLst>
              </p:cNvPr>
              <p:cNvSpPr>
                <a:spLocks noRot="1" noChangeAspect="1" noMove="1" noResize="1" noEditPoints="1" noAdjustHandles="1" noChangeArrowheads="1" noChangeShapeType="1" noTextEdit="1"/>
              </p:cNvSpPr>
              <p:nvPr/>
            </p:nvSpPr>
            <p:spPr bwMode="auto">
              <a:xfrm>
                <a:off x="3075708" y="4951416"/>
                <a:ext cx="2553195" cy="1294411"/>
              </a:xfrm>
              <a:prstGeom prst="ellipse">
                <a:avLst/>
              </a:prstGeom>
              <a:blipFill>
                <a:blip r:embed="rId3"/>
                <a:stretch>
                  <a:fillRect t="-84466" b="-128155"/>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p:sp>
        <p:nvSpPr>
          <p:cNvPr id="6" name="Oval 5">
            <a:extLst>
              <a:ext uri="{FF2B5EF4-FFF2-40B4-BE49-F238E27FC236}">
                <a16:creationId xmlns:a16="http://schemas.microsoft.com/office/drawing/2014/main" id="{6DBCA6DD-71E1-5A4F-BB46-C8E13833836B}"/>
              </a:ext>
            </a:extLst>
          </p:cNvPr>
          <p:cNvSpPr/>
          <p:nvPr/>
        </p:nvSpPr>
        <p:spPr bwMode="auto">
          <a:xfrm>
            <a:off x="2280061" y="4417027"/>
            <a:ext cx="4120739" cy="2363190"/>
          </a:xfrm>
          <a:prstGeom prst="ellipse">
            <a:avLst/>
          </a:prstGeom>
          <a:noFill/>
          <a:ln w="28575" cap="flat" cmpd="sng" algn="ctr">
            <a:solidFill>
              <a:schemeClr val="bg1">
                <a:lumMod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endParaRPr kumimoji="0" lang="en-US" sz="2400" b="0" i="0" u="none" strike="noStrike" cap="none" normalizeH="0" baseline="0" dirty="0">
              <a:ln>
                <a:noFill/>
              </a:ln>
              <a:solidFill>
                <a:schemeClr val="tx1"/>
              </a:solidFill>
              <a:effectLst/>
              <a:latin typeface="Comic Sans MS" pitchFamily="66" charset="0"/>
            </a:endParaRPr>
          </a:p>
        </p:txBody>
      </p:sp>
      <p:cxnSp>
        <p:nvCxnSpPr>
          <p:cNvPr id="8" name="Straight Arrow Connector 7">
            <a:extLst>
              <a:ext uri="{FF2B5EF4-FFF2-40B4-BE49-F238E27FC236}">
                <a16:creationId xmlns:a16="http://schemas.microsoft.com/office/drawing/2014/main" id="{09B5CF9D-2B11-F34A-95DD-B753B149A76A}"/>
              </a:ext>
            </a:extLst>
          </p:cNvPr>
          <p:cNvCxnSpPr/>
          <p:nvPr/>
        </p:nvCxnSpPr>
        <p:spPr bwMode="auto">
          <a:xfrm>
            <a:off x="5628903" y="5557058"/>
            <a:ext cx="795648" cy="0"/>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sp>
        <p:nvSpPr>
          <p:cNvPr id="10" name="TextBox 9">
            <a:extLst>
              <a:ext uri="{FF2B5EF4-FFF2-40B4-BE49-F238E27FC236}">
                <a16:creationId xmlns:a16="http://schemas.microsoft.com/office/drawing/2014/main" id="{30E8E198-07DB-B443-AC78-714BDEA3058A}"/>
              </a:ext>
            </a:extLst>
          </p:cNvPr>
          <p:cNvSpPr txBox="1"/>
          <p:nvPr/>
        </p:nvSpPr>
        <p:spPr>
          <a:xfrm>
            <a:off x="5878394" y="5480858"/>
            <a:ext cx="356188" cy="461665"/>
          </a:xfrm>
          <a:prstGeom prst="rect">
            <a:avLst/>
          </a:prstGeom>
          <a:noFill/>
        </p:spPr>
        <p:txBody>
          <a:bodyPr wrap="none" rtlCol="0">
            <a:spAutoFit/>
          </a:bodyPr>
          <a:lstStyle/>
          <a:p>
            <a:pPr>
              <a:buNone/>
            </a:pPr>
            <a:r>
              <a:rPr lang="en-US" dirty="0" err="1">
                <a:solidFill>
                  <a:srgbClr val="C00000"/>
                </a:solidFill>
                <a:latin typeface="Helvetica" pitchFamily="2" charset="0"/>
              </a:rPr>
              <a:t>ε</a:t>
            </a:r>
            <a:endParaRPr lang="en-US" dirty="0">
              <a:latin typeface="Helvetica" pitchFamily="2" charset="0"/>
            </a:endParaRPr>
          </a:p>
        </p:txBody>
      </p:sp>
    </p:spTree>
    <p:extLst>
      <p:ext uri="{BB962C8B-B14F-4D97-AF65-F5344CB8AC3E}">
        <p14:creationId xmlns:p14="http://schemas.microsoft.com/office/powerpoint/2010/main" val="997040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686F2B-9569-A045-8583-CB198D884116}"/>
              </a:ext>
            </a:extLst>
          </p:cNvPr>
          <p:cNvSpPr>
            <a:spLocks noGrp="1"/>
          </p:cNvSpPr>
          <p:nvPr>
            <p:ph type="title"/>
          </p:nvPr>
        </p:nvSpPr>
        <p:spPr/>
        <p:txBody>
          <a:bodyPr/>
          <a:lstStyle/>
          <a:p>
            <a:r>
              <a:rPr lang="en-US" dirty="0"/>
              <a:t>Distributed Linear Regression</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BE2A1D9C-2F93-F146-9891-4D6504E82705}"/>
                  </a:ext>
                </a:extLst>
              </p:cNvPr>
              <p:cNvSpPr>
                <a:spLocks noGrp="1"/>
              </p:cNvSpPr>
              <p:nvPr>
                <p:ph idx="1"/>
              </p:nvPr>
            </p:nvSpPr>
            <p:spPr/>
            <p:txBody>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𝑖</m:t>
                        </m:r>
                      </m:sub>
                    </m:sSub>
                    <m:sSup>
                      <m:sSupPr>
                        <m:ctrlPr>
                          <a:rPr lang="en-US" i="1">
                            <a:latin typeface="Cambria Math" panose="02040503050406030204" pitchFamily="18" charset="0"/>
                          </a:rPr>
                        </m:ctrlPr>
                      </m:sSupPr>
                      <m:e>
                        <m:r>
                          <a:rPr lang="en-US" i="1">
                            <a:latin typeface="Cambria Math" panose="02040503050406030204" pitchFamily="18" charset="0"/>
                          </a:rPr>
                          <m:t> </m:t>
                        </m:r>
                        <m:r>
                          <a:rPr lang="en-US" i="1">
                            <a:latin typeface="Cambria Math" panose="02040503050406030204" pitchFamily="18" charset="0"/>
                          </a:rPr>
                          <m:t>𝑥</m:t>
                        </m:r>
                      </m:e>
                      <m:sup>
                        <m:r>
                          <a:rPr lang="en-US" i="1">
                            <a:latin typeface="Cambria Math" panose="02040503050406030204" pitchFamily="18" charset="0"/>
                          </a:rPr>
                          <m:t>∗</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rPr>
                          <m:t>𝑖</m:t>
                        </m:r>
                      </m:sub>
                    </m:sSub>
                  </m:oMath>
                </a14:m>
                <a:r>
                  <a:rPr lang="en-US" dirty="0"/>
                  <a:t>		 </a:t>
                </a:r>
                <a:r>
                  <a:rPr lang="en-US" dirty="0">
                    <a:solidFill>
                      <a:srgbClr val="C00000"/>
                    </a:solidFill>
                  </a:rPr>
                  <a:t>Agent </a:t>
                </a:r>
                <a14:m>
                  <m:oMath xmlns:m="http://schemas.openxmlformats.org/officeDocument/2006/math">
                    <m:r>
                      <a:rPr lang="en-US" i="1">
                        <a:solidFill>
                          <a:srgbClr val="C00000"/>
                        </a:solidFill>
                        <a:latin typeface="Cambria Math" panose="02040503050406030204" pitchFamily="18" charset="0"/>
                      </a:rPr>
                      <m:t>𝑖</m:t>
                    </m:r>
                  </m:oMath>
                </a14:m>
                <a:r>
                  <a:rPr lang="en-US" dirty="0">
                    <a:solidFill>
                      <a:srgbClr val="C00000"/>
                    </a:solidFill>
                  </a:rPr>
                  <a:t> knows </a:t>
                </a:r>
                <a14:m>
                  <m:oMath xmlns:m="http://schemas.openxmlformats.org/officeDocument/2006/math">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𝐴</m:t>
                        </m:r>
                      </m:e>
                      <m:sub>
                        <m:r>
                          <a:rPr lang="en-US" i="1">
                            <a:solidFill>
                              <a:srgbClr val="C00000"/>
                            </a:solidFill>
                            <a:latin typeface="Cambria Math" panose="02040503050406030204" pitchFamily="18" charset="0"/>
                          </a:rPr>
                          <m:t>𝑖</m:t>
                        </m:r>
                      </m:sub>
                    </m:sSub>
                    <m:r>
                      <a:rPr lang="en-US">
                        <a:solidFill>
                          <a:srgbClr val="C00000"/>
                        </a:solidFill>
                        <a:latin typeface="Cambria Math" panose="02040503050406030204" pitchFamily="18" charset="0"/>
                      </a:rPr>
                      <m:t> ,</m:t>
                    </m:r>
                  </m:oMath>
                </a14:m>
                <a:r>
                  <a:rPr lang="en-US" dirty="0">
                    <a:solidFill>
                      <a:srgbClr val="C00000"/>
                    </a:solidFill>
                  </a:rPr>
                  <a:t> </a:t>
                </a:r>
                <a14:m>
                  <m:oMath xmlns:m="http://schemas.openxmlformats.org/officeDocument/2006/math">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𝑦</m:t>
                        </m:r>
                      </m:e>
                      <m:sub>
                        <m:r>
                          <a:rPr lang="en-US" i="1">
                            <a:solidFill>
                              <a:srgbClr val="C00000"/>
                            </a:solidFill>
                            <a:latin typeface="Cambria Math" panose="02040503050406030204" pitchFamily="18" charset="0"/>
                          </a:rPr>
                          <m:t>𝑖</m:t>
                        </m:r>
                      </m:sub>
                    </m:sSub>
                    <m:r>
                      <a:rPr lang="en-US" i="1">
                        <a:solidFill>
                          <a:srgbClr val="C00000"/>
                        </a:solidFill>
                        <a:latin typeface="Cambria Math" panose="02040503050406030204" pitchFamily="18" charset="0"/>
                      </a:rPr>
                      <m:t>)</m:t>
                    </m:r>
                  </m:oMath>
                </a14:m>
                <a:r>
                  <a:rPr lang="en-US" dirty="0">
                    <a:solidFill>
                      <a:srgbClr val="C00000"/>
                    </a:solidFill>
                  </a:rPr>
                  <a:t> </a:t>
                </a:r>
                <a:endParaRPr lang="en-US" dirty="0"/>
              </a:p>
              <a:p>
                <a:endParaRPr lang="en-US" dirty="0"/>
              </a:p>
              <a:p>
                <a:endParaRPr lang="en-US" dirty="0"/>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𝑖</m:t>
                        </m:r>
                      </m:sub>
                    </m:sSub>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𝑖</m:t>
                            </m:r>
                          </m:sub>
                        </m:sSub>
                        <m:r>
                          <a:rPr lang="en-US" i="1">
                            <a:latin typeface="Cambria Math" panose="02040503050406030204" pitchFamily="18" charset="0"/>
                          </a:rPr>
                          <m:t>𝑥</m:t>
                        </m:r>
                        <m:r>
                          <a:rPr lang="en-US" i="1">
                            <a:latin typeface="Cambria Math" panose="02040503050406030204" pitchFamily="18" charset="0"/>
                          </a:rPr>
                          <m:t>)</m:t>
                        </m:r>
                      </m:e>
                      <m:sup>
                        <m:r>
                          <a:rPr lang="en-US" i="1">
                            <a:latin typeface="Cambria Math" panose="02040503050406030204" pitchFamily="18" charset="0"/>
                          </a:rPr>
                          <m:t>2</m:t>
                        </m:r>
                      </m:sup>
                    </m:sSup>
                  </m:oMath>
                </a14:m>
                <a:endParaRPr lang="en-US" dirty="0"/>
              </a:p>
            </p:txBody>
          </p:sp>
        </mc:Choice>
        <mc:Fallback xmlns="">
          <p:sp>
            <p:nvSpPr>
              <p:cNvPr id="7" name="Content Placeholder 6">
                <a:extLst>
                  <a:ext uri="{FF2B5EF4-FFF2-40B4-BE49-F238E27FC236}">
                    <a16:creationId xmlns:a16="http://schemas.microsoft.com/office/drawing/2014/main" id="{BE2A1D9C-2F93-F146-9891-4D6504E82705}"/>
                  </a:ext>
                </a:extLst>
              </p:cNvPr>
              <p:cNvSpPr>
                <a:spLocks noGrp="1" noRot="1" noChangeAspect="1" noMove="1" noResize="1" noEditPoints="1" noAdjustHandles="1" noChangeArrowheads="1" noChangeShapeType="1" noTextEdit="1"/>
              </p:cNvSpPr>
              <p:nvPr>
                <p:ph idx="1"/>
              </p:nvPr>
            </p:nvSpPr>
            <p:spPr>
              <a:blipFill>
                <a:blip r:embed="rId2"/>
                <a:stretch>
                  <a:fillRect l="-163" t="-1111"/>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9748D61D-B1F7-0941-90B2-6064FEBA86A6}"/>
              </a:ext>
            </a:extLst>
          </p:cNvPr>
          <p:cNvSpPr>
            <a:spLocks noGrp="1"/>
          </p:cNvSpPr>
          <p:nvPr>
            <p:ph type="sldNum" sz="quarter" idx="12"/>
          </p:nvPr>
        </p:nvSpPr>
        <p:spPr/>
        <p:txBody>
          <a:bodyPr/>
          <a:lstStyle/>
          <a:p>
            <a:pPr>
              <a:defRPr/>
            </a:pPr>
            <a:fld id="{201EC7BB-7051-4029-9E77-635DAEA5F572}" type="slidenum">
              <a:rPr lang="en-US" smtClean="0"/>
              <a:pPr>
                <a:defRPr/>
              </a:pPr>
              <a:t>11</a:t>
            </a:fld>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2FA9335-3321-E842-89AD-A874DFEDDF46}"/>
                  </a:ext>
                </a:extLst>
              </p:cNvPr>
              <p:cNvSpPr txBox="1"/>
              <p:nvPr/>
            </p:nvSpPr>
            <p:spPr>
              <a:xfrm>
                <a:off x="3066362" y="4149090"/>
                <a:ext cx="3014398" cy="1975926"/>
              </a:xfrm>
              <a:prstGeom prst="rect">
                <a:avLst/>
              </a:prstGeom>
              <a:solidFill>
                <a:srgbClr val="FFFF00"/>
              </a:solidFill>
            </p:spPr>
            <p:txBody>
              <a:bodyPr wrap="square" rtlCol="0">
                <a:spAutoFit/>
              </a:bodyPr>
              <a:lstStyle/>
              <a:p>
                <a:pPr>
                  <a:buNone/>
                </a:pPr>
                <a:endParaRPr lang="en-US" sz="3600" dirty="0">
                  <a:solidFill>
                    <a:schemeClr val="accent2">
                      <a:lumMod val="50000"/>
                    </a:schemeClr>
                  </a:solidFill>
                  <a:latin typeface="Arial" panose="020B0604020202020204" pitchFamily="34" charset="0"/>
                  <a:cs typeface="Arial" panose="020B0604020202020204" pitchFamily="34" charset="0"/>
                </a:endParaRPr>
              </a:p>
              <a:p>
                <a:pPr>
                  <a:buNone/>
                </a:pPr>
                <a:r>
                  <a:rPr lang="en-US" sz="2800" dirty="0">
                    <a:solidFill>
                      <a:schemeClr val="accent2">
                        <a:lumMod val="50000"/>
                      </a:schemeClr>
                    </a:solidFill>
                    <a:latin typeface="Helvetica" pitchFamily="2" charset="0"/>
                    <a:cs typeface="Arial" panose="020B0604020202020204" pitchFamily="34" charset="0"/>
                  </a:rPr>
                  <a:t>  </a:t>
                </a:r>
                <a:r>
                  <a:rPr lang="en-US" sz="2800" dirty="0" err="1">
                    <a:solidFill>
                      <a:srgbClr val="C00000"/>
                    </a:solidFill>
                    <a:latin typeface="Helvetica" pitchFamily="2" charset="0"/>
                    <a:cs typeface="Arial" panose="020B0604020202020204" pitchFamily="34" charset="0"/>
                  </a:rPr>
                  <a:t>arg</a:t>
                </a:r>
                <a:r>
                  <a:rPr lang="en-US" sz="2800" dirty="0" err="1">
                    <a:solidFill>
                      <a:srgbClr val="00B050"/>
                    </a:solidFill>
                    <a:latin typeface="Helvetica" pitchFamily="2" charset="0"/>
                    <a:cs typeface="Arial" panose="020B0604020202020204" pitchFamily="34" charset="0"/>
                  </a:rPr>
                  <a:t>min</a:t>
                </a:r>
                <a:r>
                  <a:rPr lang="en-US" sz="3200" dirty="0">
                    <a:solidFill>
                      <a:schemeClr val="accent2">
                        <a:lumMod val="50000"/>
                      </a:schemeClr>
                    </a:solidFill>
                    <a:latin typeface="Helvetica" pitchFamily="2" charset="0"/>
                  </a:rPr>
                  <a:t> </a:t>
                </a:r>
                <a14:m>
                  <m:oMath xmlns:m="http://schemas.openxmlformats.org/officeDocument/2006/math">
                    <m:nary>
                      <m:naryPr>
                        <m:chr m:val="∑"/>
                        <m:subHide m:val="on"/>
                        <m:supHide m:val="on"/>
                        <m:ctrlPr>
                          <a:rPr lang="en-US" sz="3200" i="1">
                            <a:solidFill>
                              <a:schemeClr val="accent2">
                                <a:lumMod val="50000"/>
                              </a:schemeClr>
                            </a:solidFill>
                            <a:latin typeface="Cambria Math" panose="02040503050406030204" pitchFamily="18" charset="0"/>
                          </a:rPr>
                        </m:ctrlPr>
                      </m:naryPr>
                      <m:sub/>
                      <m:sup/>
                      <m:e>
                        <m:sSub>
                          <m:sSubPr>
                            <m:ctrlPr>
                              <a:rPr lang="en-US" sz="3200" i="1">
                                <a:solidFill>
                                  <a:schemeClr val="accent2">
                                    <a:lumMod val="50000"/>
                                  </a:schemeClr>
                                </a:solidFill>
                                <a:latin typeface="Cambria Math" panose="02040503050406030204" pitchFamily="18" charset="0"/>
                              </a:rPr>
                            </m:ctrlPr>
                          </m:sSubPr>
                          <m:e>
                            <m:r>
                              <a:rPr lang="en-US" sz="3200" b="0" i="1" smtClean="0">
                                <a:solidFill>
                                  <a:schemeClr val="accent2">
                                    <a:lumMod val="50000"/>
                                  </a:schemeClr>
                                </a:solidFill>
                                <a:latin typeface="Cambria Math" panose="02040503050406030204" pitchFamily="18" charset="0"/>
                              </a:rPr>
                              <m:t>𝑓</m:t>
                            </m:r>
                          </m:e>
                          <m:sub>
                            <m:r>
                              <a:rPr lang="en-US" sz="3200" i="1">
                                <a:solidFill>
                                  <a:schemeClr val="accent2">
                                    <a:lumMod val="50000"/>
                                  </a:schemeClr>
                                </a:solidFill>
                                <a:latin typeface="Cambria Math" panose="02040503050406030204" pitchFamily="18" charset="0"/>
                              </a:rPr>
                              <m:t>𝑖</m:t>
                            </m:r>
                          </m:sub>
                        </m:sSub>
                        <m:d>
                          <m:dPr>
                            <m:ctrlPr>
                              <a:rPr lang="en-US" sz="3200" i="1">
                                <a:solidFill>
                                  <a:schemeClr val="accent2">
                                    <a:lumMod val="50000"/>
                                  </a:schemeClr>
                                </a:solidFill>
                                <a:latin typeface="Cambria Math" panose="02040503050406030204" pitchFamily="18" charset="0"/>
                              </a:rPr>
                            </m:ctrlPr>
                          </m:dPr>
                          <m:e>
                            <m:r>
                              <a:rPr lang="en-US" sz="3200" i="1">
                                <a:solidFill>
                                  <a:schemeClr val="accent2">
                                    <a:lumMod val="50000"/>
                                  </a:schemeClr>
                                </a:solidFill>
                                <a:latin typeface="Cambria Math" panose="02040503050406030204" pitchFamily="18" charset="0"/>
                              </a:rPr>
                              <m:t>𝑥</m:t>
                            </m:r>
                          </m:e>
                        </m:d>
                      </m:e>
                    </m:nary>
                    <m:r>
                      <a:rPr lang="en-US" sz="3200" b="0" i="1" smtClean="0">
                        <a:solidFill>
                          <a:schemeClr val="accent2">
                            <a:lumMod val="50000"/>
                          </a:schemeClr>
                        </a:solidFill>
                        <a:latin typeface="Cambria Math" panose="02040503050406030204" pitchFamily="18" charset="0"/>
                      </a:rPr>
                      <m:t>  </m:t>
                    </m:r>
                  </m:oMath>
                </a14:m>
                <a:endParaRPr lang="en-US" sz="3200" dirty="0">
                  <a:solidFill>
                    <a:schemeClr val="accent2">
                      <a:lumMod val="50000"/>
                    </a:schemeClr>
                  </a:solidFill>
                  <a:latin typeface="Helvetica" pitchFamily="2" charset="0"/>
                </a:endParaRPr>
              </a:p>
              <a:p>
                <a:pPr>
                  <a:buNone/>
                </a:pPr>
                <a:endParaRPr lang="en-US" sz="4000" dirty="0"/>
              </a:p>
            </p:txBody>
          </p:sp>
        </mc:Choice>
        <mc:Fallback xmlns="">
          <p:sp>
            <p:nvSpPr>
              <p:cNvPr id="8" name="TextBox 7">
                <a:extLst>
                  <a:ext uri="{FF2B5EF4-FFF2-40B4-BE49-F238E27FC236}">
                    <a16:creationId xmlns:a16="http://schemas.microsoft.com/office/drawing/2014/main" id="{E2FA9335-3321-E842-89AD-A874DFEDDF46}"/>
                  </a:ext>
                </a:extLst>
              </p:cNvPr>
              <p:cNvSpPr txBox="1">
                <a:spLocks noRot="1" noChangeAspect="1" noMove="1" noResize="1" noEditPoints="1" noAdjustHandles="1" noChangeArrowheads="1" noChangeShapeType="1" noTextEdit="1"/>
              </p:cNvSpPr>
              <p:nvPr/>
            </p:nvSpPr>
            <p:spPr>
              <a:xfrm>
                <a:off x="3066362" y="4149090"/>
                <a:ext cx="3014398" cy="1975926"/>
              </a:xfrm>
              <a:prstGeom prst="rect">
                <a:avLst/>
              </a:prstGeom>
              <a:blipFill>
                <a:blip r:embed="rId3"/>
                <a:stretch>
                  <a:fillRect t="-7051" r="-2929" b="-23718"/>
                </a:stretch>
              </a:blipFill>
            </p:spPr>
            <p:txBody>
              <a:bodyPr/>
              <a:lstStyle/>
              <a:p>
                <a:r>
                  <a:rPr lang="en-US">
                    <a:noFill/>
                  </a:rPr>
                  <a:t> </a:t>
                </a:r>
              </a:p>
            </p:txBody>
          </p:sp>
        </mc:Fallback>
      </mc:AlternateContent>
    </p:spTree>
    <p:extLst>
      <p:ext uri="{BB962C8B-B14F-4D97-AF65-F5344CB8AC3E}">
        <p14:creationId xmlns:p14="http://schemas.microsoft.com/office/powerpoint/2010/main" val="11471951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0AD87-F084-3D44-B918-16D25D59CA8E}"/>
              </a:ext>
            </a:extLst>
          </p:cNvPr>
          <p:cNvSpPr>
            <a:spLocks noGrp="1"/>
          </p:cNvSpPr>
          <p:nvPr>
            <p:ph type="ctrTitle"/>
          </p:nvPr>
        </p:nvSpPr>
        <p:spPr/>
        <p:txBody>
          <a:bodyPr/>
          <a:lstStyle/>
          <a:p>
            <a:r>
              <a:rPr lang="en-US" dirty="0"/>
              <a:t>Fault-Tolerant Distributed Optimization</a:t>
            </a:r>
          </a:p>
        </p:txBody>
      </p:sp>
      <p:sp>
        <p:nvSpPr>
          <p:cNvPr id="3" name="Subtitle 2">
            <a:extLst>
              <a:ext uri="{FF2B5EF4-FFF2-40B4-BE49-F238E27FC236}">
                <a16:creationId xmlns:a16="http://schemas.microsoft.com/office/drawing/2014/main" id="{1EE5CFD9-8C8F-E24D-9496-613DCB43DDEF}"/>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20B38BE2-C6C3-9948-8B1C-1D14F0328DB4}"/>
              </a:ext>
            </a:extLst>
          </p:cNvPr>
          <p:cNvSpPr>
            <a:spLocks noGrp="1"/>
          </p:cNvSpPr>
          <p:nvPr>
            <p:ph type="sldNum" sz="quarter" idx="12"/>
          </p:nvPr>
        </p:nvSpPr>
        <p:spPr/>
        <p:txBody>
          <a:bodyPr/>
          <a:lstStyle/>
          <a:p>
            <a:pPr>
              <a:defRPr/>
            </a:pPr>
            <a:fld id="{0DB4A4FE-C508-445A-BEEA-5241DB609F5F}" type="slidenum">
              <a:rPr lang="en-US" smtClean="0"/>
              <a:pPr>
                <a:defRPr/>
              </a:pPr>
              <a:t>110</a:t>
            </a:fld>
            <a:endParaRPr lang="en-US" dirty="0"/>
          </a:p>
        </p:txBody>
      </p:sp>
    </p:spTree>
    <p:extLst>
      <p:ext uri="{BB962C8B-B14F-4D97-AF65-F5344CB8AC3E}">
        <p14:creationId xmlns:p14="http://schemas.microsoft.com/office/powerpoint/2010/main" val="332081487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A7F9214-328B-A64A-B6D5-171D8B86C4EE}"/>
              </a:ext>
            </a:extLst>
          </p:cNvPr>
          <p:cNvSpPr/>
          <p:nvPr/>
        </p:nvSpPr>
        <p:spPr bwMode="auto">
          <a:xfrm flipV="1">
            <a:off x="457202" y="4698522"/>
            <a:ext cx="6993293" cy="1947209"/>
          </a:xfrm>
          <a:prstGeom prst="rect">
            <a:avLst/>
          </a:prstGeom>
          <a:solidFill>
            <a:schemeClr val="accent6">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p:cNvSpPr>
            <a:spLocks noGrp="1"/>
          </p:cNvSpPr>
          <p:nvPr>
            <p:ph type="title"/>
          </p:nvPr>
        </p:nvSpPr>
        <p:spPr/>
        <p:txBody>
          <a:bodyPr/>
          <a:lstStyle/>
          <a:p>
            <a:r>
              <a:rPr lang="en-US" dirty="0"/>
              <a:t>Distributed Optimization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437601"/>
                <a:ext cx="7886700" cy="3993803"/>
              </a:xfrm>
            </p:spPr>
            <p:txBody>
              <a:bodyPr>
                <a:noAutofit/>
              </a:bodyPr>
              <a:lstStyle/>
              <a:p>
                <a:r>
                  <a:rPr lang="en-US" dirty="0"/>
                  <a:t>Server maintains estimate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oMath>
                </a14:m>
                <a:endParaRPr lang="en-US" dirty="0"/>
              </a:p>
              <a:p>
                <a:pPr marL="0" indent="0">
                  <a:buNone/>
                </a:pPr>
                <a:endParaRPr lang="en-US" dirty="0"/>
              </a:p>
              <a:p>
                <a:pPr marL="0" indent="0">
                  <a:buNone/>
                </a:pPr>
                <a:r>
                  <a:rPr lang="en-US" u="sng" dirty="0"/>
                  <a:t>In each iteration</a:t>
                </a:r>
              </a:p>
              <a:p>
                <a:pPr marL="0" indent="0">
                  <a:buNone/>
                </a:pPr>
                <a:endParaRPr lang="en-US" dirty="0">
                  <a:solidFill>
                    <a:srgbClr val="00B050"/>
                  </a:solidFill>
                </a:endParaRPr>
              </a:p>
              <a:p>
                <a:r>
                  <a:rPr lang="en-US" dirty="0"/>
                  <a:t>Agent</a:t>
                </a:r>
                <a:r>
                  <a:rPr lang="en-US" i="1" dirty="0">
                    <a:latin typeface="Times" charset="0"/>
                    <a:ea typeface="Times" charset="0"/>
                    <a:cs typeface="Times" charset="0"/>
                  </a:rPr>
                  <a:t> </a:t>
                </a:r>
                <a:r>
                  <a:rPr lang="en-US" i="1" dirty="0" err="1">
                    <a:latin typeface="Times" charset="0"/>
                    <a:ea typeface="Times" charset="0"/>
                    <a:cs typeface="Times" charset="0"/>
                  </a:rPr>
                  <a:t>i</a:t>
                </a:r>
                <a:endParaRPr lang="en-US" i="1" dirty="0">
                  <a:latin typeface="Times" charset="0"/>
                  <a:ea typeface="Times" charset="0"/>
                  <a:cs typeface="Times" charset="0"/>
                </a:endParaRPr>
              </a:p>
              <a:p>
                <a:pPr lvl="1"/>
                <a:r>
                  <a:rPr lang="en-US" sz="2400" dirty="0"/>
                  <a:t>Downloads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𝑘</m:t>
                        </m:r>
                      </m:sub>
                    </m:sSub>
                  </m:oMath>
                </a14:m>
                <a:r>
                  <a:rPr lang="en-US" sz="2400" dirty="0"/>
                  <a:t> from server</a:t>
                </a:r>
              </a:p>
              <a:p>
                <a:pPr lvl="1"/>
                <a:r>
                  <a:rPr lang="en-US" sz="2400" dirty="0"/>
                  <a:t>Uploads gradient </a:t>
                </a:r>
                <a14:m>
                  <m:oMath xmlns:m="http://schemas.openxmlformats.org/officeDocument/2006/math">
                    <m:r>
                      <a:rPr lang="en-US" sz="2400" b="0" i="0"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𝑘</m:t>
                        </m:r>
                      </m:sub>
                    </m:sSub>
                    <m:r>
                      <a:rPr lang="en-US" sz="2400" b="0" i="1" smtClean="0">
                        <a:latin typeface="Cambria Math" panose="02040503050406030204" pitchFamily="18" charset="0"/>
                      </a:rPr>
                      <m:t>)</m:t>
                    </m:r>
                  </m:oMath>
                </a14:m>
                <a:r>
                  <a:rPr lang="en-US" sz="2400" dirty="0"/>
                  <a:t> </a:t>
                </a:r>
              </a:p>
              <a:p>
                <a:pPr lvl="1"/>
                <a:endParaRPr lang="en-US" sz="1800" dirty="0"/>
              </a:p>
              <a:p>
                <a:r>
                  <a:rPr lang="en-US" dirty="0"/>
                  <a:t>Server updates estimate</a:t>
                </a:r>
                <a:endParaRPr lang="en-US" dirty="0">
                  <a:solidFill>
                    <a:srgbClr val="FF0000"/>
                  </a:solidFill>
                </a:endParaRPr>
              </a:p>
              <a:p>
                <a:pPr marL="0" indent="0">
                  <a:buNone/>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 </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 </m:t>
                          </m:r>
                          <m:r>
                            <a:rPr lang="en-US" sz="3200" b="0" i="1" smtClean="0">
                              <a:latin typeface="Cambria Math" panose="02040503050406030204" pitchFamily="18" charset="0"/>
                            </a:rPr>
                            <m:t>𝑥</m:t>
                          </m:r>
                        </m:e>
                        <m:sub>
                          <m:r>
                            <a:rPr lang="en-US" sz="3200" b="0" i="1" smtClean="0">
                              <a:latin typeface="Cambria Math" panose="02040503050406030204" pitchFamily="18" charset="0"/>
                            </a:rPr>
                            <m:t>𝑘</m:t>
                          </m:r>
                          <m:r>
                            <a:rPr lang="en-US" sz="3200" b="0" i="1" smtClean="0">
                              <a:latin typeface="Cambria Math" panose="02040503050406030204" pitchFamily="18" charset="0"/>
                            </a:rPr>
                            <m:t>+1</m:t>
                          </m:r>
                        </m:sub>
                      </m:sSub>
                      <m:r>
                        <a:rPr lang="en-US" sz="3200" b="0" i="1" smtClean="0">
                          <a:latin typeface="Cambria Math" panose="02040503050406030204" pitchFamily="18" charset="0"/>
                        </a:rPr>
                        <m:t> ⟵ </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𝑥</m:t>
                          </m:r>
                        </m:e>
                        <m:sub>
                          <m:r>
                            <a:rPr lang="en-US" sz="3200" b="0" i="1" smtClean="0">
                              <a:latin typeface="Cambria Math" panose="02040503050406030204" pitchFamily="18" charset="0"/>
                            </a:rPr>
                            <m:t>𝑘</m:t>
                          </m:r>
                        </m:sub>
                      </m:sSub>
                      <m:r>
                        <a:rPr lang="en-US" sz="3200" b="0" i="1" smtClean="0">
                          <a:latin typeface="Cambria Math" panose="02040503050406030204" pitchFamily="18" charset="0"/>
                        </a:rPr>
                        <m:t> −</m:t>
                      </m:r>
                      <m:sSub>
                        <m:sSubPr>
                          <m:ctrlPr>
                            <a:rPr lang="en-US" sz="3200" b="0" i="1" smtClean="0">
                              <a:latin typeface="Cambria Math" panose="02040503050406030204" pitchFamily="18" charset="0"/>
                            </a:rPr>
                          </m:ctrlPr>
                        </m:sSubPr>
                        <m:e>
                          <m:sSub>
                            <m:sSubPr>
                              <m:ctrlPr>
                                <a:rPr lang="en-US" sz="3200" i="1">
                                  <a:latin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𝜆</m:t>
                              </m:r>
                            </m:e>
                            <m:sub>
                              <m:r>
                                <a:rPr lang="en-US" sz="3200" i="1">
                                  <a:latin typeface="Cambria Math" panose="02040503050406030204" pitchFamily="18" charset="0"/>
                                </a:rPr>
                                <m:t>𝑘</m:t>
                              </m:r>
                            </m:sub>
                          </m:sSub>
                        </m:e>
                        <m:sub>
                          <m:r>
                            <a:rPr lang="en-US" sz="3200" b="0" i="1" smtClean="0">
                              <a:latin typeface="Cambria Math" panose="02040503050406030204" pitchFamily="18" charset="0"/>
                            </a:rPr>
                            <m:t> </m:t>
                          </m:r>
                        </m:sub>
                      </m:sSub>
                      <m:nary>
                        <m:naryPr>
                          <m:chr m:val="∑"/>
                          <m:subHide m:val="on"/>
                          <m:supHide m:val="on"/>
                          <m:ctrlPr>
                            <a:rPr lang="en-US" sz="3200" b="0" i="1" smtClean="0">
                              <a:latin typeface="Cambria Math" panose="02040503050406030204" pitchFamily="18" charset="0"/>
                            </a:rPr>
                          </m:ctrlPr>
                        </m:naryPr>
                        <m:sub/>
                        <m:sup/>
                        <m:e>
                          <m:r>
                            <a:rPr lang="en-US" sz="3200">
                              <a:latin typeface="Cambria Math" panose="02040503050406030204" pitchFamily="18" charset="0"/>
                            </a:rPr>
                            <m:t>𝛻</m:t>
                          </m:r>
                          <m:sSub>
                            <m:sSubPr>
                              <m:ctrlPr>
                                <a:rPr lang="en-US" sz="3200" i="1">
                                  <a:latin typeface="Cambria Math" panose="02040503050406030204" pitchFamily="18" charset="0"/>
                                </a:rPr>
                              </m:ctrlPr>
                            </m:sSubPr>
                            <m:e>
                              <m:r>
                                <a:rPr lang="en-US" sz="3200" b="0" i="1" smtClean="0">
                                  <a:latin typeface="Cambria Math" panose="02040503050406030204" pitchFamily="18" charset="0"/>
                                </a:rPr>
                                <m:t>𝑓</m:t>
                              </m:r>
                            </m:e>
                            <m:sub>
                              <m:r>
                                <a:rPr lang="en-US" sz="3200" i="1">
                                  <a:latin typeface="Cambria Math" panose="02040503050406030204" pitchFamily="18" charset="0"/>
                                </a:rPr>
                                <m:t>𝑖</m:t>
                              </m:r>
                            </m:sub>
                          </m:sSub>
                          <m:d>
                            <m:dPr>
                              <m:ctrlPr>
                                <a:rPr lang="en-US" sz="3200" i="1">
                                  <a:latin typeface="Cambria Math" panose="02040503050406030204" pitchFamily="18" charset="0"/>
                                </a:rPr>
                              </m:ctrlPr>
                            </m:dPr>
                            <m:e>
                              <m:sSub>
                                <m:sSubPr>
                                  <m:ctrlPr>
                                    <a:rPr lang="en-US" sz="3200" i="1">
                                      <a:latin typeface="Cambria Math" panose="02040503050406030204" pitchFamily="18" charset="0"/>
                                    </a:rPr>
                                  </m:ctrlPr>
                                </m:sSubPr>
                                <m:e>
                                  <m:r>
                                    <a:rPr lang="en-US" sz="3200" i="1">
                                      <a:latin typeface="Cambria Math" panose="02040503050406030204" pitchFamily="18" charset="0"/>
                                    </a:rPr>
                                    <m:t>𝑥</m:t>
                                  </m:r>
                                </m:e>
                                <m:sub>
                                  <m:r>
                                    <a:rPr lang="en-US" sz="3200" i="1">
                                      <a:latin typeface="Cambria Math" panose="02040503050406030204" pitchFamily="18" charset="0"/>
                                    </a:rPr>
                                    <m:t>𝑘</m:t>
                                  </m:r>
                                </m:sub>
                              </m:sSub>
                            </m:e>
                          </m:d>
                        </m:e>
                      </m:nary>
                    </m:oMath>
                  </m:oMathPara>
                </a14:m>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437601"/>
                <a:ext cx="7886700" cy="3993803"/>
              </a:xfrm>
              <a:blipFill>
                <a:blip r:embed="rId2"/>
                <a:stretch>
                  <a:fillRect l="-1286" t="-949" b="-86392"/>
                </a:stretch>
              </a:blipFill>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EAFE5763-E15B-464B-AF14-94A7EE380E5C}"/>
              </a:ext>
            </a:extLst>
          </p:cNvPr>
          <p:cNvGrpSpPr/>
          <p:nvPr/>
        </p:nvGrpSpPr>
        <p:grpSpPr>
          <a:xfrm>
            <a:off x="6078711" y="2580601"/>
            <a:ext cx="2745647" cy="1168674"/>
            <a:chOff x="2980750" y="2760326"/>
            <a:chExt cx="3475087" cy="1491482"/>
          </a:xfrm>
          <a:solidFill>
            <a:schemeClr val="accent1">
              <a:lumMod val="20000"/>
              <a:lumOff val="80000"/>
            </a:schemeClr>
          </a:solidFill>
        </p:grpSpPr>
        <p:cxnSp>
          <p:nvCxnSpPr>
            <p:cNvPr id="33" name="Straight Arrow Connector 32">
              <a:extLst>
                <a:ext uri="{FF2B5EF4-FFF2-40B4-BE49-F238E27FC236}">
                  <a16:creationId xmlns:a16="http://schemas.microsoft.com/office/drawing/2014/main" id="{5BD98647-909E-464F-87FF-F47BA95456B9}"/>
                </a:ext>
              </a:extLst>
            </p:cNvPr>
            <p:cNvCxnSpPr/>
            <p:nvPr/>
          </p:nvCxnSpPr>
          <p:spPr>
            <a:xfrm flipH="1">
              <a:off x="2980750" y="2760326"/>
              <a:ext cx="1522459" cy="1478705"/>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FE24933-8C59-BC44-9994-F5291C6FA031}"/>
                </a:ext>
              </a:extLst>
            </p:cNvPr>
            <p:cNvCxnSpPr/>
            <p:nvPr/>
          </p:nvCxnSpPr>
          <p:spPr>
            <a:xfrm>
              <a:off x="5070770" y="2760326"/>
              <a:ext cx="1385067" cy="1444918"/>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20AB885-AD8F-C14B-A8E0-B401A6CA6A70}"/>
                </a:ext>
              </a:extLst>
            </p:cNvPr>
            <p:cNvCxnSpPr/>
            <p:nvPr/>
          </p:nvCxnSpPr>
          <p:spPr>
            <a:xfrm flipH="1">
              <a:off x="4716979" y="2760326"/>
              <a:ext cx="5147" cy="1491482"/>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36" name="Content Placeholder 11">
            <a:extLst>
              <a:ext uri="{FF2B5EF4-FFF2-40B4-BE49-F238E27FC236}">
                <a16:creationId xmlns:a16="http://schemas.microsoft.com/office/drawing/2014/main" id="{B5F5A4C1-CA5F-464F-9ACE-81B436D76B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5764471" y="3736831"/>
            <a:ext cx="595745" cy="595745"/>
          </a:xfrm>
          <a:prstGeom prst="rect">
            <a:avLst/>
          </a:prstGeom>
          <a:noFill/>
          <a:ln w="9525">
            <a:noFill/>
            <a:miter lim="800000"/>
            <a:headEnd/>
            <a:tailEnd/>
          </a:ln>
        </p:spPr>
      </p:pic>
      <p:pic>
        <p:nvPicPr>
          <p:cNvPr id="38" name="Content Placeholder 11">
            <a:extLst>
              <a:ext uri="{FF2B5EF4-FFF2-40B4-BE49-F238E27FC236}">
                <a16:creationId xmlns:a16="http://schemas.microsoft.com/office/drawing/2014/main" id="{7B4BA7DC-B72E-AF47-B3CC-C0405983F15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7152623" y="3736831"/>
            <a:ext cx="595745" cy="595745"/>
          </a:xfrm>
          <a:prstGeom prst="rect">
            <a:avLst/>
          </a:prstGeom>
          <a:noFill/>
          <a:ln w="9525">
            <a:noFill/>
            <a:miter lim="800000"/>
            <a:headEnd/>
            <a:tailEnd/>
          </a:ln>
        </p:spPr>
      </p:pic>
      <p:sp>
        <p:nvSpPr>
          <p:cNvPr id="39" name="Rectangle 38">
            <a:extLst>
              <a:ext uri="{FF2B5EF4-FFF2-40B4-BE49-F238E27FC236}">
                <a16:creationId xmlns:a16="http://schemas.microsoft.com/office/drawing/2014/main" id="{79DF4683-AA1F-E548-BA6A-46A4337E8D02}"/>
              </a:ext>
            </a:extLst>
          </p:cNvPr>
          <p:cNvSpPr/>
          <p:nvPr/>
        </p:nvSpPr>
        <p:spPr bwMode="auto">
          <a:xfrm>
            <a:off x="6608855" y="2102761"/>
            <a:ext cx="1678675" cy="487877"/>
          </a:xfrm>
          <a:prstGeom prst="rect">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FA5FDC3-3FCA-EE43-AF22-0026EE1F845F}"/>
                  </a:ext>
                </a:extLst>
              </p:cNvPr>
              <p:cNvSpPr txBox="1"/>
              <p:nvPr/>
            </p:nvSpPr>
            <p:spPr>
              <a:xfrm>
                <a:off x="5617688" y="2909219"/>
                <a:ext cx="1304396" cy="461665"/>
              </a:xfrm>
              <a:prstGeom prst="rect">
                <a:avLst/>
              </a:prstGeom>
              <a:noFill/>
            </p:spPr>
            <p:txBody>
              <a:bodyPr wrap="none" rtlCol="0">
                <a:spAutoFit/>
              </a:bodyPr>
              <a:lstStyle/>
              <a:p>
                <a:pPr eaLnBrk="1" fontAlgn="auto" hangingPunct="1">
                  <a:spcBef>
                    <a:spcPts val="0"/>
                  </a:spcBef>
                  <a:spcAft>
                    <a:spcPts val="0"/>
                  </a:spcAft>
                  <a:buClrTx/>
                  <a:buSzTx/>
                  <a:buNone/>
                </a:pPr>
                <a14:m>
                  <m:oMath xmlns:m="http://schemas.openxmlformats.org/officeDocument/2006/math">
                    <m:r>
                      <a:rPr lang="en-US"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r>
                      <a:rPr lang="en-US" i="1">
                        <a:latin typeface="Cambria Math" panose="02040503050406030204" pitchFamily="18" charset="0"/>
                      </a:rPr>
                      <m:t>)</m:t>
                    </m:r>
                  </m:oMath>
                </a14:m>
                <a:r>
                  <a:rPr lang="en-US" dirty="0"/>
                  <a:t> </a:t>
                </a:r>
              </a:p>
            </p:txBody>
          </p:sp>
        </mc:Choice>
        <mc:Fallback xmlns="">
          <p:sp>
            <p:nvSpPr>
              <p:cNvPr id="40" name="TextBox 39">
                <a:extLst>
                  <a:ext uri="{FF2B5EF4-FFF2-40B4-BE49-F238E27FC236}">
                    <a16:creationId xmlns:a16="http://schemas.microsoft.com/office/drawing/2014/main" id="{AFA5FDC3-3FCA-EE43-AF22-0026EE1F845F}"/>
                  </a:ext>
                </a:extLst>
              </p:cNvPr>
              <p:cNvSpPr txBox="1">
                <a:spLocks noRot="1" noChangeAspect="1" noMove="1" noResize="1" noEditPoints="1" noAdjustHandles="1" noChangeArrowheads="1" noChangeShapeType="1" noTextEdit="1"/>
              </p:cNvSpPr>
              <p:nvPr/>
            </p:nvSpPr>
            <p:spPr>
              <a:xfrm>
                <a:off x="5617688" y="2909219"/>
                <a:ext cx="1304396" cy="461665"/>
              </a:xfrm>
              <a:prstGeom prst="rect">
                <a:avLst/>
              </a:prstGeom>
              <a:blipFill>
                <a:blip r:embed="rId4"/>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2A772E1-DD0B-E34D-BC8F-14E9598275D9}"/>
                  </a:ext>
                </a:extLst>
              </p:cNvPr>
              <p:cNvSpPr txBox="1"/>
              <p:nvPr/>
            </p:nvSpPr>
            <p:spPr>
              <a:xfrm>
                <a:off x="7251116" y="1590907"/>
                <a:ext cx="592150" cy="523220"/>
              </a:xfrm>
              <a:prstGeom prst="rect">
                <a:avLst/>
              </a:prstGeom>
              <a:noFill/>
            </p:spPr>
            <p:txBody>
              <a:bodyPr wrap="square" rtlCol="0">
                <a:spAutoFit/>
              </a:bodyPr>
              <a:lstStyle/>
              <a:p>
                <a:pPr>
                  <a:buNone/>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𝑘</m:t>
                          </m:r>
                        </m:sub>
                      </m:sSub>
                    </m:oMath>
                  </m:oMathPara>
                </a14:m>
                <a:endParaRPr lang="en-US" sz="2800" dirty="0"/>
              </a:p>
            </p:txBody>
          </p:sp>
        </mc:Choice>
        <mc:Fallback xmlns="">
          <p:sp>
            <p:nvSpPr>
              <p:cNvPr id="17" name="TextBox 16">
                <a:extLst>
                  <a:ext uri="{FF2B5EF4-FFF2-40B4-BE49-F238E27FC236}">
                    <a16:creationId xmlns:a16="http://schemas.microsoft.com/office/drawing/2014/main" id="{52A772E1-DD0B-E34D-BC8F-14E9598275D9}"/>
                  </a:ext>
                </a:extLst>
              </p:cNvPr>
              <p:cNvSpPr txBox="1">
                <a:spLocks noRot="1" noChangeAspect="1" noMove="1" noResize="1" noEditPoints="1" noAdjustHandles="1" noChangeArrowheads="1" noChangeShapeType="1" noTextEdit="1"/>
              </p:cNvSpPr>
              <p:nvPr/>
            </p:nvSpPr>
            <p:spPr>
              <a:xfrm>
                <a:off x="7251116" y="1590907"/>
                <a:ext cx="592150" cy="523220"/>
              </a:xfrm>
              <a:prstGeom prst="rect">
                <a:avLst/>
              </a:prstGeom>
              <a:blipFill>
                <a:blip r:embed="rId7"/>
                <a:stretch>
                  <a:fillRect l="-4167" b="-4762"/>
                </a:stretch>
              </a:blipFill>
            </p:spPr>
            <p:txBody>
              <a:bodyPr/>
              <a:lstStyle/>
              <a:p>
                <a:r>
                  <a:rPr lang="en-US">
                    <a:noFill/>
                  </a:rPr>
                  <a:t> </a:t>
                </a:r>
              </a:p>
            </p:txBody>
          </p:sp>
        </mc:Fallback>
      </mc:AlternateContent>
      <p:sp>
        <p:nvSpPr>
          <p:cNvPr id="20" name="Left Arrow 19">
            <a:extLst>
              <a:ext uri="{FF2B5EF4-FFF2-40B4-BE49-F238E27FC236}">
                <a16:creationId xmlns:a16="http://schemas.microsoft.com/office/drawing/2014/main" id="{7F04946B-D2EC-C849-9FFA-98D093195B15}"/>
              </a:ext>
            </a:extLst>
          </p:cNvPr>
          <p:cNvSpPr/>
          <p:nvPr/>
        </p:nvSpPr>
        <p:spPr bwMode="auto">
          <a:xfrm>
            <a:off x="7475547" y="5600700"/>
            <a:ext cx="837035" cy="440871"/>
          </a:xfrm>
          <a:prstGeom prst="leftArrow">
            <a:avLst/>
          </a:prstGeom>
          <a:solidFill>
            <a:schemeClr val="accent1"/>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51CF222-6557-3847-91E9-D21C0D384C86}"/>
                  </a:ext>
                </a:extLst>
              </p:cNvPr>
              <p:cNvSpPr txBox="1"/>
              <p:nvPr/>
            </p:nvSpPr>
            <p:spPr>
              <a:xfrm>
                <a:off x="7808442" y="2912326"/>
                <a:ext cx="1311513" cy="461665"/>
              </a:xfrm>
              <a:prstGeom prst="rect">
                <a:avLst/>
              </a:prstGeom>
              <a:solidFill>
                <a:srgbClr val="C00000"/>
              </a:solidFill>
            </p:spPr>
            <p:txBody>
              <a:bodyPr wrap="none" rtlCol="0">
                <a:spAutoFit/>
              </a:bodyPr>
              <a:lstStyle/>
              <a:p>
                <a:pPr eaLnBrk="1" fontAlgn="auto" hangingPunct="1">
                  <a:spcBef>
                    <a:spcPts val="0"/>
                  </a:spcBef>
                  <a:spcAft>
                    <a:spcPts val="0"/>
                  </a:spcAft>
                  <a:buClrTx/>
                  <a:buSzTx/>
                  <a:buNone/>
                </a:pPr>
                <a14:m>
                  <m:oMath xmlns:m="http://schemas.openxmlformats.org/officeDocument/2006/math">
                    <m:r>
                      <a:rPr lang="en-US" smtClean="0">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𝑓</m:t>
                        </m:r>
                      </m:e>
                      <m:sub>
                        <m:r>
                          <a:rPr lang="en-US" b="0" i="1" smtClean="0">
                            <a:solidFill>
                              <a:schemeClr val="bg1"/>
                            </a:solidFill>
                            <a:latin typeface="Cambria Math" panose="02040503050406030204" pitchFamily="18" charset="0"/>
                          </a:rPr>
                          <m:t>3</m:t>
                        </m:r>
                      </m:sub>
                    </m:sSub>
                    <m:r>
                      <a:rPr lang="en-US" i="1">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𝑥</m:t>
                        </m:r>
                      </m:e>
                      <m:sub>
                        <m:r>
                          <a:rPr lang="en-US" i="1">
                            <a:solidFill>
                              <a:schemeClr val="bg1"/>
                            </a:solidFill>
                            <a:latin typeface="Cambria Math" panose="02040503050406030204" pitchFamily="18" charset="0"/>
                          </a:rPr>
                          <m:t>𝑘</m:t>
                        </m:r>
                      </m:sub>
                    </m:sSub>
                    <m:r>
                      <a:rPr lang="en-US" i="1">
                        <a:solidFill>
                          <a:schemeClr val="bg1"/>
                        </a:solidFill>
                        <a:latin typeface="Cambria Math" panose="02040503050406030204" pitchFamily="18" charset="0"/>
                      </a:rPr>
                      <m:t>)</m:t>
                    </m:r>
                  </m:oMath>
                </a14:m>
                <a:r>
                  <a:rPr lang="en-US" dirty="0">
                    <a:solidFill>
                      <a:schemeClr val="bg1"/>
                    </a:solidFill>
                  </a:rPr>
                  <a:t> </a:t>
                </a:r>
              </a:p>
            </p:txBody>
          </p:sp>
        </mc:Choice>
        <mc:Fallback xmlns="">
          <p:sp>
            <p:nvSpPr>
              <p:cNvPr id="22" name="TextBox 21">
                <a:extLst>
                  <a:ext uri="{FF2B5EF4-FFF2-40B4-BE49-F238E27FC236}">
                    <a16:creationId xmlns:a16="http://schemas.microsoft.com/office/drawing/2014/main" id="{951CF222-6557-3847-91E9-D21C0D384C86}"/>
                  </a:ext>
                </a:extLst>
              </p:cNvPr>
              <p:cNvSpPr txBox="1">
                <a:spLocks noRot="1" noChangeAspect="1" noMove="1" noResize="1" noEditPoints="1" noAdjustHandles="1" noChangeArrowheads="1" noChangeShapeType="1" noTextEdit="1"/>
              </p:cNvSpPr>
              <p:nvPr/>
            </p:nvSpPr>
            <p:spPr>
              <a:xfrm>
                <a:off x="7808442" y="2912326"/>
                <a:ext cx="1311513" cy="461665"/>
              </a:xfrm>
              <a:prstGeom prst="rect">
                <a:avLst/>
              </a:prstGeom>
              <a:blipFill>
                <a:blip r:embed="rId9"/>
                <a:stretch>
                  <a:fillRect b="-15789"/>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2D49C3DF-32A5-284B-B9C8-30A80D48C72A}"/>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477994" y="3749275"/>
            <a:ext cx="692727" cy="692727"/>
          </a:xfrm>
          <a:prstGeom prst="rect">
            <a:avLst/>
          </a:prstGeom>
        </p:spPr>
      </p:pic>
    </p:spTree>
    <p:extLst>
      <p:ext uri="{BB962C8B-B14F-4D97-AF65-F5344CB8AC3E}">
        <p14:creationId xmlns:p14="http://schemas.microsoft.com/office/powerpoint/2010/main" val="405946818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2285BC7-27B4-984D-9516-0473A6E18EA6}"/>
              </a:ext>
            </a:extLst>
          </p:cNvPr>
          <p:cNvSpPr/>
          <p:nvPr/>
        </p:nvSpPr>
        <p:spPr bwMode="auto">
          <a:xfrm flipV="1">
            <a:off x="457202" y="4698522"/>
            <a:ext cx="6993293" cy="1947209"/>
          </a:xfrm>
          <a:prstGeom prst="rect">
            <a:avLst/>
          </a:prstGeom>
          <a:solidFill>
            <a:schemeClr val="accent6">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6" name="Rectangle 5">
            <a:extLst>
              <a:ext uri="{FF2B5EF4-FFF2-40B4-BE49-F238E27FC236}">
                <a16:creationId xmlns:a16="http://schemas.microsoft.com/office/drawing/2014/main" id="{58609698-6C60-FC4B-82C4-B4A562906AC2}"/>
              </a:ext>
            </a:extLst>
          </p:cNvPr>
          <p:cNvSpPr/>
          <p:nvPr/>
        </p:nvSpPr>
        <p:spPr bwMode="auto">
          <a:xfrm>
            <a:off x="4233797" y="5575648"/>
            <a:ext cx="3017319" cy="496215"/>
          </a:xfrm>
          <a:prstGeom prst="rect">
            <a:avLst/>
          </a:prstGeom>
          <a:solidFill>
            <a:schemeClr val="accent5">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p:cNvSpPr>
            <a:spLocks noGrp="1"/>
          </p:cNvSpPr>
          <p:nvPr>
            <p:ph type="title"/>
          </p:nvPr>
        </p:nvSpPr>
        <p:spPr/>
        <p:txBody>
          <a:bodyPr/>
          <a:lstStyle/>
          <a:p>
            <a:r>
              <a:rPr lang="en-US" dirty="0"/>
              <a:t>Fault-Tolerant Distributed Optimization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437601"/>
                <a:ext cx="7886700" cy="3993803"/>
              </a:xfrm>
            </p:spPr>
            <p:txBody>
              <a:bodyPr>
                <a:noAutofit/>
              </a:bodyPr>
              <a:lstStyle/>
              <a:p>
                <a:r>
                  <a:rPr lang="en-US" dirty="0"/>
                  <a:t>Server maintains estimate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oMath>
                </a14:m>
                <a:endParaRPr lang="en-US" dirty="0"/>
              </a:p>
              <a:p>
                <a:pPr marL="0" indent="0">
                  <a:buNone/>
                </a:pPr>
                <a:endParaRPr lang="en-US" dirty="0"/>
              </a:p>
              <a:p>
                <a:pPr marL="0" indent="0">
                  <a:buNone/>
                </a:pPr>
                <a:r>
                  <a:rPr lang="en-US" u="sng" dirty="0"/>
                  <a:t>In each iteration</a:t>
                </a:r>
              </a:p>
              <a:p>
                <a:pPr marL="0" indent="0">
                  <a:buNone/>
                </a:pPr>
                <a:endParaRPr lang="en-US" dirty="0">
                  <a:solidFill>
                    <a:srgbClr val="00B050"/>
                  </a:solidFill>
                </a:endParaRPr>
              </a:p>
              <a:p>
                <a:r>
                  <a:rPr lang="en-US" dirty="0"/>
                  <a:t>Agent</a:t>
                </a:r>
                <a:r>
                  <a:rPr lang="en-US" i="1" dirty="0">
                    <a:latin typeface="Times" charset="0"/>
                    <a:ea typeface="Times" charset="0"/>
                    <a:cs typeface="Times" charset="0"/>
                  </a:rPr>
                  <a:t> </a:t>
                </a:r>
                <a:r>
                  <a:rPr lang="en-US" i="1" dirty="0" err="1">
                    <a:latin typeface="Times" charset="0"/>
                    <a:ea typeface="Times" charset="0"/>
                    <a:cs typeface="Times" charset="0"/>
                  </a:rPr>
                  <a:t>i</a:t>
                </a:r>
                <a:endParaRPr lang="en-US" i="1" dirty="0">
                  <a:latin typeface="Times" charset="0"/>
                  <a:ea typeface="Times" charset="0"/>
                  <a:cs typeface="Times" charset="0"/>
                </a:endParaRPr>
              </a:p>
              <a:p>
                <a:pPr lvl="1"/>
                <a:r>
                  <a:rPr lang="en-US" sz="2400" dirty="0"/>
                  <a:t>Downloads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𝑘</m:t>
                        </m:r>
                      </m:sub>
                    </m:sSub>
                  </m:oMath>
                </a14:m>
                <a:r>
                  <a:rPr lang="en-US" sz="2400" dirty="0"/>
                  <a:t> from server</a:t>
                </a:r>
              </a:p>
              <a:p>
                <a:pPr lvl="1"/>
                <a:r>
                  <a:rPr lang="en-US" sz="2400" dirty="0"/>
                  <a:t>Uploads gradient </a:t>
                </a:r>
                <a14:m>
                  <m:oMath xmlns:m="http://schemas.openxmlformats.org/officeDocument/2006/math">
                    <m:r>
                      <a:rPr lang="en-US" sz="2400" b="0" i="0"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𝑘</m:t>
                        </m:r>
                      </m:sub>
                    </m:sSub>
                    <m:r>
                      <a:rPr lang="en-US" sz="2400" b="0" i="1" smtClean="0">
                        <a:latin typeface="Cambria Math" panose="02040503050406030204" pitchFamily="18" charset="0"/>
                      </a:rPr>
                      <m:t>)</m:t>
                    </m:r>
                  </m:oMath>
                </a14:m>
                <a:r>
                  <a:rPr lang="en-US" sz="2400" dirty="0"/>
                  <a:t> </a:t>
                </a:r>
              </a:p>
              <a:p>
                <a:pPr lvl="1"/>
                <a:endParaRPr lang="en-US" sz="1800" dirty="0"/>
              </a:p>
              <a:p>
                <a:r>
                  <a:rPr lang="en-US" dirty="0"/>
                  <a:t>Server updates estimate</a:t>
                </a:r>
                <a:br>
                  <a:rPr lang="en-US" dirty="0">
                    <a:solidFill>
                      <a:srgbClr val="FF0000"/>
                    </a:solidFill>
                  </a:rPr>
                </a:br>
                <a:endParaRPr lang="en-US" dirty="0">
                  <a:solidFill>
                    <a:srgbClr val="FF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437601"/>
                <a:ext cx="7886700" cy="3993803"/>
              </a:xfrm>
              <a:blipFill>
                <a:blip r:embed="rId2"/>
                <a:stretch>
                  <a:fillRect l="-1286" t="-949"/>
                </a:stretch>
              </a:blipFill>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EAFE5763-E15B-464B-AF14-94A7EE380E5C}"/>
              </a:ext>
            </a:extLst>
          </p:cNvPr>
          <p:cNvGrpSpPr/>
          <p:nvPr/>
        </p:nvGrpSpPr>
        <p:grpSpPr>
          <a:xfrm>
            <a:off x="6078711" y="2580601"/>
            <a:ext cx="2745647" cy="1168674"/>
            <a:chOff x="2980750" y="2760326"/>
            <a:chExt cx="3475087" cy="1491482"/>
          </a:xfrm>
          <a:solidFill>
            <a:schemeClr val="accent1">
              <a:lumMod val="20000"/>
              <a:lumOff val="80000"/>
            </a:schemeClr>
          </a:solidFill>
        </p:grpSpPr>
        <p:cxnSp>
          <p:nvCxnSpPr>
            <p:cNvPr id="33" name="Straight Arrow Connector 32">
              <a:extLst>
                <a:ext uri="{FF2B5EF4-FFF2-40B4-BE49-F238E27FC236}">
                  <a16:creationId xmlns:a16="http://schemas.microsoft.com/office/drawing/2014/main" id="{5BD98647-909E-464F-87FF-F47BA95456B9}"/>
                </a:ext>
              </a:extLst>
            </p:cNvPr>
            <p:cNvCxnSpPr/>
            <p:nvPr/>
          </p:nvCxnSpPr>
          <p:spPr>
            <a:xfrm flipH="1">
              <a:off x="2980750" y="2760326"/>
              <a:ext cx="1522459" cy="1478705"/>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FE24933-8C59-BC44-9994-F5291C6FA031}"/>
                </a:ext>
              </a:extLst>
            </p:cNvPr>
            <p:cNvCxnSpPr/>
            <p:nvPr/>
          </p:nvCxnSpPr>
          <p:spPr>
            <a:xfrm>
              <a:off x="5070770" y="2760326"/>
              <a:ext cx="1385067" cy="1444918"/>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20AB885-AD8F-C14B-A8E0-B401A6CA6A70}"/>
                </a:ext>
              </a:extLst>
            </p:cNvPr>
            <p:cNvCxnSpPr/>
            <p:nvPr/>
          </p:nvCxnSpPr>
          <p:spPr>
            <a:xfrm flipH="1">
              <a:off x="4716979" y="2760326"/>
              <a:ext cx="5147" cy="1491482"/>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36" name="Content Placeholder 11">
            <a:extLst>
              <a:ext uri="{FF2B5EF4-FFF2-40B4-BE49-F238E27FC236}">
                <a16:creationId xmlns:a16="http://schemas.microsoft.com/office/drawing/2014/main" id="{B5F5A4C1-CA5F-464F-9ACE-81B436D76B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5764471" y="3736831"/>
            <a:ext cx="595745" cy="595745"/>
          </a:xfrm>
          <a:prstGeom prst="rect">
            <a:avLst/>
          </a:prstGeom>
          <a:noFill/>
          <a:ln w="9525">
            <a:noFill/>
            <a:miter lim="800000"/>
            <a:headEnd/>
            <a:tailEnd/>
          </a:ln>
        </p:spPr>
      </p:pic>
      <p:pic>
        <p:nvPicPr>
          <p:cNvPr id="37" name="Picture 36">
            <a:extLst>
              <a:ext uri="{FF2B5EF4-FFF2-40B4-BE49-F238E27FC236}">
                <a16:creationId xmlns:a16="http://schemas.microsoft.com/office/drawing/2014/main" id="{67986374-7C7E-7445-85E9-9447B31B4BA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77994" y="3749275"/>
            <a:ext cx="692727" cy="692727"/>
          </a:xfrm>
          <a:prstGeom prst="rect">
            <a:avLst/>
          </a:prstGeom>
        </p:spPr>
      </p:pic>
      <p:pic>
        <p:nvPicPr>
          <p:cNvPr id="38" name="Content Placeholder 11">
            <a:extLst>
              <a:ext uri="{FF2B5EF4-FFF2-40B4-BE49-F238E27FC236}">
                <a16:creationId xmlns:a16="http://schemas.microsoft.com/office/drawing/2014/main" id="{7B4BA7DC-B72E-AF47-B3CC-C0405983F15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7152623" y="3736831"/>
            <a:ext cx="595745" cy="595745"/>
          </a:xfrm>
          <a:prstGeom prst="rect">
            <a:avLst/>
          </a:prstGeom>
          <a:noFill/>
          <a:ln w="9525">
            <a:noFill/>
            <a:miter lim="800000"/>
            <a:headEnd/>
            <a:tailEnd/>
          </a:ln>
        </p:spPr>
      </p:pic>
      <p:sp>
        <p:nvSpPr>
          <p:cNvPr id="39" name="Rectangle 38">
            <a:extLst>
              <a:ext uri="{FF2B5EF4-FFF2-40B4-BE49-F238E27FC236}">
                <a16:creationId xmlns:a16="http://schemas.microsoft.com/office/drawing/2014/main" id="{79DF4683-AA1F-E548-BA6A-46A4337E8D02}"/>
              </a:ext>
            </a:extLst>
          </p:cNvPr>
          <p:cNvSpPr/>
          <p:nvPr/>
        </p:nvSpPr>
        <p:spPr bwMode="auto">
          <a:xfrm>
            <a:off x="6608855" y="2102761"/>
            <a:ext cx="1678675" cy="487877"/>
          </a:xfrm>
          <a:prstGeom prst="rect">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FA5FDC3-3FCA-EE43-AF22-0026EE1F845F}"/>
                  </a:ext>
                </a:extLst>
              </p:cNvPr>
              <p:cNvSpPr txBox="1"/>
              <p:nvPr/>
            </p:nvSpPr>
            <p:spPr>
              <a:xfrm>
                <a:off x="5617688" y="2909219"/>
                <a:ext cx="1304396" cy="461665"/>
              </a:xfrm>
              <a:prstGeom prst="rect">
                <a:avLst/>
              </a:prstGeom>
              <a:noFill/>
            </p:spPr>
            <p:txBody>
              <a:bodyPr wrap="none" rtlCol="0">
                <a:spAutoFit/>
              </a:bodyPr>
              <a:lstStyle/>
              <a:p>
                <a:pPr eaLnBrk="1" fontAlgn="auto" hangingPunct="1">
                  <a:spcBef>
                    <a:spcPts val="0"/>
                  </a:spcBef>
                  <a:spcAft>
                    <a:spcPts val="0"/>
                  </a:spcAft>
                  <a:buClrTx/>
                  <a:buSzTx/>
                  <a:buNone/>
                </a:pPr>
                <a14:m>
                  <m:oMath xmlns:m="http://schemas.openxmlformats.org/officeDocument/2006/math">
                    <m:r>
                      <a:rPr lang="en-US"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r>
                      <a:rPr lang="en-US" i="1">
                        <a:latin typeface="Cambria Math" panose="02040503050406030204" pitchFamily="18" charset="0"/>
                      </a:rPr>
                      <m:t>)</m:t>
                    </m:r>
                  </m:oMath>
                </a14:m>
                <a:r>
                  <a:rPr lang="en-US" dirty="0"/>
                  <a:t> </a:t>
                </a:r>
              </a:p>
            </p:txBody>
          </p:sp>
        </mc:Choice>
        <mc:Fallback xmlns="">
          <p:sp>
            <p:nvSpPr>
              <p:cNvPr id="40" name="TextBox 39">
                <a:extLst>
                  <a:ext uri="{FF2B5EF4-FFF2-40B4-BE49-F238E27FC236}">
                    <a16:creationId xmlns:a16="http://schemas.microsoft.com/office/drawing/2014/main" id="{AFA5FDC3-3FCA-EE43-AF22-0026EE1F845F}"/>
                  </a:ext>
                </a:extLst>
              </p:cNvPr>
              <p:cNvSpPr txBox="1">
                <a:spLocks noRot="1" noChangeAspect="1" noMove="1" noResize="1" noEditPoints="1" noAdjustHandles="1" noChangeArrowheads="1" noChangeShapeType="1" noTextEdit="1"/>
              </p:cNvSpPr>
              <p:nvPr/>
            </p:nvSpPr>
            <p:spPr>
              <a:xfrm>
                <a:off x="5617688" y="2909219"/>
                <a:ext cx="1304396" cy="461665"/>
              </a:xfrm>
              <a:prstGeom prst="rect">
                <a:avLst/>
              </a:prstGeom>
              <a:blipFill>
                <a:blip r:embed="rId5"/>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3B55974-EAFB-B648-BE78-8F32EB066A54}"/>
                  </a:ext>
                </a:extLst>
              </p:cNvPr>
              <p:cNvSpPr txBox="1"/>
              <p:nvPr/>
            </p:nvSpPr>
            <p:spPr>
              <a:xfrm>
                <a:off x="7808442" y="2912326"/>
                <a:ext cx="1311513" cy="461665"/>
              </a:xfrm>
              <a:prstGeom prst="rect">
                <a:avLst/>
              </a:prstGeom>
              <a:solidFill>
                <a:srgbClr val="C00000"/>
              </a:solidFill>
            </p:spPr>
            <p:txBody>
              <a:bodyPr wrap="none" rtlCol="0">
                <a:spAutoFit/>
              </a:bodyPr>
              <a:lstStyle/>
              <a:p>
                <a:pPr eaLnBrk="1" fontAlgn="auto" hangingPunct="1">
                  <a:spcBef>
                    <a:spcPts val="0"/>
                  </a:spcBef>
                  <a:spcAft>
                    <a:spcPts val="0"/>
                  </a:spcAft>
                  <a:buClrTx/>
                  <a:buSzTx/>
                  <a:buNone/>
                </a:pPr>
                <a14:m>
                  <m:oMath xmlns:m="http://schemas.openxmlformats.org/officeDocument/2006/math">
                    <m:r>
                      <a:rPr lang="en-US" smtClean="0">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𝑓</m:t>
                        </m:r>
                      </m:e>
                      <m:sub>
                        <m:r>
                          <a:rPr lang="en-US" b="0" i="1" smtClean="0">
                            <a:solidFill>
                              <a:schemeClr val="bg1"/>
                            </a:solidFill>
                            <a:latin typeface="Cambria Math" panose="02040503050406030204" pitchFamily="18" charset="0"/>
                          </a:rPr>
                          <m:t>3</m:t>
                        </m:r>
                      </m:sub>
                    </m:sSub>
                    <m:r>
                      <a:rPr lang="en-US" i="1">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𝑥</m:t>
                        </m:r>
                      </m:e>
                      <m:sub>
                        <m:r>
                          <a:rPr lang="en-US" i="1">
                            <a:solidFill>
                              <a:schemeClr val="bg1"/>
                            </a:solidFill>
                            <a:latin typeface="Cambria Math" panose="02040503050406030204" pitchFamily="18" charset="0"/>
                          </a:rPr>
                          <m:t>𝑘</m:t>
                        </m:r>
                      </m:sub>
                    </m:sSub>
                    <m:r>
                      <a:rPr lang="en-US" i="1">
                        <a:solidFill>
                          <a:schemeClr val="bg1"/>
                        </a:solidFill>
                        <a:latin typeface="Cambria Math" panose="02040503050406030204" pitchFamily="18" charset="0"/>
                      </a:rPr>
                      <m:t>)</m:t>
                    </m:r>
                  </m:oMath>
                </a14:m>
                <a:r>
                  <a:rPr lang="en-US" dirty="0">
                    <a:solidFill>
                      <a:schemeClr val="bg1"/>
                    </a:solidFill>
                  </a:rPr>
                  <a:t> </a:t>
                </a:r>
              </a:p>
            </p:txBody>
          </p:sp>
        </mc:Choice>
        <mc:Fallback xmlns="">
          <p:sp>
            <p:nvSpPr>
              <p:cNvPr id="41" name="TextBox 40">
                <a:extLst>
                  <a:ext uri="{FF2B5EF4-FFF2-40B4-BE49-F238E27FC236}">
                    <a16:creationId xmlns:a16="http://schemas.microsoft.com/office/drawing/2014/main" id="{73B55974-EAFB-B648-BE78-8F32EB066A54}"/>
                  </a:ext>
                </a:extLst>
              </p:cNvPr>
              <p:cNvSpPr txBox="1">
                <a:spLocks noRot="1" noChangeAspect="1" noMove="1" noResize="1" noEditPoints="1" noAdjustHandles="1" noChangeArrowheads="1" noChangeShapeType="1" noTextEdit="1"/>
              </p:cNvSpPr>
              <p:nvPr/>
            </p:nvSpPr>
            <p:spPr>
              <a:xfrm>
                <a:off x="7808442" y="2912326"/>
                <a:ext cx="1311513" cy="461665"/>
              </a:xfrm>
              <a:prstGeom prst="rect">
                <a:avLst/>
              </a:prstGeom>
              <a:blipFill>
                <a:blip r:embed="rId6"/>
                <a:stretch>
                  <a:fillRect b="-15789"/>
                </a:stretch>
              </a:blipFill>
            </p:spPr>
            <p:txBody>
              <a:bodyPr/>
              <a:lstStyle/>
              <a:p>
                <a:r>
                  <a:rPr lang="en-US">
                    <a:noFill/>
                  </a:rPr>
                  <a:t> </a:t>
                </a:r>
              </a:p>
            </p:txBody>
          </p:sp>
        </mc:Fallback>
      </mc:AlternateContent>
      <p:sp>
        <p:nvSpPr>
          <p:cNvPr id="4" name="Left Arrow 3">
            <a:extLst>
              <a:ext uri="{FF2B5EF4-FFF2-40B4-BE49-F238E27FC236}">
                <a16:creationId xmlns:a16="http://schemas.microsoft.com/office/drawing/2014/main" id="{AE17C6BA-FD43-8B46-988A-32A16BF33177}"/>
              </a:ext>
            </a:extLst>
          </p:cNvPr>
          <p:cNvSpPr/>
          <p:nvPr/>
        </p:nvSpPr>
        <p:spPr bwMode="auto">
          <a:xfrm>
            <a:off x="7475547" y="5600700"/>
            <a:ext cx="837035" cy="440871"/>
          </a:xfrm>
          <a:prstGeom prst="leftArrow">
            <a:avLst/>
          </a:prstGeom>
          <a:solidFill>
            <a:schemeClr val="accent1"/>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1605F615-D306-3045-971E-030416AFC4CA}"/>
                  </a:ext>
                </a:extLst>
              </p:cNvPr>
              <p:cNvSpPr/>
              <p:nvPr/>
            </p:nvSpPr>
            <p:spPr>
              <a:xfrm>
                <a:off x="737541" y="5531696"/>
                <a:ext cx="6582058" cy="565219"/>
              </a:xfrm>
              <a:prstGeom prst="rect">
                <a:avLst/>
              </a:prstGeom>
            </p:spPr>
            <p:txBody>
              <a:bodyPr wrap="none">
                <a:spAutoFit/>
              </a:bodyPr>
              <a:lstStyle/>
              <a:p>
                <a:pPr marL="0" indent="0">
                  <a:buNone/>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 </m:t>
                      </m:r>
                      <m:r>
                        <a:rPr lang="en-US" sz="2800" b="0" i="1" smtClean="0">
                          <a:latin typeface="Cambria Math" panose="02040503050406030204" pitchFamily="18" charset="0"/>
                        </a:rPr>
                        <m:t>       </m:t>
                      </m:r>
                      <m:sSub>
                        <m:sSubPr>
                          <m:ctrlPr>
                            <a:rPr lang="en-US" sz="2800" i="1">
                              <a:latin typeface="Cambria Math" panose="02040503050406030204" pitchFamily="18" charset="0"/>
                            </a:rPr>
                          </m:ctrlPr>
                        </m:sSubPr>
                        <m:e>
                          <m:r>
                            <a:rPr lang="en-US" sz="2800" i="1">
                              <a:latin typeface="Cambria Math" panose="02040503050406030204" pitchFamily="18" charset="0"/>
                            </a:rPr>
                            <m:t> </m:t>
                          </m:r>
                          <m:r>
                            <a:rPr lang="en-US" sz="2800" i="1">
                              <a:latin typeface="Cambria Math" panose="02040503050406030204" pitchFamily="18" charset="0"/>
                            </a:rPr>
                            <m:t>𝑥</m:t>
                          </m:r>
                        </m:e>
                        <m:sub>
                          <m:r>
                            <a:rPr lang="en-US" sz="2800" i="1">
                              <a:latin typeface="Cambria Math" panose="02040503050406030204" pitchFamily="18" charset="0"/>
                            </a:rPr>
                            <m:t>𝑘</m:t>
                          </m:r>
                          <m:r>
                            <a:rPr lang="en-US" sz="2800" i="1">
                              <a:latin typeface="Cambria Math" panose="02040503050406030204" pitchFamily="18" charset="0"/>
                            </a:rPr>
                            <m:t>+1</m:t>
                          </m:r>
                        </m:sub>
                      </m:sSub>
                      <m:r>
                        <a:rPr lang="en-US" sz="2800" i="1">
                          <a:latin typeface="Cambria Math" panose="02040503050406030204" pitchFamily="18" charset="0"/>
                        </a:rPr>
                        <m:t> ⟵ </m:t>
                      </m:r>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𝑘</m:t>
                          </m:r>
                        </m:sub>
                      </m:sSub>
                      <m:r>
                        <a:rPr lang="en-US" sz="2800" i="1">
                          <a:latin typeface="Cambria Math" panose="02040503050406030204" pitchFamily="18" charset="0"/>
                        </a:rPr>
                        <m:t> −</m:t>
                      </m:r>
                      <m:sSub>
                        <m:sSubPr>
                          <m:ctrlPr>
                            <a:rPr lang="en-US" sz="2800" i="1">
                              <a:latin typeface="Cambria Math" panose="02040503050406030204" pitchFamily="18" charset="0"/>
                            </a:rPr>
                          </m:ctrlPr>
                        </m:sSubPr>
                        <m:e>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𝜆</m:t>
                              </m:r>
                            </m:e>
                            <m:sub>
                              <m:r>
                                <a:rPr lang="en-US" sz="2800" i="1">
                                  <a:latin typeface="Cambria Math" panose="02040503050406030204" pitchFamily="18" charset="0"/>
                                </a:rPr>
                                <m:t>𝑘</m:t>
                              </m:r>
                            </m:sub>
                          </m:sSub>
                        </m:e>
                        <m:sub>
                          <m:r>
                            <a:rPr lang="en-US" sz="2800" i="1">
                              <a:latin typeface="Cambria Math" panose="02040503050406030204" pitchFamily="18" charset="0"/>
                            </a:rPr>
                            <m:t> </m:t>
                          </m:r>
                        </m:sub>
                      </m:sSub>
                      <m:r>
                        <m:rPr>
                          <m:nor/>
                        </m:rPr>
                        <a:rPr lang="en-US" sz="2800" b="0" i="0" smtClean="0">
                          <a:latin typeface="Cambria Math" panose="02040503050406030204" pitchFamily="18" charset="0"/>
                        </a:rPr>
                        <m:t> </m:t>
                      </m:r>
                      <m:r>
                        <m:rPr>
                          <m:nor/>
                        </m:rPr>
                        <a:rPr lang="en-US" sz="2800" b="0" i="0" smtClean="0">
                          <a:solidFill>
                            <a:srgbClr val="C00000"/>
                          </a:solidFill>
                          <a:latin typeface="Cambria Math" panose="02040503050406030204" pitchFamily="18" charset="0"/>
                        </a:rPr>
                        <m:t>Filtered</m:t>
                      </m:r>
                      <m:r>
                        <m:rPr>
                          <m:nor/>
                        </m:rPr>
                        <a:rPr lang="en-US" sz="2800" b="0" i="0" smtClean="0">
                          <a:solidFill>
                            <a:srgbClr val="C00000"/>
                          </a:solidFill>
                          <a:latin typeface="Cambria Math" panose="02040503050406030204" pitchFamily="18" charset="0"/>
                        </a:rPr>
                        <m:t>−</m:t>
                      </m:r>
                      <m:r>
                        <m:rPr>
                          <m:nor/>
                        </m:rPr>
                        <a:rPr lang="en-US" sz="2800" b="0" i="0" smtClean="0">
                          <a:solidFill>
                            <a:srgbClr val="C00000"/>
                          </a:solidFill>
                          <a:latin typeface="Cambria Math" panose="02040503050406030204" pitchFamily="18" charset="0"/>
                        </a:rPr>
                        <m:t>Gradient</m:t>
                      </m:r>
                    </m:oMath>
                  </m:oMathPara>
                </a14:m>
                <a:endParaRPr lang="en-US" sz="2000" dirty="0"/>
              </a:p>
            </p:txBody>
          </p:sp>
        </mc:Choice>
        <mc:Fallback xmlns="">
          <p:sp>
            <p:nvSpPr>
              <p:cNvPr id="5" name="Rectangle 4">
                <a:extLst>
                  <a:ext uri="{FF2B5EF4-FFF2-40B4-BE49-F238E27FC236}">
                    <a16:creationId xmlns:a16="http://schemas.microsoft.com/office/drawing/2014/main" id="{1605F615-D306-3045-971E-030416AFC4CA}"/>
                  </a:ext>
                </a:extLst>
              </p:cNvPr>
              <p:cNvSpPr>
                <a:spLocks noRot="1" noChangeAspect="1" noMove="1" noResize="1" noEditPoints="1" noAdjustHandles="1" noChangeArrowheads="1" noChangeShapeType="1" noTextEdit="1"/>
              </p:cNvSpPr>
              <p:nvPr/>
            </p:nvSpPr>
            <p:spPr>
              <a:xfrm>
                <a:off x="737541" y="5531696"/>
                <a:ext cx="6582058" cy="565219"/>
              </a:xfrm>
              <a:prstGeom prst="rect">
                <a:avLst/>
              </a:prstGeom>
              <a:blipFill>
                <a:blip r:embed="rId7"/>
                <a:stretch>
                  <a:fillRect l="-771" b="-2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55A3AFA-C892-8745-9914-78BF49474159}"/>
                  </a:ext>
                </a:extLst>
              </p:cNvPr>
              <p:cNvSpPr txBox="1"/>
              <p:nvPr/>
            </p:nvSpPr>
            <p:spPr>
              <a:xfrm>
                <a:off x="7251116" y="1590907"/>
                <a:ext cx="592150" cy="523220"/>
              </a:xfrm>
              <a:prstGeom prst="rect">
                <a:avLst/>
              </a:prstGeom>
              <a:noFill/>
            </p:spPr>
            <p:txBody>
              <a:bodyPr wrap="square" rtlCol="0">
                <a:spAutoFit/>
              </a:bodyPr>
              <a:lstStyle/>
              <a:p>
                <a:pPr>
                  <a:buNone/>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𝑘</m:t>
                          </m:r>
                        </m:sub>
                      </m:sSub>
                    </m:oMath>
                  </m:oMathPara>
                </a14:m>
                <a:endParaRPr lang="en-US" sz="2800" dirty="0"/>
              </a:p>
            </p:txBody>
          </p:sp>
        </mc:Choice>
        <mc:Fallback xmlns="">
          <p:sp>
            <p:nvSpPr>
              <p:cNvPr id="19" name="TextBox 18">
                <a:extLst>
                  <a:ext uri="{FF2B5EF4-FFF2-40B4-BE49-F238E27FC236}">
                    <a16:creationId xmlns:a16="http://schemas.microsoft.com/office/drawing/2014/main" id="{755A3AFA-C892-8745-9914-78BF49474159}"/>
                  </a:ext>
                </a:extLst>
              </p:cNvPr>
              <p:cNvSpPr txBox="1">
                <a:spLocks noRot="1" noChangeAspect="1" noMove="1" noResize="1" noEditPoints="1" noAdjustHandles="1" noChangeArrowheads="1" noChangeShapeType="1" noTextEdit="1"/>
              </p:cNvSpPr>
              <p:nvPr/>
            </p:nvSpPr>
            <p:spPr>
              <a:xfrm>
                <a:off x="7251116" y="1590907"/>
                <a:ext cx="592150" cy="523220"/>
              </a:xfrm>
              <a:prstGeom prst="rect">
                <a:avLst/>
              </a:prstGeom>
              <a:blipFill>
                <a:blip r:embed="rId8"/>
                <a:stretch>
                  <a:fillRect l="-4167" b="-4762"/>
                </a:stretch>
              </a:blipFill>
            </p:spPr>
            <p:txBody>
              <a:bodyPr/>
              <a:lstStyle/>
              <a:p>
                <a:r>
                  <a:rPr lang="en-US">
                    <a:noFill/>
                  </a:rPr>
                  <a:t> </a:t>
                </a:r>
              </a:p>
            </p:txBody>
          </p:sp>
        </mc:Fallback>
      </mc:AlternateContent>
    </p:spTree>
    <p:extLst>
      <p:ext uri="{BB962C8B-B14F-4D97-AF65-F5344CB8AC3E}">
        <p14:creationId xmlns:p14="http://schemas.microsoft.com/office/powerpoint/2010/main" val="174420941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DAE25-2496-424F-867F-7D4751227C5C}"/>
              </a:ext>
            </a:extLst>
          </p:cNvPr>
          <p:cNvSpPr>
            <a:spLocks noGrp="1"/>
          </p:cNvSpPr>
          <p:nvPr>
            <p:ph type="title"/>
          </p:nvPr>
        </p:nvSpPr>
        <p:spPr/>
        <p:txBody>
          <a:bodyPr/>
          <a:lstStyle/>
          <a:p>
            <a:r>
              <a:rPr lang="en-US" dirty="0"/>
              <a:t>Deterministic versus Stochastic Gradients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5D6A4B2-8BE2-EF45-AECB-BA7BDB2A2BEC}"/>
                  </a:ext>
                </a:extLst>
              </p:cNvPr>
              <p:cNvSpPr>
                <a:spLocks noGrp="1"/>
              </p:cNvSpPr>
              <p:nvPr>
                <p:ph idx="1"/>
              </p:nvPr>
            </p:nvSpPr>
            <p:spPr/>
            <p:txBody>
              <a:bodyPr/>
              <a:lstStyle/>
              <a:p>
                <a:endParaRPr lang="en-US" dirty="0"/>
              </a:p>
              <a:p>
                <a:r>
                  <a:rPr lang="en-US" dirty="0">
                    <a:solidFill>
                      <a:srgbClr val="C00000"/>
                    </a:solidFill>
                  </a:rPr>
                  <a:t>Deterministic</a:t>
                </a:r>
                <a:r>
                  <a:rPr lang="en-US" dirty="0"/>
                  <a:t>: Agent </a:t>
                </a:r>
                <a14:m>
                  <m:oMath xmlns:m="http://schemas.openxmlformats.org/officeDocument/2006/math">
                    <m:r>
                      <a:rPr lang="en-US" b="0" i="1" smtClean="0">
                        <a:latin typeface="Cambria Math" panose="02040503050406030204" pitchFamily="18" charset="0"/>
                      </a:rPr>
                      <m:t>𝑖</m:t>
                    </m:r>
                  </m:oMath>
                </a14:m>
                <a:r>
                  <a:rPr lang="en-US" dirty="0"/>
                  <a:t> sends </a:t>
                </a:r>
                <a14:m>
                  <m:oMath xmlns:m="http://schemas.openxmlformats.org/officeDocument/2006/math">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b="0" i="1" smtClean="0">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r>
                      <a:rPr lang="en-US" i="1">
                        <a:latin typeface="Cambria Math" panose="02040503050406030204" pitchFamily="18" charset="0"/>
                      </a:rPr>
                      <m:t>)</m:t>
                    </m:r>
                  </m:oMath>
                </a14:m>
                <a:r>
                  <a:rPr lang="en-US" dirty="0"/>
                  <a:t> to the server</a:t>
                </a:r>
              </a:p>
              <a:p>
                <a:endParaRPr lang="en-US" dirty="0"/>
              </a:p>
              <a:p>
                <a:r>
                  <a:rPr lang="en-US" dirty="0">
                    <a:solidFill>
                      <a:srgbClr val="C00000"/>
                    </a:solidFill>
                  </a:rPr>
                  <a:t>Stochastic</a:t>
                </a:r>
                <a:r>
                  <a:rPr lang="en-US" dirty="0"/>
                  <a:t>: Agent </a:t>
                </a:r>
                <a14:m>
                  <m:oMath xmlns:m="http://schemas.openxmlformats.org/officeDocument/2006/math">
                    <m:r>
                      <a:rPr lang="en-US" i="1">
                        <a:latin typeface="Cambria Math" panose="02040503050406030204" pitchFamily="18" charset="0"/>
                      </a:rPr>
                      <m:t>𝑖</m:t>
                    </m:r>
                  </m:oMath>
                </a14:m>
                <a:r>
                  <a:rPr lang="en-US" dirty="0"/>
                  <a:t> sends stochastic estimate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r>
                      <a:rPr lang="en-US" i="1">
                        <a:latin typeface="Cambria Math" panose="02040503050406030204" pitchFamily="18" charset="0"/>
                      </a:rPr>
                      <m:t>)</m:t>
                    </m:r>
                  </m:oMath>
                </a14:m>
                <a:r>
                  <a:rPr lang="en-US" dirty="0"/>
                  <a:t> 		 of gradient </a:t>
                </a:r>
                <a14:m>
                  <m:oMath xmlns:m="http://schemas.openxmlformats.org/officeDocument/2006/math">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b="0" i="1" smtClean="0">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r>
                      <a:rPr lang="en-US" i="1">
                        <a:latin typeface="Cambria Math" panose="02040503050406030204" pitchFamily="18" charset="0"/>
                      </a:rPr>
                      <m:t>)</m:t>
                    </m:r>
                  </m:oMath>
                </a14:m>
                <a:r>
                  <a:rPr lang="en-US" dirty="0"/>
                  <a:t> to the server</a:t>
                </a:r>
                <a:br>
                  <a:rPr lang="en-US" dirty="0"/>
                </a:br>
                <a:br>
                  <a:rPr lang="en-US" dirty="0"/>
                </a:br>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𝐸</m:t>
                        </m:r>
                        <m:r>
                          <a:rPr lang="en-US" b="0" i="1" smtClean="0">
                            <a:latin typeface="Cambria Math" panose="02040503050406030204" pitchFamily="18" charset="0"/>
                          </a:rPr>
                          <m:t>[</m:t>
                        </m:r>
                        <m:r>
                          <a:rPr lang="en-US" i="1">
                            <a:latin typeface="Cambria Math" panose="02040503050406030204" pitchFamily="18" charset="0"/>
                          </a:rPr>
                          <m:t>𝑔</m:t>
                        </m:r>
                      </m:e>
                      <m:sub>
                        <m:r>
                          <a:rPr lang="en-US" b="0" i="1" smtClean="0">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r>
                      <a:rPr lang="en-US" i="1">
                        <a:latin typeface="Cambria Math" panose="02040503050406030204" pitchFamily="18" charset="0"/>
                      </a:rPr>
                      <m:t>)</m:t>
                    </m:r>
                    <m:r>
                      <a:rPr lang="en-US" b="0" i="1" smtClean="0">
                        <a:latin typeface="Cambria Math" panose="02040503050406030204" pitchFamily="18" charset="0"/>
                      </a:rPr>
                      <m:t>]= </m:t>
                    </m:r>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b="0" i="1" smtClean="0">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r>
                      <a:rPr lang="en-US" i="1">
                        <a:latin typeface="Cambria Math" panose="02040503050406030204" pitchFamily="18" charset="0"/>
                      </a:rPr>
                      <m:t>)</m:t>
                    </m:r>
                  </m:oMath>
                </a14:m>
                <a:r>
                  <a:rPr lang="en-US" dirty="0"/>
                  <a:t> </a:t>
                </a:r>
              </a:p>
            </p:txBody>
          </p:sp>
        </mc:Choice>
        <mc:Fallback xmlns="">
          <p:sp>
            <p:nvSpPr>
              <p:cNvPr id="3" name="Content Placeholder 2">
                <a:extLst>
                  <a:ext uri="{FF2B5EF4-FFF2-40B4-BE49-F238E27FC236}">
                    <a16:creationId xmlns:a16="http://schemas.microsoft.com/office/drawing/2014/main" id="{B5D6A4B2-8BE2-EF45-AECB-BA7BDB2A2BEC}"/>
                  </a:ext>
                </a:extLst>
              </p:cNvPr>
              <p:cNvSpPr>
                <a:spLocks noGrp="1" noRot="1" noChangeAspect="1" noMove="1" noResize="1" noEditPoints="1" noAdjustHandles="1" noChangeArrowheads="1" noChangeShapeType="1" noTextEdit="1"/>
              </p:cNvSpPr>
              <p:nvPr>
                <p:ph idx="1"/>
              </p:nvPr>
            </p:nvSpPr>
            <p:spPr>
              <a:blipFill>
                <a:blip r:embed="rId2"/>
                <a:stretch>
                  <a:fillRect l="-16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97A08CD-4900-9A49-BC34-C15D1EC7821F}"/>
              </a:ext>
            </a:extLst>
          </p:cNvPr>
          <p:cNvSpPr>
            <a:spLocks noGrp="1"/>
          </p:cNvSpPr>
          <p:nvPr>
            <p:ph type="sldNum" sz="quarter" idx="12"/>
          </p:nvPr>
        </p:nvSpPr>
        <p:spPr/>
        <p:txBody>
          <a:bodyPr/>
          <a:lstStyle/>
          <a:p>
            <a:pPr>
              <a:defRPr/>
            </a:pPr>
            <a:fld id="{D207DEF5-A307-4F25-8C66-A6D5B058479D}" type="slidenum">
              <a:rPr lang="en-US" smtClean="0"/>
              <a:pPr>
                <a:defRPr/>
              </a:pPr>
              <a:t>113</a:t>
            </a:fld>
            <a:endParaRPr lang="en-US" dirty="0"/>
          </a:p>
        </p:txBody>
      </p:sp>
    </p:spTree>
    <p:extLst>
      <p:ext uri="{BB962C8B-B14F-4D97-AF65-F5344CB8AC3E}">
        <p14:creationId xmlns:p14="http://schemas.microsoft.com/office/powerpoint/2010/main" val="404412810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2285BC7-27B4-984D-9516-0473A6E18EA6}"/>
              </a:ext>
            </a:extLst>
          </p:cNvPr>
          <p:cNvSpPr/>
          <p:nvPr/>
        </p:nvSpPr>
        <p:spPr bwMode="auto">
          <a:xfrm flipV="1">
            <a:off x="457202" y="4697729"/>
            <a:ext cx="7698366" cy="1948001"/>
          </a:xfrm>
          <a:prstGeom prst="rect">
            <a:avLst/>
          </a:prstGeom>
          <a:solidFill>
            <a:schemeClr val="accent6">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6" name="Rectangle 5">
            <a:extLst>
              <a:ext uri="{FF2B5EF4-FFF2-40B4-BE49-F238E27FC236}">
                <a16:creationId xmlns:a16="http://schemas.microsoft.com/office/drawing/2014/main" id="{58609698-6C60-FC4B-82C4-B4A562906AC2}"/>
              </a:ext>
            </a:extLst>
          </p:cNvPr>
          <p:cNvSpPr/>
          <p:nvPr/>
        </p:nvSpPr>
        <p:spPr bwMode="auto">
          <a:xfrm>
            <a:off x="3463290" y="5564218"/>
            <a:ext cx="4611409" cy="521267"/>
          </a:xfrm>
          <a:prstGeom prst="rect">
            <a:avLst/>
          </a:prstGeom>
          <a:solidFill>
            <a:schemeClr val="accent5">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p:cNvSpPr>
            <a:spLocks noGrp="1"/>
          </p:cNvSpPr>
          <p:nvPr>
            <p:ph type="title"/>
          </p:nvPr>
        </p:nvSpPr>
        <p:spPr/>
        <p:txBody>
          <a:bodyPr/>
          <a:lstStyle/>
          <a:p>
            <a:r>
              <a:rPr lang="en-US" dirty="0"/>
              <a:t>Fault-Tolerant Distributed Optimization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437601"/>
                <a:ext cx="7886700" cy="3993803"/>
              </a:xfrm>
            </p:spPr>
            <p:txBody>
              <a:bodyPr>
                <a:noAutofit/>
              </a:bodyPr>
              <a:lstStyle/>
              <a:p>
                <a:r>
                  <a:rPr lang="en-US" dirty="0"/>
                  <a:t>Server maintains estimate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oMath>
                </a14:m>
                <a:endParaRPr lang="en-US" dirty="0"/>
              </a:p>
              <a:p>
                <a:pPr marL="0" indent="0">
                  <a:buNone/>
                </a:pPr>
                <a:endParaRPr lang="en-US" dirty="0"/>
              </a:p>
              <a:p>
                <a:pPr marL="0" indent="0">
                  <a:buNone/>
                </a:pPr>
                <a:r>
                  <a:rPr lang="en-US" u="sng" dirty="0"/>
                  <a:t>In each iteration</a:t>
                </a:r>
              </a:p>
              <a:p>
                <a:pPr marL="0" indent="0">
                  <a:buNone/>
                </a:pPr>
                <a:endParaRPr lang="en-US" dirty="0">
                  <a:solidFill>
                    <a:srgbClr val="00B050"/>
                  </a:solidFill>
                </a:endParaRPr>
              </a:p>
              <a:p>
                <a:r>
                  <a:rPr lang="en-US" dirty="0"/>
                  <a:t>Agent</a:t>
                </a:r>
                <a:r>
                  <a:rPr lang="en-US" i="1" dirty="0">
                    <a:latin typeface="Times" charset="0"/>
                    <a:ea typeface="Times" charset="0"/>
                    <a:cs typeface="Times" charset="0"/>
                  </a:rPr>
                  <a:t> </a:t>
                </a:r>
                <a:r>
                  <a:rPr lang="en-US" i="1" dirty="0" err="1">
                    <a:latin typeface="Times" charset="0"/>
                    <a:ea typeface="Times" charset="0"/>
                    <a:cs typeface="Times" charset="0"/>
                  </a:rPr>
                  <a:t>i</a:t>
                </a:r>
                <a:endParaRPr lang="en-US" i="1" dirty="0">
                  <a:latin typeface="Times" charset="0"/>
                  <a:ea typeface="Times" charset="0"/>
                  <a:cs typeface="Times" charset="0"/>
                </a:endParaRPr>
              </a:p>
              <a:p>
                <a:pPr lvl="1"/>
                <a:r>
                  <a:rPr lang="en-US" sz="2400" dirty="0"/>
                  <a:t>Downloads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𝑘</m:t>
                        </m:r>
                      </m:sub>
                    </m:sSub>
                  </m:oMath>
                </a14:m>
                <a:r>
                  <a:rPr lang="en-US" sz="2400" dirty="0"/>
                  <a:t> from server</a:t>
                </a:r>
              </a:p>
              <a:p>
                <a:pPr lvl="1"/>
                <a:r>
                  <a:rPr lang="en-US" sz="2400" dirty="0"/>
                  <a:t>Uploads </a:t>
                </a:r>
                <a:r>
                  <a:rPr lang="en-US" sz="2400" dirty="0">
                    <a:solidFill>
                      <a:srgbClr val="FF0000"/>
                    </a:solidFill>
                  </a:rPr>
                  <a:t>stochastic</a:t>
                </a:r>
                <a:r>
                  <a:rPr lang="en-US" sz="2400" dirty="0"/>
                  <a:t> gradient of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𝑘</m:t>
                        </m:r>
                      </m:sub>
                    </m:sSub>
                    <m:r>
                      <a:rPr lang="en-US" sz="2400" b="0" i="1" smtClean="0">
                        <a:latin typeface="Cambria Math" panose="02040503050406030204" pitchFamily="18" charset="0"/>
                      </a:rPr>
                      <m:t>)</m:t>
                    </m:r>
                  </m:oMath>
                </a14:m>
                <a:r>
                  <a:rPr lang="en-US" sz="2400" dirty="0"/>
                  <a:t> </a:t>
                </a:r>
              </a:p>
              <a:p>
                <a:pPr lvl="1"/>
                <a:endParaRPr lang="en-US" sz="1800" dirty="0"/>
              </a:p>
              <a:p>
                <a:r>
                  <a:rPr lang="en-US" dirty="0"/>
                  <a:t>Server updates estimate</a:t>
                </a:r>
                <a:br>
                  <a:rPr lang="en-US" dirty="0">
                    <a:solidFill>
                      <a:srgbClr val="FF0000"/>
                    </a:solidFill>
                  </a:rPr>
                </a:br>
                <a:endParaRPr lang="en-US" dirty="0">
                  <a:solidFill>
                    <a:srgbClr val="FF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437601"/>
                <a:ext cx="7886700" cy="3993803"/>
              </a:xfrm>
              <a:blipFill>
                <a:blip r:embed="rId2"/>
                <a:stretch>
                  <a:fillRect l="-1286" t="-949"/>
                </a:stretch>
              </a:blipFill>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EAFE5763-E15B-464B-AF14-94A7EE380E5C}"/>
              </a:ext>
            </a:extLst>
          </p:cNvPr>
          <p:cNvGrpSpPr/>
          <p:nvPr/>
        </p:nvGrpSpPr>
        <p:grpSpPr>
          <a:xfrm>
            <a:off x="6102723" y="2122237"/>
            <a:ext cx="2745647" cy="1168674"/>
            <a:chOff x="2980750" y="2760326"/>
            <a:chExt cx="3475087" cy="1491482"/>
          </a:xfrm>
          <a:solidFill>
            <a:schemeClr val="accent1">
              <a:lumMod val="20000"/>
              <a:lumOff val="80000"/>
            </a:schemeClr>
          </a:solidFill>
        </p:grpSpPr>
        <p:cxnSp>
          <p:nvCxnSpPr>
            <p:cNvPr id="33" name="Straight Arrow Connector 32">
              <a:extLst>
                <a:ext uri="{FF2B5EF4-FFF2-40B4-BE49-F238E27FC236}">
                  <a16:creationId xmlns:a16="http://schemas.microsoft.com/office/drawing/2014/main" id="{5BD98647-909E-464F-87FF-F47BA95456B9}"/>
                </a:ext>
              </a:extLst>
            </p:cNvPr>
            <p:cNvCxnSpPr/>
            <p:nvPr/>
          </p:nvCxnSpPr>
          <p:spPr>
            <a:xfrm flipH="1">
              <a:off x="2980750" y="2760326"/>
              <a:ext cx="1522459" cy="1478705"/>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FE24933-8C59-BC44-9994-F5291C6FA031}"/>
                </a:ext>
              </a:extLst>
            </p:cNvPr>
            <p:cNvCxnSpPr/>
            <p:nvPr/>
          </p:nvCxnSpPr>
          <p:spPr>
            <a:xfrm>
              <a:off x="5070770" y="2760326"/>
              <a:ext cx="1385067" cy="1444918"/>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20AB885-AD8F-C14B-A8E0-B401A6CA6A70}"/>
                </a:ext>
              </a:extLst>
            </p:cNvPr>
            <p:cNvCxnSpPr/>
            <p:nvPr/>
          </p:nvCxnSpPr>
          <p:spPr>
            <a:xfrm flipH="1">
              <a:off x="4716979" y="2760326"/>
              <a:ext cx="5147" cy="1491482"/>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36" name="Content Placeholder 11">
            <a:extLst>
              <a:ext uri="{FF2B5EF4-FFF2-40B4-BE49-F238E27FC236}">
                <a16:creationId xmlns:a16="http://schemas.microsoft.com/office/drawing/2014/main" id="{B5F5A4C1-CA5F-464F-9ACE-81B436D76B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5788483" y="3278467"/>
            <a:ext cx="595745" cy="595745"/>
          </a:xfrm>
          <a:prstGeom prst="rect">
            <a:avLst/>
          </a:prstGeom>
          <a:noFill/>
          <a:ln w="9525">
            <a:noFill/>
            <a:miter lim="800000"/>
            <a:headEnd/>
            <a:tailEnd/>
          </a:ln>
        </p:spPr>
      </p:pic>
      <p:pic>
        <p:nvPicPr>
          <p:cNvPr id="37" name="Picture 36">
            <a:extLst>
              <a:ext uri="{FF2B5EF4-FFF2-40B4-BE49-F238E27FC236}">
                <a16:creationId xmlns:a16="http://schemas.microsoft.com/office/drawing/2014/main" id="{67986374-7C7E-7445-85E9-9447B31B4BA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02006" y="3290911"/>
            <a:ext cx="692727" cy="692727"/>
          </a:xfrm>
          <a:prstGeom prst="rect">
            <a:avLst/>
          </a:prstGeom>
        </p:spPr>
      </p:pic>
      <p:pic>
        <p:nvPicPr>
          <p:cNvPr id="38" name="Content Placeholder 11">
            <a:extLst>
              <a:ext uri="{FF2B5EF4-FFF2-40B4-BE49-F238E27FC236}">
                <a16:creationId xmlns:a16="http://schemas.microsoft.com/office/drawing/2014/main" id="{7B4BA7DC-B72E-AF47-B3CC-C0405983F15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7176635" y="3278467"/>
            <a:ext cx="595745" cy="595745"/>
          </a:xfrm>
          <a:prstGeom prst="rect">
            <a:avLst/>
          </a:prstGeom>
          <a:noFill/>
          <a:ln w="9525">
            <a:noFill/>
            <a:miter lim="800000"/>
            <a:headEnd/>
            <a:tailEnd/>
          </a:ln>
        </p:spPr>
      </p:pic>
      <p:sp>
        <p:nvSpPr>
          <p:cNvPr id="39" name="Rectangle 38">
            <a:extLst>
              <a:ext uri="{FF2B5EF4-FFF2-40B4-BE49-F238E27FC236}">
                <a16:creationId xmlns:a16="http://schemas.microsoft.com/office/drawing/2014/main" id="{79DF4683-AA1F-E548-BA6A-46A4337E8D02}"/>
              </a:ext>
            </a:extLst>
          </p:cNvPr>
          <p:cNvSpPr/>
          <p:nvPr/>
        </p:nvSpPr>
        <p:spPr bwMode="auto">
          <a:xfrm>
            <a:off x="6632867" y="1644397"/>
            <a:ext cx="1678675" cy="487877"/>
          </a:xfrm>
          <a:prstGeom prst="rect">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FA5FDC3-3FCA-EE43-AF22-0026EE1F845F}"/>
                  </a:ext>
                </a:extLst>
              </p:cNvPr>
              <p:cNvSpPr txBox="1"/>
              <p:nvPr/>
            </p:nvSpPr>
            <p:spPr>
              <a:xfrm>
                <a:off x="5713322" y="2450855"/>
                <a:ext cx="1161152" cy="461665"/>
              </a:xfrm>
              <a:prstGeom prst="rect">
                <a:avLst/>
              </a:prstGeom>
              <a:noFill/>
            </p:spPr>
            <p:txBody>
              <a:bodyPr wrap="none" rtlCol="0">
                <a:spAutoFit/>
              </a:bodyPr>
              <a:lstStyle/>
              <a:p>
                <a:pPr eaLnBrk="1" fontAlgn="auto" hangingPunct="1">
                  <a:spcBef>
                    <a:spcPts val="0"/>
                  </a:spcBef>
                  <a:spcAft>
                    <a:spcPts val="0"/>
                  </a:spcAft>
                  <a:buClrTx/>
                  <a:buSzTx/>
                  <a:buNone/>
                </a:pP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r>
                      <a:rPr lang="en-US" i="1">
                        <a:latin typeface="Cambria Math" panose="02040503050406030204" pitchFamily="18" charset="0"/>
                      </a:rPr>
                      <m:t>)</m:t>
                    </m:r>
                  </m:oMath>
                </a14:m>
                <a:r>
                  <a:rPr lang="en-US" dirty="0"/>
                  <a:t> </a:t>
                </a:r>
              </a:p>
            </p:txBody>
          </p:sp>
        </mc:Choice>
        <mc:Fallback xmlns="">
          <p:sp>
            <p:nvSpPr>
              <p:cNvPr id="40" name="TextBox 39">
                <a:extLst>
                  <a:ext uri="{FF2B5EF4-FFF2-40B4-BE49-F238E27FC236}">
                    <a16:creationId xmlns:a16="http://schemas.microsoft.com/office/drawing/2014/main" id="{AFA5FDC3-3FCA-EE43-AF22-0026EE1F845F}"/>
                  </a:ext>
                </a:extLst>
              </p:cNvPr>
              <p:cNvSpPr txBox="1">
                <a:spLocks noRot="1" noChangeAspect="1" noMove="1" noResize="1" noEditPoints="1" noAdjustHandles="1" noChangeArrowheads="1" noChangeShapeType="1" noTextEdit="1"/>
              </p:cNvSpPr>
              <p:nvPr/>
            </p:nvSpPr>
            <p:spPr>
              <a:xfrm>
                <a:off x="5713322" y="2450855"/>
                <a:ext cx="1161152" cy="461665"/>
              </a:xfrm>
              <a:prstGeom prst="rect">
                <a:avLst/>
              </a:prstGeom>
              <a:blipFill>
                <a:blip r:embed="rId5"/>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3B55974-EAFB-B648-BE78-8F32EB066A54}"/>
                  </a:ext>
                </a:extLst>
              </p:cNvPr>
              <p:cNvSpPr txBox="1"/>
              <p:nvPr/>
            </p:nvSpPr>
            <p:spPr>
              <a:xfrm>
                <a:off x="7904075" y="2453962"/>
                <a:ext cx="1168269" cy="461665"/>
              </a:xfrm>
              <a:prstGeom prst="rect">
                <a:avLst/>
              </a:prstGeom>
              <a:solidFill>
                <a:srgbClr val="C00000"/>
              </a:solidFill>
            </p:spPr>
            <p:txBody>
              <a:bodyPr wrap="none" rtlCol="0">
                <a:spAutoFit/>
              </a:bodyPr>
              <a:lstStyle/>
              <a:p>
                <a:pPr eaLnBrk="1" fontAlgn="auto" hangingPunct="1">
                  <a:spcBef>
                    <a:spcPts val="0"/>
                  </a:spcBef>
                  <a:spcAft>
                    <a:spcPts val="0"/>
                  </a:spcAft>
                  <a:buClrTx/>
                  <a:buSzTx/>
                  <a:buNone/>
                </a:pPr>
                <a14:m>
                  <m:oMath xmlns:m="http://schemas.openxmlformats.org/officeDocument/2006/math">
                    <m:sSub>
                      <m:sSubPr>
                        <m:ctrlPr>
                          <a:rPr lang="en-US" i="1" smtClean="0">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𝑔</m:t>
                        </m:r>
                      </m:e>
                      <m:sub>
                        <m:r>
                          <a:rPr lang="en-US" b="0" i="1" smtClean="0">
                            <a:solidFill>
                              <a:schemeClr val="bg1"/>
                            </a:solidFill>
                            <a:latin typeface="Cambria Math" panose="02040503050406030204" pitchFamily="18" charset="0"/>
                          </a:rPr>
                          <m:t>3</m:t>
                        </m:r>
                      </m:sub>
                    </m:sSub>
                    <m:r>
                      <a:rPr lang="en-US" i="1">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𝑥</m:t>
                        </m:r>
                      </m:e>
                      <m:sub>
                        <m:r>
                          <a:rPr lang="en-US" i="1">
                            <a:solidFill>
                              <a:schemeClr val="bg1"/>
                            </a:solidFill>
                            <a:latin typeface="Cambria Math" panose="02040503050406030204" pitchFamily="18" charset="0"/>
                          </a:rPr>
                          <m:t>𝑘</m:t>
                        </m:r>
                      </m:sub>
                    </m:sSub>
                    <m:r>
                      <a:rPr lang="en-US" i="1">
                        <a:solidFill>
                          <a:schemeClr val="bg1"/>
                        </a:solidFill>
                        <a:latin typeface="Cambria Math" panose="02040503050406030204" pitchFamily="18" charset="0"/>
                      </a:rPr>
                      <m:t>)</m:t>
                    </m:r>
                  </m:oMath>
                </a14:m>
                <a:r>
                  <a:rPr lang="en-US" dirty="0">
                    <a:solidFill>
                      <a:schemeClr val="bg1"/>
                    </a:solidFill>
                  </a:rPr>
                  <a:t> </a:t>
                </a:r>
              </a:p>
            </p:txBody>
          </p:sp>
        </mc:Choice>
        <mc:Fallback xmlns="">
          <p:sp>
            <p:nvSpPr>
              <p:cNvPr id="41" name="TextBox 40">
                <a:extLst>
                  <a:ext uri="{FF2B5EF4-FFF2-40B4-BE49-F238E27FC236}">
                    <a16:creationId xmlns:a16="http://schemas.microsoft.com/office/drawing/2014/main" id="{73B55974-EAFB-B648-BE78-8F32EB066A54}"/>
                  </a:ext>
                </a:extLst>
              </p:cNvPr>
              <p:cNvSpPr txBox="1">
                <a:spLocks noRot="1" noChangeAspect="1" noMove="1" noResize="1" noEditPoints="1" noAdjustHandles="1" noChangeArrowheads="1" noChangeShapeType="1" noTextEdit="1"/>
              </p:cNvSpPr>
              <p:nvPr/>
            </p:nvSpPr>
            <p:spPr>
              <a:xfrm>
                <a:off x="7904075" y="2453962"/>
                <a:ext cx="1168269" cy="461665"/>
              </a:xfrm>
              <a:prstGeom prst="rect">
                <a:avLst/>
              </a:prstGeom>
              <a:blipFill>
                <a:blip r:embed="rId6"/>
                <a:stretch>
                  <a:fillRect b="-15789"/>
                </a:stretch>
              </a:blipFill>
            </p:spPr>
            <p:txBody>
              <a:bodyPr/>
              <a:lstStyle/>
              <a:p>
                <a:r>
                  <a:rPr lang="en-US">
                    <a:noFill/>
                  </a:rPr>
                  <a:t> </a:t>
                </a:r>
              </a:p>
            </p:txBody>
          </p:sp>
        </mc:Fallback>
      </mc:AlternateContent>
      <p:sp>
        <p:nvSpPr>
          <p:cNvPr id="4" name="Left Arrow 3">
            <a:extLst>
              <a:ext uri="{FF2B5EF4-FFF2-40B4-BE49-F238E27FC236}">
                <a16:creationId xmlns:a16="http://schemas.microsoft.com/office/drawing/2014/main" id="{AE17C6BA-FD43-8B46-988A-32A16BF33177}"/>
              </a:ext>
            </a:extLst>
          </p:cNvPr>
          <p:cNvSpPr/>
          <p:nvPr/>
        </p:nvSpPr>
        <p:spPr bwMode="auto">
          <a:xfrm>
            <a:off x="8180360" y="5586252"/>
            <a:ext cx="837035" cy="440871"/>
          </a:xfrm>
          <a:prstGeom prst="leftArrow">
            <a:avLst/>
          </a:prstGeom>
          <a:solidFill>
            <a:schemeClr val="accent1"/>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1605F615-D306-3045-971E-030416AFC4CA}"/>
                  </a:ext>
                </a:extLst>
              </p:cNvPr>
              <p:cNvSpPr/>
              <p:nvPr/>
            </p:nvSpPr>
            <p:spPr>
              <a:xfrm>
                <a:off x="-98423" y="5531696"/>
                <a:ext cx="8253991" cy="565219"/>
              </a:xfrm>
              <a:prstGeom prst="rect">
                <a:avLst/>
              </a:prstGeom>
            </p:spPr>
            <p:txBody>
              <a:bodyPr wrap="none">
                <a:spAutoFit/>
              </a:bodyPr>
              <a:lstStyle/>
              <a:p>
                <a:pPr marL="0" indent="0">
                  <a:buNone/>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 </m:t>
                      </m:r>
                      <m:r>
                        <a:rPr lang="en-US" sz="2800" b="0" i="1" smtClean="0">
                          <a:latin typeface="Cambria Math" panose="02040503050406030204" pitchFamily="18" charset="0"/>
                        </a:rPr>
                        <m:t>       </m:t>
                      </m:r>
                      <m:sSub>
                        <m:sSubPr>
                          <m:ctrlPr>
                            <a:rPr lang="en-US" sz="2800" i="1">
                              <a:latin typeface="Cambria Math" panose="02040503050406030204" pitchFamily="18" charset="0"/>
                            </a:rPr>
                          </m:ctrlPr>
                        </m:sSubPr>
                        <m:e>
                          <m:r>
                            <a:rPr lang="en-US" sz="2800" i="1">
                              <a:latin typeface="Cambria Math" panose="02040503050406030204" pitchFamily="18" charset="0"/>
                            </a:rPr>
                            <m:t> </m:t>
                          </m:r>
                          <m:r>
                            <a:rPr lang="en-US" sz="2800" i="1">
                              <a:latin typeface="Cambria Math" panose="02040503050406030204" pitchFamily="18" charset="0"/>
                            </a:rPr>
                            <m:t>𝑥</m:t>
                          </m:r>
                        </m:e>
                        <m:sub>
                          <m:r>
                            <a:rPr lang="en-US" sz="2800" i="1">
                              <a:latin typeface="Cambria Math" panose="02040503050406030204" pitchFamily="18" charset="0"/>
                            </a:rPr>
                            <m:t>𝑘</m:t>
                          </m:r>
                          <m:r>
                            <a:rPr lang="en-US" sz="2800" i="1">
                              <a:latin typeface="Cambria Math" panose="02040503050406030204" pitchFamily="18" charset="0"/>
                            </a:rPr>
                            <m:t>+1</m:t>
                          </m:r>
                        </m:sub>
                      </m:sSub>
                      <m:r>
                        <a:rPr lang="en-US" sz="2800" i="1">
                          <a:latin typeface="Cambria Math" panose="02040503050406030204" pitchFamily="18" charset="0"/>
                        </a:rPr>
                        <m:t> ⟵ </m:t>
                      </m:r>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𝑘</m:t>
                          </m:r>
                        </m:sub>
                      </m:sSub>
                      <m:r>
                        <a:rPr lang="en-US" sz="2800" i="1">
                          <a:latin typeface="Cambria Math" panose="02040503050406030204" pitchFamily="18" charset="0"/>
                        </a:rPr>
                        <m:t> −</m:t>
                      </m:r>
                      <m:sSub>
                        <m:sSubPr>
                          <m:ctrlPr>
                            <a:rPr lang="en-US" sz="2800" i="1">
                              <a:latin typeface="Cambria Math" panose="02040503050406030204" pitchFamily="18" charset="0"/>
                            </a:rPr>
                          </m:ctrlPr>
                        </m:sSubPr>
                        <m:e>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𝜆</m:t>
                              </m:r>
                            </m:e>
                            <m:sub>
                              <m:r>
                                <a:rPr lang="en-US" sz="2800" i="1">
                                  <a:latin typeface="Cambria Math" panose="02040503050406030204" pitchFamily="18" charset="0"/>
                                </a:rPr>
                                <m:t>𝑘</m:t>
                              </m:r>
                            </m:sub>
                          </m:sSub>
                        </m:e>
                        <m:sub>
                          <m:r>
                            <a:rPr lang="en-US" sz="2800" i="1">
                              <a:latin typeface="Cambria Math" panose="02040503050406030204" pitchFamily="18" charset="0"/>
                            </a:rPr>
                            <m:t> </m:t>
                          </m:r>
                        </m:sub>
                      </m:sSub>
                      <m:r>
                        <m:rPr>
                          <m:nor/>
                        </m:rPr>
                        <a:rPr lang="en-US" sz="2800" b="0" i="0" smtClean="0">
                          <a:latin typeface="Cambria Math" panose="02040503050406030204" pitchFamily="18" charset="0"/>
                        </a:rPr>
                        <m:t> </m:t>
                      </m:r>
                      <m:r>
                        <m:rPr>
                          <m:nor/>
                        </m:rPr>
                        <a:rPr lang="en-US" sz="2800" b="0" i="0" smtClean="0">
                          <a:solidFill>
                            <a:srgbClr val="C00000"/>
                          </a:solidFill>
                          <a:latin typeface="Cambria Math" panose="02040503050406030204" pitchFamily="18" charset="0"/>
                        </a:rPr>
                        <m:t>Filtered</m:t>
                      </m:r>
                      <m:r>
                        <m:rPr>
                          <m:nor/>
                        </m:rPr>
                        <a:rPr lang="en-US" sz="2800" b="0" i="0" smtClean="0">
                          <a:solidFill>
                            <a:srgbClr val="C00000"/>
                          </a:solidFill>
                          <a:latin typeface="Cambria Math" panose="02040503050406030204" pitchFamily="18" charset="0"/>
                        </a:rPr>
                        <m:t>−</m:t>
                      </m:r>
                      <m:r>
                        <m:rPr>
                          <m:nor/>
                        </m:rPr>
                        <a:rPr lang="en-US" sz="2800" b="0" i="0" smtClean="0">
                          <a:solidFill>
                            <a:srgbClr val="C00000"/>
                          </a:solidFill>
                          <a:latin typeface="Cambria Math" panose="02040503050406030204" pitchFamily="18" charset="0"/>
                        </a:rPr>
                        <m:t>Stochastic</m:t>
                      </m:r>
                      <m:r>
                        <m:rPr>
                          <m:nor/>
                        </m:rPr>
                        <a:rPr lang="en-US" sz="2800" b="0" i="0" smtClean="0">
                          <a:solidFill>
                            <a:srgbClr val="C00000"/>
                          </a:solidFill>
                          <a:latin typeface="Cambria Math" panose="02040503050406030204" pitchFamily="18" charset="0"/>
                        </a:rPr>
                        <m:t>−</m:t>
                      </m:r>
                      <m:r>
                        <m:rPr>
                          <m:nor/>
                        </m:rPr>
                        <a:rPr lang="en-US" sz="2800" b="0" i="0" smtClean="0">
                          <a:solidFill>
                            <a:srgbClr val="C00000"/>
                          </a:solidFill>
                          <a:latin typeface="Cambria Math" panose="02040503050406030204" pitchFamily="18" charset="0"/>
                        </a:rPr>
                        <m:t>Gradient</m:t>
                      </m:r>
                    </m:oMath>
                  </m:oMathPara>
                </a14:m>
                <a:endParaRPr lang="en-US" sz="2000" dirty="0"/>
              </a:p>
            </p:txBody>
          </p:sp>
        </mc:Choice>
        <mc:Fallback xmlns="">
          <p:sp>
            <p:nvSpPr>
              <p:cNvPr id="5" name="Rectangle 4">
                <a:extLst>
                  <a:ext uri="{FF2B5EF4-FFF2-40B4-BE49-F238E27FC236}">
                    <a16:creationId xmlns:a16="http://schemas.microsoft.com/office/drawing/2014/main" id="{1605F615-D306-3045-971E-030416AFC4CA}"/>
                  </a:ext>
                </a:extLst>
              </p:cNvPr>
              <p:cNvSpPr>
                <a:spLocks noRot="1" noChangeAspect="1" noMove="1" noResize="1" noEditPoints="1" noAdjustHandles="1" noChangeArrowheads="1" noChangeShapeType="1" noTextEdit="1"/>
              </p:cNvSpPr>
              <p:nvPr/>
            </p:nvSpPr>
            <p:spPr>
              <a:xfrm>
                <a:off x="-98423" y="5531696"/>
                <a:ext cx="8253991" cy="565219"/>
              </a:xfrm>
              <a:prstGeom prst="rect">
                <a:avLst/>
              </a:prstGeom>
              <a:blipFill>
                <a:blip r:embed="rId7"/>
                <a:stretch>
                  <a:fillRect b="-2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55A3AFA-C892-8745-9914-78BF49474159}"/>
                  </a:ext>
                </a:extLst>
              </p:cNvPr>
              <p:cNvSpPr txBox="1"/>
              <p:nvPr/>
            </p:nvSpPr>
            <p:spPr>
              <a:xfrm>
                <a:off x="7275128" y="1132543"/>
                <a:ext cx="592150" cy="523220"/>
              </a:xfrm>
              <a:prstGeom prst="rect">
                <a:avLst/>
              </a:prstGeom>
              <a:noFill/>
            </p:spPr>
            <p:txBody>
              <a:bodyPr wrap="square" rtlCol="0">
                <a:spAutoFit/>
              </a:bodyPr>
              <a:lstStyle/>
              <a:p>
                <a:pPr>
                  <a:buNone/>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𝑘</m:t>
                          </m:r>
                        </m:sub>
                      </m:sSub>
                    </m:oMath>
                  </m:oMathPara>
                </a14:m>
                <a:endParaRPr lang="en-US" sz="2800" dirty="0"/>
              </a:p>
            </p:txBody>
          </p:sp>
        </mc:Choice>
        <mc:Fallback xmlns="">
          <p:sp>
            <p:nvSpPr>
              <p:cNvPr id="19" name="TextBox 18">
                <a:extLst>
                  <a:ext uri="{FF2B5EF4-FFF2-40B4-BE49-F238E27FC236}">
                    <a16:creationId xmlns:a16="http://schemas.microsoft.com/office/drawing/2014/main" id="{755A3AFA-C892-8745-9914-78BF49474159}"/>
                  </a:ext>
                </a:extLst>
              </p:cNvPr>
              <p:cNvSpPr txBox="1">
                <a:spLocks noRot="1" noChangeAspect="1" noMove="1" noResize="1" noEditPoints="1" noAdjustHandles="1" noChangeArrowheads="1" noChangeShapeType="1" noTextEdit="1"/>
              </p:cNvSpPr>
              <p:nvPr/>
            </p:nvSpPr>
            <p:spPr>
              <a:xfrm>
                <a:off x="7275128" y="1132543"/>
                <a:ext cx="592150" cy="523220"/>
              </a:xfrm>
              <a:prstGeom prst="rect">
                <a:avLst/>
              </a:prstGeom>
              <a:blipFill>
                <a:blip r:embed="rId8"/>
                <a:stretch>
                  <a:fillRect l="-4255" b="-4762"/>
                </a:stretch>
              </a:blipFill>
            </p:spPr>
            <p:txBody>
              <a:bodyPr/>
              <a:lstStyle/>
              <a:p>
                <a:r>
                  <a:rPr lang="en-US">
                    <a:noFill/>
                  </a:rPr>
                  <a:t> </a:t>
                </a:r>
              </a:p>
            </p:txBody>
          </p:sp>
        </mc:Fallback>
      </mc:AlternateContent>
    </p:spTree>
    <p:extLst>
      <p:ext uri="{BB962C8B-B14F-4D97-AF65-F5344CB8AC3E}">
        <p14:creationId xmlns:p14="http://schemas.microsoft.com/office/powerpoint/2010/main" val="66053417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2D8A1-5435-D542-85E9-47E3E5B99A14}"/>
              </a:ext>
            </a:extLst>
          </p:cNvPr>
          <p:cNvSpPr>
            <a:spLocks noGrp="1"/>
          </p:cNvSpPr>
          <p:nvPr>
            <p:ph type="title"/>
          </p:nvPr>
        </p:nvSpPr>
        <p:spPr/>
        <p:txBody>
          <a:bodyPr/>
          <a:lstStyle/>
          <a:p>
            <a:r>
              <a:rPr lang="en-US" dirty="0"/>
              <a:t> Variations</a:t>
            </a:r>
          </a:p>
        </p:txBody>
      </p:sp>
      <p:sp>
        <p:nvSpPr>
          <p:cNvPr id="4" name="Content Placeholder 3">
            <a:extLst>
              <a:ext uri="{FF2B5EF4-FFF2-40B4-BE49-F238E27FC236}">
                <a16:creationId xmlns:a16="http://schemas.microsoft.com/office/drawing/2014/main" id="{78F1D753-2FA1-2146-B297-9E4CE27F3703}"/>
              </a:ext>
            </a:extLst>
          </p:cNvPr>
          <p:cNvSpPr>
            <a:spLocks noGrp="1"/>
          </p:cNvSpPr>
          <p:nvPr>
            <p:ph idx="1"/>
          </p:nvPr>
        </p:nvSpPr>
        <p:spPr/>
        <p:txBody>
          <a:bodyPr/>
          <a:lstStyle/>
          <a:p>
            <a:endParaRPr lang="en-US"/>
          </a:p>
        </p:txBody>
      </p:sp>
      <p:graphicFrame>
        <p:nvGraphicFramePr>
          <p:cNvPr id="6" name="Content Placeholder 4">
            <a:extLst>
              <a:ext uri="{FF2B5EF4-FFF2-40B4-BE49-F238E27FC236}">
                <a16:creationId xmlns:a16="http://schemas.microsoft.com/office/drawing/2014/main" id="{BF428825-0177-AB46-96E5-99B6FAC326E4}"/>
              </a:ext>
            </a:extLst>
          </p:cNvPr>
          <p:cNvGraphicFramePr>
            <a:graphicFrameLocks/>
          </p:cNvGraphicFramePr>
          <p:nvPr>
            <p:extLst/>
          </p:nvPr>
        </p:nvGraphicFramePr>
        <p:xfrm>
          <a:off x="170482" y="2329717"/>
          <a:ext cx="8741043" cy="2713694"/>
        </p:xfrm>
        <a:graphic>
          <a:graphicData uri="http://schemas.openxmlformats.org/drawingml/2006/table">
            <a:tbl>
              <a:tblPr firstRow="1" bandRow="1">
                <a:tableStyleId>{5C22544A-7EE6-4342-B048-85BDC9FD1C3A}</a:tableStyleId>
              </a:tblPr>
              <a:tblGrid>
                <a:gridCol w="2913681">
                  <a:extLst>
                    <a:ext uri="{9D8B030D-6E8A-4147-A177-3AD203B41FA5}">
                      <a16:colId xmlns:a16="http://schemas.microsoft.com/office/drawing/2014/main" val="4012353753"/>
                    </a:ext>
                  </a:extLst>
                </a:gridCol>
                <a:gridCol w="2913681">
                  <a:extLst>
                    <a:ext uri="{9D8B030D-6E8A-4147-A177-3AD203B41FA5}">
                      <a16:colId xmlns:a16="http://schemas.microsoft.com/office/drawing/2014/main" val="1823632436"/>
                    </a:ext>
                  </a:extLst>
                </a:gridCol>
                <a:gridCol w="2913681">
                  <a:extLst>
                    <a:ext uri="{9D8B030D-6E8A-4147-A177-3AD203B41FA5}">
                      <a16:colId xmlns:a16="http://schemas.microsoft.com/office/drawing/2014/main" val="186496285"/>
                    </a:ext>
                  </a:extLst>
                </a:gridCol>
              </a:tblGrid>
              <a:tr h="762487">
                <a:tc>
                  <a:txBody>
                    <a:bodyPr/>
                    <a:lstStyle/>
                    <a:p>
                      <a:pPr algn="ctr"/>
                      <a:endParaRPr lang="en-US" b="0" dirty="0">
                        <a:solidFill>
                          <a:schemeClr val="tx1"/>
                        </a:solidFill>
                        <a:latin typeface="Helvetica" pitchFamily="2" charset="0"/>
                      </a:endParaRPr>
                    </a:p>
                  </a:txBody>
                  <a:tcPr>
                    <a:noFill/>
                  </a:tcPr>
                </a:tc>
                <a:tc>
                  <a:txBody>
                    <a:bodyPr/>
                    <a:lstStyle/>
                    <a:p>
                      <a:pPr algn="ctr"/>
                      <a:r>
                        <a:rPr lang="en-US" b="0" dirty="0">
                          <a:solidFill>
                            <a:schemeClr val="tx1"/>
                          </a:solidFill>
                          <a:latin typeface="Helvetica" pitchFamily="2" charset="0"/>
                        </a:rPr>
                        <a:t>Identical cost functions</a:t>
                      </a:r>
                    </a:p>
                  </a:txBody>
                  <a:tcPr>
                    <a:solidFill>
                      <a:srgbClr val="FAFC55"/>
                    </a:solidFill>
                  </a:tcPr>
                </a:tc>
                <a:tc>
                  <a:txBody>
                    <a:bodyPr/>
                    <a:lstStyle/>
                    <a:p>
                      <a:pPr algn="ctr"/>
                      <a:r>
                        <a:rPr lang="en-US" b="0" dirty="0">
                          <a:solidFill>
                            <a:schemeClr val="tx1"/>
                          </a:solidFill>
                          <a:latin typeface="Helvetica" pitchFamily="2" charset="0"/>
                        </a:rPr>
                        <a:t>Non-identical cost functions</a:t>
                      </a:r>
                    </a:p>
                  </a:txBody>
                  <a:tcPr>
                    <a:solidFill>
                      <a:srgbClr val="FAFC55"/>
                    </a:solidFill>
                  </a:tcPr>
                </a:tc>
                <a:extLst>
                  <a:ext uri="{0D108BD9-81ED-4DB2-BD59-A6C34878D82A}">
                    <a16:rowId xmlns:a16="http://schemas.microsoft.com/office/drawing/2014/main" val="2286265938"/>
                  </a:ext>
                </a:extLst>
              </a:tr>
              <a:tr h="762487">
                <a:tc>
                  <a:txBody>
                    <a:bodyPr/>
                    <a:lstStyle/>
                    <a:p>
                      <a:pPr algn="ctr"/>
                      <a:r>
                        <a:rPr lang="en-US" b="0" dirty="0">
                          <a:solidFill>
                            <a:schemeClr val="tx1"/>
                          </a:solidFill>
                          <a:latin typeface="Helvetica" pitchFamily="2" charset="0"/>
                        </a:rPr>
                        <a:t>Deterministic gradients</a:t>
                      </a:r>
                    </a:p>
                  </a:txBody>
                  <a:tcPr>
                    <a:solidFill>
                      <a:schemeClr val="accent6">
                        <a:lumMod val="20000"/>
                        <a:lumOff val="80000"/>
                      </a:schemeClr>
                    </a:solidFill>
                  </a:tcPr>
                </a:tc>
                <a:tc>
                  <a:txBody>
                    <a:bodyPr/>
                    <a:lstStyle/>
                    <a:p>
                      <a:pPr algn="ctr"/>
                      <a:r>
                        <a:rPr lang="en-US" b="0" dirty="0">
                          <a:solidFill>
                            <a:schemeClr val="tx1"/>
                          </a:solidFill>
                          <a:latin typeface="Helvetica" pitchFamily="2" charset="0"/>
                        </a:rPr>
                        <a:t> </a:t>
                      </a:r>
                      <a:r>
                        <a:rPr lang="en-US" b="0" dirty="0">
                          <a:solidFill>
                            <a:schemeClr val="bg1">
                              <a:lumMod val="85000"/>
                            </a:schemeClr>
                          </a:solidFill>
                          <a:latin typeface="Helvetica" pitchFamily="2" charset="0"/>
                        </a:rPr>
                        <a:t>Trivial: majority vote</a:t>
                      </a:r>
                    </a:p>
                    <a:p>
                      <a:pPr algn="ctr"/>
                      <a:r>
                        <a:rPr lang="en-US" b="0" dirty="0">
                          <a:solidFill>
                            <a:schemeClr val="bg1">
                              <a:lumMod val="85000"/>
                            </a:schemeClr>
                          </a:solidFill>
                          <a:latin typeface="Helvetica" pitchFamily="2" charset="0"/>
                        </a:rPr>
                        <a:t>on gradients</a:t>
                      </a:r>
                    </a:p>
                  </a:txBody>
                  <a:tcPr>
                    <a:solidFill>
                      <a:schemeClr val="bg1">
                        <a:lumMod val="85000"/>
                      </a:schemeClr>
                    </a:solidFill>
                  </a:tcPr>
                </a:tc>
                <a:tc>
                  <a:txBody>
                    <a:bodyPr/>
                    <a:lstStyle/>
                    <a:p>
                      <a:pPr algn="ctr"/>
                      <a:r>
                        <a:rPr lang="en-US" b="0" dirty="0">
                          <a:solidFill>
                            <a:schemeClr val="bg1">
                              <a:lumMod val="85000"/>
                            </a:schemeClr>
                          </a:solidFill>
                          <a:latin typeface="Helvetica" pitchFamily="2" charset="0"/>
                        </a:rPr>
                        <a:t>With or without redundancy</a:t>
                      </a:r>
                    </a:p>
                  </a:txBody>
                  <a:tcPr>
                    <a:solidFill>
                      <a:schemeClr val="bg1">
                        <a:lumMod val="85000"/>
                      </a:schemeClr>
                    </a:solidFill>
                  </a:tcPr>
                </a:tc>
                <a:extLst>
                  <a:ext uri="{0D108BD9-81ED-4DB2-BD59-A6C34878D82A}">
                    <a16:rowId xmlns:a16="http://schemas.microsoft.com/office/drawing/2014/main" val="231336763"/>
                  </a:ext>
                </a:extLst>
              </a:tr>
              <a:tr h="1089268">
                <a:tc>
                  <a:txBody>
                    <a:bodyPr/>
                    <a:lstStyle/>
                    <a:p>
                      <a:pPr algn="ctr"/>
                      <a:endParaRPr lang="en-US" b="0" dirty="0">
                        <a:solidFill>
                          <a:schemeClr val="tx1"/>
                        </a:solidFill>
                        <a:latin typeface="Helvetica" pitchFamily="2" charset="0"/>
                      </a:endParaRPr>
                    </a:p>
                    <a:p>
                      <a:pPr algn="ctr"/>
                      <a:r>
                        <a:rPr lang="en-US" b="0" dirty="0">
                          <a:solidFill>
                            <a:schemeClr val="tx1"/>
                          </a:solidFill>
                          <a:latin typeface="Helvetica" pitchFamily="2" charset="0"/>
                        </a:rPr>
                        <a:t>Stochastic gradients</a:t>
                      </a:r>
                    </a:p>
                  </a:txBody>
                  <a:tcP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err="1">
                          <a:solidFill>
                            <a:schemeClr val="bg1">
                              <a:lumMod val="85000"/>
                            </a:schemeClr>
                          </a:solidFill>
                          <a:latin typeface="Helvetica" pitchFamily="2" charset="0"/>
                        </a:rPr>
                        <a:t>i.i.d</a:t>
                      </a:r>
                      <a:r>
                        <a:rPr lang="en-US" b="0" dirty="0">
                          <a:solidFill>
                            <a:schemeClr val="bg1">
                              <a:lumMod val="85000"/>
                            </a:schemeClr>
                          </a:solidFill>
                          <a:latin typeface="Helvetica" pitchFamily="2" charset="0"/>
                        </a:rPr>
                        <a:t>. model</a:t>
                      </a:r>
                    </a:p>
                    <a:p>
                      <a:pPr algn="ctr"/>
                      <a:r>
                        <a:rPr lang="en-US" b="0" dirty="0">
                          <a:solidFill>
                            <a:schemeClr val="bg1">
                              <a:lumMod val="85000"/>
                            </a:schemeClr>
                          </a:solidFill>
                          <a:latin typeface="Helvetica" pitchFamily="2" charset="0"/>
                        </a:rPr>
                        <a:t>(commonly assumed</a:t>
                      </a:r>
                    </a:p>
                    <a:p>
                      <a:pPr algn="ctr"/>
                      <a:r>
                        <a:rPr lang="en-US" b="0" dirty="0">
                          <a:solidFill>
                            <a:schemeClr val="bg1">
                              <a:lumMod val="85000"/>
                            </a:schemeClr>
                          </a:solidFill>
                          <a:latin typeface="Helvetica" pitchFamily="2" charset="0"/>
                        </a:rPr>
                        <a:t>in fault-tolerant</a:t>
                      </a:r>
                    </a:p>
                    <a:p>
                      <a:pPr algn="ctr"/>
                      <a:r>
                        <a:rPr lang="en-US" b="0" dirty="0">
                          <a:solidFill>
                            <a:schemeClr val="bg1">
                              <a:lumMod val="85000"/>
                            </a:schemeClr>
                          </a:solidFill>
                          <a:latin typeface="Helvetica" pitchFamily="2" charset="0"/>
                        </a:rPr>
                        <a:t>machine learning)</a:t>
                      </a:r>
                    </a:p>
                  </a:txBody>
                  <a:tcPr>
                    <a:solidFill>
                      <a:schemeClr val="bg1">
                        <a:lumMod val="85000"/>
                      </a:schemeClr>
                    </a:solidFill>
                  </a:tcPr>
                </a:tc>
                <a:tc>
                  <a:txBody>
                    <a:bodyPr/>
                    <a:lstStyle/>
                    <a:p>
                      <a:pPr algn="ctr"/>
                      <a:endParaRPr lang="en-US" b="0" dirty="0">
                        <a:solidFill>
                          <a:schemeClr val="tx1"/>
                        </a:solidFill>
                        <a:latin typeface="Helvetica" pitchFamily="2" charset="0"/>
                      </a:endParaRPr>
                    </a:p>
                    <a:p>
                      <a:pPr algn="ctr"/>
                      <a:r>
                        <a:rPr lang="en-US" b="0" dirty="0">
                          <a:solidFill>
                            <a:schemeClr val="bg1">
                              <a:lumMod val="85000"/>
                            </a:schemeClr>
                          </a:solidFill>
                          <a:latin typeface="Helvetica" pitchFamily="2" charset="0"/>
                        </a:rPr>
                        <a:t>non-</a:t>
                      </a:r>
                      <a:r>
                        <a:rPr lang="en-US" b="0" dirty="0" err="1">
                          <a:solidFill>
                            <a:schemeClr val="bg1">
                              <a:lumMod val="85000"/>
                            </a:schemeClr>
                          </a:solidFill>
                          <a:latin typeface="Helvetica" pitchFamily="2" charset="0"/>
                        </a:rPr>
                        <a:t>i.i.d</a:t>
                      </a:r>
                      <a:r>
                        <a:rPr lang="en-US" b="0" dirty="0">
                          <a:solidFill>
                            <a:schemeClr val="bg1">
                              <a:lumMod val="85000"/>
                            </a:schemeClr>
                          </a:solidFill>
                          <a:latin typeface="Helvetica" pitchFamily="2" charset="0"/>
                        </a:rPr>
                        <a:t>. model</a:t>
                      </a:r>
                    </a:p>
                  </a:txBody>
                  <a:tcPr>
                    <a:solidFill>
                      <a:schemeClr val="bg1">
                        <a:lumMod val="85000"/>
                      </a:schemeClr>
                    </a:solidFill>
                  </a:tcPr>
                </a:tc>
                <a:extLst>
                  <a:ext uri="{0D108BD9-81ED-4DB2-BD59-A6C34878D82A}">
                    <a16:rowId xmlns:a16="http://schemas.microsoft.com/office/drawing/2014/main" val="1748147748"/>
                  </a:ext>
                </a:extLst>
              </a:tr>
            </a:tbl>
          </a:graphicData>
        </a:graphic>
      </p:graphicFrame>
    </p:spTree>
    <p:extLst>
      <p:ext uri="{BB962C8B-B14F-4D97-AF65-F5344CB8AC3E}">
        <p14:creationId xmlns:p14="http://schemas.microsoft.com/office/powerpoint/2010/main" val="263867001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2D8A1-5435-D542-85E9-47E3E5B99A14}"/>
              </a:ext>
            </a:extLst>
          </p:cNvPr>
          <p:cNvSpPr>
            <a:spLocks noGrp="1"/>
          </p:cNvSpPr>
          <p:nvPr>
            <p:ph type="title"/>
          </p:nvPr>
        </p:nvSpPr>
        <p:spPr/>
        <p:txBody>
          <a:bodyPr/>
          <a:lstStyle/>
          <a:p>
            <a:r>
              <a:rPr lang="en-US" dirty="0"/>
              <a:t> Variations</a:t>
            </a:r>
          </a:p>
        </p:txBody>
      </p:sp>
      <p:sp>
        <p:nvSpPr>
          <p:cNvPr id="4" name="Content Placeholder 3">
            <a:extLst>
              <a:ext uri="{FF2B5EF4-FFF2-40B4-BE49-F238E27FC236}">
                <a16:creationId xmlns:a16="http://schemas.microsoft.com/office/drawing/2014/main" id="{284E34BF-7E86-314C-A552-D7523AEEED18}"/>
              </a:ext>
            </a:extLst>
          </p:cNvPr>
          <p:cNvSpPr>
            <a:spLocks noGrp="1"/>
          </p:cNvSpPr>
          <p:nvPr>
            <p:ph idx="1"/>
          </p:nvPr>
        </p:nvSpPr>
        <p:spPr/>
        <p:txBody>
          <a:bodyPr/>
          <a:lstStyle/>
          <a:p>
            <a:endParaRPr lang="en-US"/>
          </a:p>
        </p:txBody>
      </p:sp>
      <p:graphicFrame>
        <p:nvGraphicFramePr>
          <p:cNvPr id="6" name="Content Placeholder 4">
            <a:extLst>
              <a:ext uri="{FF2B5EF4-FFF2-40B4-BE49-F238E27FC236}">
                <a16:creationId xmlns:a16="http://schemas.microsoft.com/office/drawing/2014/main" id="{00A7D379-5FCB-9A46-824D-187574FEB574}"/>
              </a:ext>
            </a:extLst>
          </p:cNvPr>
          <p:cNvGraphicFramePr>
            <a:graphicFrameLocks/>
          </p:cNvGraphicFramePr>
          <p:nvPr>
            <p:extLst/>
          </p:nvPr>
        </p:nvGraphicFramePr>
        <p:xfrm>
          <a:off x="170482" y="2329717"/>
          <a:ext cx="8741043" cy="2713694"/>
        </p:xfrm>
        <a:graphic>
          <a:graphicData uri="http://schemas.openxmlformats.org/drawingml/2006/table">
            <a:tbl>
              <a:tblPr firstRow="1" bandRow="1">
                <a:tableStyleId>{5C22544A-7EE6-4342-B048-85BDC9FD1C3A}</a:tableStyleId>
              </a:tblPr>
              <a:tblGrid>
                <a:gridCol w="2913681">
                  <a:extLst>
                    <a:ext uri="{9D8B030D-6E8A-4147-A177-3AD203B41FA5}">
                      <a16:colId xmlns:a16="http://schemas.microsoft.com/office/drawing/2014/main" val="4012353753"/>
                    </a:ext>
                  </a:extLst>
                </a:gridCol>
                <a:gridCol w="2913681">
                  <a:extLst>
                    <a:ext uri="{9D8B030D-6E8A-4147-A177-3AD203B41FA5}">
                      <a16:colId xmlns:a16="http://schemas.microsoft.com/office/drawing/2014/main" val="1823632436"/>
                    </a:ext>
                  </a:extLst>
                </a:gridCol>
                <a:gridCol w="2913681">
                  <a:extLst>
                    <a:ext uri="{9D8B030D-6E8A-4147-A177-3AD203B41FA5}">
                      <a16:colId xmlns:a16="http://schemas.microsoft.com/office/drawing/2014/main" val="186496285"/>
                    </a:ext>
                  </a:extLst>
                </a:gridCol>
              </a:tblGrid>
              <a:tr h="762487">
                <a:tc>
                  <a:txBody>
                    <a:bodyPr/>
                    <a:lstStyle/>
                    <a:p>
                      <a:pPr algn="ctr"/>
                      <a:endParaRPr lang="en-US" b="0" dirty="0">
                        <a:solidFill>
                          <a:schemeClr val="tx1"/>
                        </a:solidFill>
                        <a:latin typeface="Helvetica" pitchFamily="2" charset="0"/>
                      </a:endParaRPr>
                    </a:p>
                  </a:txBody>
                  <a:tcPr>
                    <a:noFill/>
                  </a:tcPr>
                </a:tc>
                <a:tc>
                  <a:txBody>
                    <a:bodyPr/>
                    <a:lstStyle/>
                    <a:p>
                      <a:pPr algn="ctr"/>
                      <a:r>
                        <a:rPr lang="en-US" b="0" dirty="0">
                          <a:solidFill>
                            <a:schemeClr val="tx1"/>
                          </a:solidFill>
                          <a:latin typeface="Helvetica" pitchFamily="2" charset="0"/>
                        </a:rPr>
                        <a:t>Identical cost functions</a:t>
                      </a:r>
                    </a:p>
                  </a:txBody>
                  <a:tcPr>
                    <a:solidFill>
                      <a:srgbClr val="FAFC55"/>
                    </a:solidFill>
                  </a:tcPr>
                </a:tc>
                <a:tc>
                  <a:txBody>
                    <a:bodyPr/>
                    <a:lstStyle/>
                    <a:p>
                      <a:pPr algn="ctr"/>
                      <a:r>
                        <a:rPr lang="en-US" b="0" dirty="0">
                          <a:solidFill>
                            <a:schemeClr val="tx1"/>
                          </a:solidFill>
                          <a:latin typeface="Helvetica" pitchFamily="2" charset="0"/>
                        </a:rPr>
                        <a:t>Non-identical cost functions</a:t>
                      </a:r>
                    </a:p>
                  </a:txBody>
                  <a:tcPr>
                    <a:solidFill>
                      <a:srgbClr val="FAFC55"/>
                    </a:solidFill>
                  </a:tcPr>
                </a:tc>
                <a:extLst>
                  <a:ext uri="{0D108BD9-81ED-4DB2-BD59-A6C34878D82A}">
                    <a16:rowId xmlns:a16="http://schemas.microsoft.com/office/drawing/2014/main" val="2286265938"/>
                  </a:ext>
                </a:extLst>
              </a:tr>
              <a:tr h="762487">
                <a:tc>
                  <a:txBody>
                    <a:bodyPr/>
                    <a:lstStyle/>
                    <a:p>
                      <a:pPr algn="ctr"/>
                      <a:r>
                        <a:rPr lang="en-US" b="0" dirty="0">
                          <a:solidFill>
                            <a:schemeClr val="tx1"/>
                          </a:solidFill>
                          <a:latin typeface="Helvetica" pitchFamily="2" charset="0"/>
                        </a:rPr>
                        <a:t>Deterministic gradients</a:t>
                      </a:r>
                    </a:p>
                  </a:txBody>
                  <a:tcPr>
                    <a:solidFill>
                      <a:schemeClr val="accent6">
                        <a:lumMod val="20000"/>
                        <a:lumOff val="80000"/>
                      </a:schemeClr>
                    </a:solidFill>
                  </a:tcPr>
                </a:tc>
                <a:tc>
                  <a:txBody>
                    <a:bodyPr/>
                    <a:lstStyle/>
                    <a:p>
                      <a:pPr algn="ctr"/>
                      <a:r>
                        <a:rPr lang="en-US" b="0" dirty="0">
                          <a:solidFill>
                            <a:schemeClr val="tx1"/>
                          </a:solidFill>
                          <a:latin typeface="Helvetica" pitchFamily="2" charset="0"/>
                        </a:rPr>
                        <a:t> </a:t>
                      </a:r>
                      <a:r>
                        <a:rPr lang="en-US" b="0" dirty="0">
                          <a:solidFill>
                            <a:srgbClr val="C00000"/>
                          </a:solidFill>
                          <a:latin typeface="Helvetica" pitchFamily="2" charset="0"/>
                        </a:rPr>
                        <a:t>Trivial</a:t>
                      </a:r>
                      <a:r>
                        <a:rPr lang="en-US" b="0" dirty="0">
                          <a:solidFill>
                            <a:schemeClr val="tx1"/>
                          </a:solidFill>
                          <a:latin typeface="Helvetica" pitchFamily="2" charset="0"/>
                        </a:rPr>
                        <a:t>: majority vote</a:t>
                      </a:r>
                    </a:p>
                    <a:p>
                      <a:pPr algn="ctr"/>
                      <a:r>
                        <a:rPr lang="en-US" b="0" dirty="0">
                          <a:solidFill>
                            <a:schemeClr val="tx1"/>
                          </a:solidFill>
                          <a:latin typeface="Helvetica" pitchFamily="2" charset="0"/>
                        </a:rPr>
                        <a:t>on gradients</a:t>
                      </a:r>
                    </a:p>
                  </a:txBody>
                  <a:tcPr>
                    <a:solidFill>
                      <a:schemeClr val="bg1">
                        <a:lumMod val="85000"/>
                      </a:schemeClr>
                    </a:solidFill>
                  </a:tcPr>
                </a:tc>
                <a:tc>
                  <a:txBody>
                    <a:bodyPr/>
                    <a:lstStyle/>
                    <a:p>
                      <a:pPr algn="ctr"/>
                      <a:r>
                        <a:rPr lang="en-US" b="0" dirty="0">
                          <a:solidFill>
                            <a:schemeClr val="bg1">
                              <a:lumMod val="85000"/>
                            </a:schemeClr>
                          </a:solidFill>
                          <a:latin typeface="Helvetica" pitchFamily="2" charset="0"/>
                        </a:rPr>
                        <a:t>With or without redundancy</a:t>
                      </a:r>
                    </a:p>
                  </a:txBody>
                  <a:tcPr>
                    <a:solidFill>
                      <a:schemeClr val="bg1">
                        <a:lumMod val="85000"/>
                      </a:schemeClr>
                    </a:solidFill>
                  </a:tcPr>
                </a:tc>
                <a:extLst>
                  <a:ext uri="{0D108BD9-81ED-4DB2-BD59-A6C34878D82A}">
                    <a16:rowId xmlns:a16="http://schemas.microsoft.com/office/drawing/2014/main" val="231336763"/>
                  </a:ext>
                </a:extLst>
              </a:tr>
              <a:tr h="1089268">
                <a:tc>
                  <a:txBody>
                    <a:bodyPr/>
                    <a:lstStyle/>
                    <a:p>
                      <a:pPr algn="ctr"/>
                      <a:endParaRPr lang="en-US" b="0" dirty="0">
                        <a:solidFill>
                          <a:schemeClr val="tx1"/>
                        </a:solidFill>
                        <a:latin typeface="Helvetica" pitchFamily="2" charset="0"/>
                      </a:endParaRPr>
                    </a:p>
                    <a:p>
                      <a:pPr algn="ctr"/>
                      <a:r>
                        <a:rPr lang="en-US" b="0" dirty="0">
                          <a:solidFill>
                            <a:schemeClr val="tx1"/>
                          </a:solidFill>
                          <a:latin typeface="Helvetica" pitchFamily="2" charset="0"/>
                        </a:rPr>
                        <a:t>Stochastic gradients</a:t>
                      </a:r>
                    </a:p>
                  </a:txBody>
                  <a:tcP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err="1">
                          <a:solidFill>
                            <a:schemeClr val="bg1">
                              <a:lumMod val="85000"/>
                            </a:schemeClr>
                          </a:solidFill>
                          <a:latin typeface="Helvetica" pitchFamily="2" charset="0"/>
                        </a:rPr>
                        <a:t>i.i.d</a:t>
                      </a:r>
                      <a:r>
                        <a:rPr lang="en-US" b="0" dirty="0">
                          <a:solidFill>
                            <a:schemeClr val="bg1">
                              <a:lumMod val="85000"/>
                            </a:schemeClr>
                          </a:solidFill>
                          <a:latin typeface="Helvetica" pitchFamily="2" charset="0"/>
                        </a:rPr>
                        <a:t>. model</a:t>
                      </a:r>
                    </a:p>
                    <a:p>
                      <a:pPr algn="ctr"/>
                      <a:r>
                        <a:rPr lang="en-US" b="0" dirty="0">
                          <a:solidFill>
                            <a:schemeClr val="bg1">
                              <a:lumMod val="85000"/>
                            </a:schemeClr>
                          </a:solidFill>
                          <a:latin typeface="Helvetica" pitchFamily="2" charset="0"/>
                        </a:rPr>
                        <a:t>(commonly assumed</a:t>
                      </a:r>
                    </a:p>
                    <a:p>
                      <a:pPr algn="ctr"/>
                      <a:r>
                        <a:rPr lang="en-US" b="0" dirty="0">
                          <a:solidFill>
                            <a:schemeClr val="bg1">
                              <a:lumMod val="85000"/>
                            </a:schemeClr>
                          </a:solidFill>
                          <a:latin typeface="Helvetica" pitchFamily="2" charset="0"/>
                        </a:rPr>
                        <a:t>in fault-tolerant</a:t>
                      </a:r>
                    </a:p>
                    <a:p>
                      <a:pPr algn="ctr"/>
                      <a:r>
                        <a:rPr lang="en-US" b="0" dirty="0">
                          <a:solidFill>
                            <a:schemeClr val="bg1">
                              <a:lumMod val="85000"/>
                            </a:schemeClr>
                          </a:solidFill>
                          <a:latin typeface="Helvetica" pitchFamily="2" charset="0"/>
                        </a:rPr>
                        <a:t>machine learning)</a:t>
                      </a:r>
                    </a:p>
                  </a:txBody>
                  <a:tcPr>
                    <a:solidFill>
                      <a:schemeClr val="bg1">
                        <a:lumMod val="85000"/>
                      </a:schemeClr>
                    </a:solidFill>
                  </a:tcPr>
                </a:tc>
                <a:tc>
                  <a:txBody>
                    <a:bodyPr/>
                    <a:lstStyle/>
                    <a:p>
                      <a:pPr algn="ctr"/>
                      <a:endParaRPr lang="en-US" b="0" dirty="0">
                        <a:solidFill>
                          <a:schemeClr val="tx1"/>
                        </a:solidFill>
                        <a:latin typeface="Helvetica" pitchFamily="2" charset="0"/>
                      </a:endParaRPr>
                    </a:p>
                    <a:p>
                      <a:pPr algn="ctr"/>
                      <a:r>
                        <a:rPr lang="en-US" b="0" dirty="0">
                          <a:solidFill>
                            <a:schemeClr val="bg1">
                              <a:lumMod val="85000"/>
                            </a:schemeClr>
                          </a:solidFill>
                          <a:latin typeface="Helvetica" pitchFamily="2" charset="0"/>
                        </a:rPr>
                        <a:t>non-</a:t>
                      </a:r>
                      <a:r>
                        <a:rPr lang="en-US" b="0" dirty="0" err="1">
                          <a:solidFill>
                            <a:schemeClr val="bg1">
                              <a:lumMod val="85000"/>
                            </a:schemeClr>
                          </a:solidFill>
                          <a:latin typeface="Helvetica" pitchFamily="2" charset="0"/>
                        </a:rPr>
                        <a:t>i.i.d</a:t>
                      </a:r>
                      <a:r>
                        <a:rPr lang="en-US" b="0" dirty="0">
                          <a:solidFill>
                            <a:schemeClr val="bg1">
                              <a:lumMod val="85000"/>
                            </a:schemeClr>
                          </a:solidFill>
                          <a:latin typeface="Helvetica" pitchFamily="2" charset="0"/>
                        </a:rPr>
                        <a:t>. model</a:t>
                      </a:r>
                    </a:p>
                  </a:txBody>
                  <a:tcPr>
                    <a:solidFill>
                      <a:schemeClr val="bg1">
                        <a:lumMod val="85000"/>
                      </a:schemeClr>
                    </a:solidFill>
                  </a:tcPr>
                </a:tc>
                <a:extLst>
                  <a:ext uri="{0D108BD9-81ED-4DB2-BD59-A6C34878D82A}">
                    <a16:rowId xmlns:a16="http://schemas.microsoft.com/office/drawing/2014/main" val="1748147748"/>
                  </a:ext>
                </a:extLst>
              </a:tr>
            </a:tbl>
          </a:graphicData>
        </a:graphic>
      </p:graphicFrame>
    </p:spTree>
    <p:extLst>
      <p:ext uri="{BB962C8B-B14F-4D97-AF65-F5344CB8AC3E}">
        <p14:creationId xmlns:p14="http://schemas.microsoft.com/office/powerpoint/2010/main" val="4672421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2D8A1-5435-D542-85E9-47E3E5B99A14}"/>
              </a:ext>
            </a:extLst>
          </p:cNvPr>
          <p:cNvSpPr>
            <a:spLocks noGrp="1"/>
          </p:cNvSpPr>
          <p:nvPr>
            <p:ph type="title"/>
          </p:nvPr>
        </p:nvSpPr>
        <p:spPr/>
        <p:txBody>
          <a:bodyPr/>
          <a:lstStyle/>
          <a:p>
            <a:r>
              <a:rPr lang="en-US" dirty="0"/>
              <a:t> Variations</a:t>
            </a:r>
          </a:p>
        </p:txBody>
      </p:sp>
      <p:sp>
        <p:nvSpPr>
          <p:cNvPr id="4" name="Content Placeholder 3">
            <a:extLst>
              <a:ext uri="{FF2B5EF4-FFF2-40B4-BE49-F238E27FC236}">
                <a16:creationId xmlns:a16="http://schemas.microsoft.com/office/drawing/2014/main" id="{47189B69-30F8-CA48-B414-4AB93802128F}"/>
              </a:ext>
            </a:extLst>
          </p:cNvPr>
          <p:cNvSpPr>
            <a:spLocks noGrp="1"/>
          </p:cNvSpPr>
          <p:nvPr>
            <p:ph idx="1"/>
          </p:nvPr>
        </p:nvSpPr>
        <p:spPr/>
        <p:txBody>
          <a:bodyPr/>
          <a:lstStyle/>
          <a:p>
            <a:endParaRPr lang="en-US"/>
          </a:p>
        </p:txBody>
      </p:sp>
      <p:graphicFrame>
        <p:nvGraphicFramePr>
          <p:cNvPr id="6" name="Content Placeholder 4">
            <a:extLst>
              <a:ext uri="{FF2B5EF4-FFF2-40B4-BE49-F238E27FC236}">
                <a16:creationId xmlns:a16="http://schemas.microsoft.com/office/drawing/2014/main" id="{FB1F28F6-FCF9-544A-BF0D-20D3885C273F}"/>
              </a:ext>
            </a:extLst>
          </p:cNvPr>
          <p:cNvGraphicFramePr>
            <a:graphicFrameLocks/>
          </p:cNvGraphicFramePr>
          <p:nvPr>
            <p:extLst/>
          </p:nvPr>
        </p:nvGraphicFramePr>
        <p:xfrm>
          <a:off x="170482" y="2329717"/>
          <a:ext cx="8741043" cy="2713694"/>
        </p:xfrm>
        <a:graphic>
          <a:graphicData uri="http://schemas.openxmlformats.org/drawingml/2006/table">
            <a:tbl>
              <a:tblPr firstRow="1" bandRow="1">
                <a:tableStyleId>{5C22544A-7EE6-4342-B048-85BDC9FD1C3A}</a:tableStyleId>
              </a:tblPr>
              <a:tblGrid>
                <a:gridCol w="2913681">
                  <a:extLst>
                    <a:ext uri="{9D8B030D-6E8A-4147-A177-3AD203B41FA5}">
                      <a16:colId xmlns:a16="http://schemas.microsoft.com/office/drawing/2014/main" val="4012353753"/>
                    </a:ext>
                  </a:extLst>
                </a:gridCol>
                <a:gridCol w="2913681">
                  <a:extLst>
                    <a:ext uri="{9D8B030D-6E8A-4147-A177-3AD203B41FA5}">
                      <a16:colId xmlns:a16="http://schemas.microsoft.com/office/drawing/2014/main" val="1823632436"/>
                    </a:ext>
                  </a:extLst>
                </a:gridCol>
                <a:gridCol w="2913681">
                  <a:extLst>
                    <a:ext uri="{9D8B030D-6E8A-4147-A177-3AD203B41FA5}">
                      <a16:colId xmlns:a16="http://schemas.microsoft.com/office/drawing/2014/main" val="186496285"/>
                    </a:ext>
                  </a:extLst>
                </a:gridCol>
              </a:tblGrid>
              <a:tr h="762487">
                <a:tc>
                  <a:txBody>
                    <a:bodyPr/>
                    <a:lstStyle/>
                    <a:p>
                      <a:pPr algn="ctr"/>
                      <a:endParaRPr lang="en-US" b="0" dirty="0">
                        <a:solidFill>
                          <a:schemeClr val="tx1"/>
                        </a:solidFill>
                        <a:latin typeface="Helvetica" pitchFamily="2" charset="0"/>
                      </a:endParaRPr>
                    </a:p>
                  </a:txBody>
                  <a:tcPr>
                    <a:noFill/>
                  </a:tcPr>
                </a:tc>
                <a:tc>
                  <a:txBody>
                    <a:bodyPr/>
                    <a:lstStyle/>
                    <a:p>
                      <a:pPr algn="ctr"/>
                      <a:r>
                        <a:rPr lang="en-US" b="0" dirty="0">
                          <a:solidFill>
                            <a:schemeClr val="tx1"/>
                          </a:solidFill>
                          <a:latin typeface="Helvetica" pitchFamily="2" charset="0"/>
                        </a:rPr>
                        <a:t>Identical cost functions</a:t>
                      </a:r>
                    </a:p>
                  </a:txBody>
                  <a:tcPr>
                    <a:solidFill>
                      <a:srgbClr val="FAFC55"/>
                    </a:solidFill>
                  </a:tcPr>
                </a:tc>
                <a:tc>
                  <a:txBody>
                    <a:bodyPr/>
                    <a:lstStyle/>
                    <a:p>
                      <a:pPr algn="ctr"/>
                      <a:r>
                        <a:rPr lang="en-US" b="0" dirty="0">
                          <a:solidFill>
                            <a:schemeClr val="tx1"/>
                          </a:solidFill>
                          <a:latin typeface="Helvetica" pitchFamily="2" charset="0"/>
                        </a:rPr>
                        <a:t>Non-identical cost functions</a:t>
                      </a:r>
                    </a:p>
                  </a:txBody>
                  <a:tcPr>
                    <a:solidFill>
                      <a:srgbClr val="FAFC55"/>
                    </a:solidFill>
                  </a:tcPr>
                </a:tc>
                <a:extLst>
                  <a:ext uri="{0D108BD9-81ED-4DB2-BD59-A6C34878D82A}">
                    <a16:rowId xmlns:a16="http://schemas.microsoft.com/office/drawing/2014/main" val="2286265938"/>
                  </a:ext>
                </a:extLst>
              </a:tr>
              <a:tr h="762487">
                <a:tc>
                  <a:txBody>
                    <a:bodyPr/>
                    <a:lstStyle/>
                    <a:p>
                      <a:pPr algn="ctr"/>
                      <a:r>
                        <a:rPr lang="en-US" b="0" dirty="0">
                          <a:solidFill>
                            <a:schemeClr val="tx1"/>
                          </a:solidFill>
                          <a:latin typeface="Helvetica" pitchFamily="2" charset="0"/>
                        </a:rPr>
                        <a:t>Deterministic gradients</a:t>
                      </a:r>
                    </a:p>
                  </a:txBody>
                  <a:tcPr>
                    <a:solidFill>
                      <a:schemeClr val="accent6">
                        <a:lumMod val="20000"/>
                        <a:lumOff val="80000"/>
                      </a:schemeClr>
                    </a:solidFill>
                  </a:tcPr>
                </a:tc>
                <a:tc>
                  <a:txBody>
                    <a:bodyPr/>
                    <a:lstStyle/>
                    <a:p>
                      <a:pPr algn="ctr"/>
                      <a:r>
                        <a:rPr lang="en-US" b="0" dirty="0">
                          <a:solidFill>
                            <a:schemeClr val="tx1"/>
                          </a:solidFill>
                          <a:latin typeface="Helvetica" pitchFamily="2" charset="0"/>
                        </a:rPr>
                        <a:t> </a:t>
                      </a:r>
                      <a:r>
                        <a:rPr lang="en-US" b="0" dirty="0">
                          <a:solidFill>
                            <a:srgbClr val="C00000"/>
                          </a:solidFill>
                          <a:latin typeface="Helvetica" pitchFamily="2" charset="0"/>
                        </a:rPr>
                        <a:t>Trivial</a:t>
                      </a:r>
                      <a:r>
                        <a:rPr lang="en-US" b="0" dirty="0">
                          <a:solidFill>
                            <a:schemeClr val="tx1"/>
                          </a:solidFill>
                          <a:latin typeface="Helvetica" pitchFamily="2" charset="0"/>
                        </a:rPr>
                        <a:t>: majority vote</a:t>
                      </a:r>
                    </a:p>
                    <a:p>
                      <a:pPr algn="ctr"/>
                      <a:r>
                        <a:rPr lang="en-US" b="0" dirty="0">
                          <a:solidFill>
                            <a:schemeClr val="tx1"/>
                          </a:solidFill>
                          <a:latin typeface="Helvetica" pitchFamily="2" charset="0"/>
                        </a:rPr>
                        <a:t>on gradients</a:t>
                      </a:r>
                    </a:p>
                  </a:txBody>
                  <a:tcPr>
                    <a:solidFill>
                      <a:schemeClr val="bg1">
                        <a:lumMod val="85000"/>
                      </a:schemeClr>
                    </a:solidFill>
                  </a:tcPr>
                </a:tc>
                <a:tc>
                  <a:txBody>
                    <a:bodyPr/>
                    <a:lstStyle/>
                    <a:p>
                      <a:pPr algn="ctr"/>
                      <a:r>
                        <a:rPr lang="en-US" b="0" dirty="0">
                          <a:solidFill>
                            <a:schemeClr val="tx1"/>
                          </a:solidFill>
                          <a:latin typeface="Helvetica" pitchFamily="2" charset="0"/>
                        </a:rPr>
                        <a:t>With </a:t>
                      </a:r>
                      <a:r>
                        <a:rPr lang="en-US" b="0" dirty="0">
                          <a:solidFill>
                            <a:srgbClr val="C00000"/>
                          </a:solidFill>
                          <a:latin typeface="Helvetica" pitchFamily="2" charset="0"/>
                        </a:rPr>
                        <a:t>or</a:t>
                      </a:r>
                      <a:r>
                        <a:rPr lang="en-US" b="0" dirty="0">
                          <a:solidFill>
                            <a:schemeClr val="tx1"/>
                          </a:solidFill>
                          <a:latin typeface="Helvetica" pitchFamily="2" charset="0"/>
                        </a:rPr>
                        <a:t> without redundancy</a:t>
                      </a:r>
                    </a:p>
                  </a:txBody>
                  <a:tcPr>
                    <a:solidFill>
                      <a:schemeClr val="bg1">
                        <a:lumMod val="85000"/>
                      </a:schemeClr>
                    </a:solidFill>
                  </a:tcPr>
                </a:tc>
                <a:extLst>
                  <a:ext uri="{0D108BD9-81ED-4DB2-BD59-A6C34878D82A}">
                    <a16:rowId xmlns:a16="http://schemas.microsoft.com/office/drawing/2014/main" val="231336763"/>
                  </a:ext>
                </a:extLst>
              </a:tr>
              <a:tr h="1089268">
                <a:tc>
                  <a:txBody>
                    <a:bodyPr/>
                    <a:lstStyle/>
                    <a:p>
                      <a:pPr algn="ctr"/>
                      <a:endParaRPr lang="en-US" b="0" dirty="0">
                        <a:solidFill>
                          <a:schemeClr val="tx1"/>
                        </a:solidFill>
                        <a:latin typeface="Helvetica" pitchFamily="2" charset="0"/>
                      </a:endParaRPr>
                    </a:p>
                    <a:p>
                      <a:pPr algn="ctr"/>
                      <a:r>
                        <a:rPr lang="en-US" b="0" dirty="0">
                          <a:solidFill>
                            <a:schemeClr val="tx1"/>
                          </a:solidFill>
                          <a:latin typeface="Helvetica" pitchFamily="2" charset="0"/>
                        </a:rPr>
                        <a:t>Stochastic gradients</a:t>
                      </a:r>
                    </a:p>
                  </a:txBody>
                  <a:tcP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err="1">
                          <a:solidFill>
                            <a:schemeClr val="bg1">
                              <a:lumMod val="85000"/>
                            </a:schemeClr>
                          </a:solidFill>
                          <a:latin typeface="Helvetica" pitchFamily="2" charset="0"/>
                        </a:rPr>
                        <a:t>i.i.d</a:t>
                      </a:r>
                      <a:r>
                        <a:rPr lang="en-US" b="0" dirty="0">
                          <a:solidFill>
                            <a:schemeClr val="bg1">
                              <a:lumMod val="85000"/>
                            </a:schemeClr>
                          </a:solidFill>
                          <a:latin typeface="Helvetica" pitchFamily="2" charset="0"/>
                        </a:rPr>
                        <a:t>. model</a:t>
                      </a:r>
                    </a:p>
                    <a:p>
                      <a:pPr algn="ctr"/>
                      <a:r>
                        <a:rPr lang="en-US" b="0" dirty="0">
                          <a:solidFill>
                            <a:schemeClr val="bg1">
                              <a:lumMod val="85000"/>
                            </a:schemeClr>
                          </a:solidFill>
                          <a:latin typeface="Helvetica" pitchFamily="2" charset="0"/>
                        </a:rPr>
                        <a:t>(commonly assumed</a:t>
                      </a:r>
                    </a:p>
                    <a:p>
                      <a:pPr algn="ctr"/>
                      <a:r>
                        <a:rPr lang="en-US" b="0" dirty="0">
                          <a:solidFill>
                            <a:schemeClr val="bg1">
                              <a:lumMod val="85000"/>
                            </a:schemeClr>
                          </a:solidFill>
                          <a:latin typeface="Helvetica" pitchFamily="2" charset="0"/>
                        </a:rPr>
                        <a:t>in fault-tolerant</a:t>
                      </a:r>
                    </a:p>
                    <a:p>
                      <a:pPr algn="ctr"/>
                      <a:r>
                        <a:rPr lang="en-US" b="0" dirty="0">
                          <a:solidFill>
                            <a:schemeClr val="bg1">
                              <a:lumMod val="85000"/>
                            </a:schemeClr>
                          </a:solidFill>
                          <a:latin typeface="Helvetica" pitchFamily="2" charset="0"/>
                        </a:rPr>
                        <a:t>machine learning)</a:t>
                      </a:r>
                    </a:p>
                  </a:txBody>
                  <a:tcPr>
                    <a:solidFill>
                      <a:schemeClr val="bg1">
                        <a:lumMod val="85000"/>
                      </a:schemeClr>
                    </a:solidFill>
                  </a:tcPr>
                </a:tc>
                <a:tc>
                  <a:txBody>
                    <a:bodyPr/>
                    <a:lstStyle/>
                    <a:p>
                      <a:pPr algn="ctr"/>
                      <a:endParaRPr lang="en-US" b="0" dirty="0">
                        <a:solidFill>
                          <a:schemeClr val="tx1"/>
                        </a:solidFill>
                        <a:latin typeface="Helvetica" pitchFamily="2" charset="0"/>
                      </a:endParaRPr>
                    </a:p>
                    <a:p>
                      <a:pPr algn="ctr"/>
                      <a:r>
                        <a:rPr lang="en-US" b="0" dirty="0">
                          <a:solidFill>
                            <a:schemeClr val="bg1">
                              <a:lumMod val="85000"/>
                            </a:schemeClr>
                          </a:solidFill>
                          <a:latin typeface="Helvetica" pitchFamily="2" charset="0"/>
                        </a:rPr>
                        <a:t>non-</a:t>
                      </a:r>
                      <a:r>
                        <a:rPr lang="en-US" b="0" dirty="0" err="1">
                          <a:solidFill>
                            <a:schemeClr val="bg1">
                              <a:lumMod val="85000"/>
                            </a:schemeClr>
                          </a:solidFill>
                          <a:latin typeface="Helvetica" pitchFamily="2" charset="0"/>
                        </a:rPr>
                        <a:t>i.i.d</a:t>
                      </a:r>
                      <a:r>
                        <a:rPr lang="en-US" b="0" dirty="0">
                          <a:solidFill>
                            <a:schemeClr val="bg1">
                              <a:lumMod val="85000"/>
                            </a:schemeClr>
                          </a:solidFill>
                          <a:latin typeface="Helvetica" pitchFamily="2" charset="0"/>
                        </a:rPr>
                        <a:t>. model</a:t>
                      </a:r>
                    </a:p>
                  </a:txBody>
                  <a:tcPr>
                    <a:solidFill>
                      <a:schemeClr val="bg1">
                        <a:lumMod val="85000"/>
                      </a:schemeClr>
                    </a:solidFill>
                  </a:tcPr>
                </a:tc>
                <a:extLst>
                  <a:ext uri="{0D108BD9-81ED-4DB2-BD59-A6C34878D82A}">
                    <a16:rowId xmlns:a16="http://schemas.microsoft.com/office/drawing/2014/main" val="1748147748"/>
                  </a:ext>
                </a:extLst>
              </a:tr>
            </a:tbl>
          </a:graphicData>
        </a:graphic>
      </p:graphicFrame>
    </p:spTree>
    <p:extLst>
      <p:ext uri="{BB962C8B-B14F-4D97-AF65-F5344CB8AC3E}">
        <p14:creationId xmlns:p14="http://schemas.microsoft.com/office/powerpoint/2010/main" val="258809189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2D8A1-5435-D542-85E9-47E3E5B99A14}"/>
              </a:ext>
            </a:extLst>
          </p:cNvPr>
          <p:cNvSpPr>
            <a:spLocks noGrp="1"/>
          </p:cNvSpPr>
          <p:nvPr>
            <p:ph type="title"/>
          </p:nvPr>
        </p:nvSpPr>
        <p:spPr/>
        <p:txBody>
          <a:bodyPr/>
          <a:lstStyle/>
          <a:p>
            <a:r>
              <a:rPr lang="en-US" dirty="0"/>
              <a:t> Variations</a:t>
            </a:r>
          </a:p>
        </p:txBody>
      </p:sp>
      <p:sp>
        <p:nvSpPr>
          <p:cNvPr id="4" name="Content Placeholder 3">
            <a:extLst>
              <a:ext uri="{FF2B5EF4-FFF2-40B4-BE49-F238E27FC236}">
                <a16:creationId xmlns:a16="http://schemas.microsoft.com/office/drawing/2014/main" id="{7085CCBF-12B5-AA44-AF85-2014E5D2A23A}"/>
              </a:ext>
            </a:extLst>
          </p:cNvPr>
          <p:cNvSpPr>
            <a:spLocks noGrp="1"/>
          </p:cNvSpPr>
          <p:nvPr>
            <p:ph idx="1"/>
          </p:nvPr>
        </p:nvSpPr>
        <p:spPr/>
        <p:txBody>
          <a:bodyPr/>
          <a:lstStyle/>
          <a:p>
            <a:endParaRPr lang="en-US"/>
          </a:p>
        </p:txBody>
      </p:sp>
      <p:graphicFrame>
        <p:nvGraphicFramePr>
          <p:cNvPr id="6" name="Content Placeholder 4">
            <a:extLst>
              <a:ext uri="{FF2B5EF4-FFF2-40B4-BE49-F238E27FC236}">
                <a16:creationId xmlns:a16="http://schemas.microsoft.com/office/drawing/2014/main" id="{F767D1EF-950A-B74C-BB94-58AFD9F3A88B}"/>
              </a:ext>
            </a:extLst>
          </p:cNvPr>
          <p:cNvGraphicFramePr>
            <a:graphicFrameLocks/>
          </p:cNvGraphicFramePr>
          <p:nvPr>
            <p:extLst/>
          </p:nvPr>
        </p:nvGraphicFramePr>
        <p:xfrm>
          <a:off x="170482" y="2329717"/>
          <a:ext cx="8741043" cy="2713694"/>
        </p:xfrm>
        <a:graphic>
          <a:graphicData uri="http://schemas.openxmlformats.org/drawingml/2006/table">
            <a:tbl>
              <a:tblPr firstRow="1" bandRow="1">
                <a:tableStyleId>{5C22544A-7EE6-4342-B048-85BDC9FD1C3A}</a:tableStyleId>
              </a:tblPr>
              <a:tblGrid>
                <a:gridCol w="2913681">
                  <a:extLst>
                    <a:ext uri="{9D8B030D-6E8A-4147-A177-3AD203B41FA5}">
                      <a16:colId xmlns:a16="http://schemas.microsoft.com/office/drawing/2014/main" val="4012353753"/>
                    </a:ext>
                  </a:extLst>
                </a:gridCol>
                <a:gridCol w="2913681">
                  <a:extLst>
                    <a:ext uri="{9D8B030D-6E8A-4147-A177-3AD203B41FA5}">
                      <a16:colId xmlns:a16="http://schemas.microsoft.com/office/drawing/2014/main" val="1823632436"/>
                    </a:ext>
                  </a:extLst>
                </a:gridCol>
                <a:gridCol w="2913681">
                  <a:extLst>
                    <a:ext uri="{9D8B030D-6E8A-4147-A177-3AD203B41FA5}">
                      <a16:colId xmlns:a16="http://schemas.microsoft.com/office/drawing/2014/main" val="186496285"/>
                    </a:ext>
                  </a:extLst>
                </a:gridCol>
              </a:tblGrid>
              <a:tr h="762487">
                <a:tc>
                  <a:txBody>
                    <a:bodyPr/>
                    <a:lstStyle/>
                    <a:p>
                      <a:pPr algn="ctr"/>
                      <a:endParaRPr lang="en-US" b="0" dirty="0">
                        <a:solidFill>
                          <a:schemeClr val="tx1"/>
                        </a:solidFill>
                        <a:latin typeface="Helvetica" pitchFamily="2" charset="0"/>
                      </a:endParaRPr>
                    </a:p>
                  </a:txBody>
                  <a:tcPr>
                    <a:noFill/>
                  </a:tcPr>
                </a:tc>
                <a:tc>
                  <a:txBody>
                    <a:bodyPr/>
                    <a:lstStyle/>
                    <a:p>
                      <a:pPr algn="ctr"/>
                      <a:r>
                        <a:rPr lang="en-US" b="0" dirty="0">
                          <a:solidFill>
                            <a:schemeClr val="tx1"/>
                          </a:solidFill>
                          <a:latin typeface="Helvetica" pitchFamily="2" charset="0"/>
                        </a:rPr>
                        <a:t>Identical cost functions</a:t>
                      </a:r>
                    </a:p>
                  </a:txBody>
                  <a:tcPr>
                    <a:solidFill>
                      <a:srgbClr val="FAFC55"/>
                    </a:solidFill>
                  </a:tcPr>
                </a:tc>
                <a:tc>
                  <a:txBody>
                    <a:bodyPr/>
                    <a:lstStyle/>
                    <a:p>
                      <a:pPr algn="ctr"/>
                      <a:r>
                        <a:rPr lang="en-US" b="0" dirty="0">
                          <a:solidFill>
                            <a:schemeClr val="tx1"/>
                          </a:solidFill>
                          <a:latin typeface="Helvetica" pitchFamily="2" charset="0"/>
                        </a:rPr>
                        <a:t>Non-identical cost functions</a:t>
                      </a:r>
                    </a:p>
                  </a:txBody>
                  <a:tcPr>
                    <a:solidFill>
                      <a:srgbClr val="FAFC55"/>
                    </a:solidFill>
                  </a:tcPr>
                </a:tc>
                <a:extLst>
                  <a:ext uri="{0D108BD9-81ED-4DB2-BD59-A6C34878D82A}">
                    <a16:rowId xmlns:a16="http://schemas.microsoft.com/office/drawing/2014/main" val="2286265938"/>
                  </a:ext>
                </a:extLst>
              </a:tr>
              <a:tr h="762487">
                <a:tc>
                  <a:txBody>
                    <a:bodyPr/>
                    <a:lstStyle/>
                    <a:p>
                      <a:pPr algn="ctr"/>
                      <a:r>
                        <a:rPr lang="en-US" b="0" dirty="0">
                          <a:solidFill>
                            <a:schemeClr val="tx1"/>
                          </a:solidFill>
                          <a:latin typeface="Helvetica" pitchFamily="2" charset="0"/>
                        </a:rPr>
                        <a:t>Deterministic gradients</a:t>
                      </a:r>
                    </a:p>
                  </a:txBody>
                  <a:tcPr>
                    <a:solidFill>
                      <a:schemeClr val="accent6">
                        <a:lumMod val="20000"/>
                        <a:lumOff val="80000"/>
                      </a:schemeClr>
                    </a:solidFill>
                  </a:tcPr>
                </a:tc>
                <a:tc>
                  <a:txBody>
                    <a:bodyPr/>
                    <a:lstStyle/>
                    <a:p>
                      <a:pPr algn="ctr"/>
                      <a:r>
                        <a:rPr lang="en-US" b="0" dirty="0">
                          <a:solidFill>
                            <a:schemeClr val="tx1"/>
                          </a:solidFill>
                          <a:latin typeface="Helvetica" pitchFamily="2" charset="0"/>
                        </a:rPr>
                        <a:t> </a:t>
                      </a:r>
                      <a:r>
                        <a:rPr lang="en-US" b="0" dirty="0">
                          <a:solidFill>
                            <a:srgbClr val="C00000"/>
                          </a:solidFill>
                          <a:latin typeface="Helvetica" pitchFamily="2" charset="0"/>
                        </a:rPr>
                        <a:t>Trivial</a:t>
                      </a:r>
                      <a:r>
                        <a:rPr lang="en-US" b="0" dirty="0">
                          <a:solidFill>
                            <a:schemeClr val="tx1"/>
                          </a:solidFill>
                          <a:latin typeface="Helvetica" pitchFamily="2" charset="0"/>
                        </a:rPr>
                        <a:t>: majority vote</a:t>
                      </a:r>
                    </a:p>
                    <a:p>
                      <a:pPr algn="ctr"/>
                      <a:r>
                        <a:rPr lang="en-US" b="0" dirty="0">
                          <a:solidFill>
                            <a:schemeClr val="tx1"/>
                          </a:solidFill>
                          <a:latin typeface="Helvetica" pitchFamily="2" charset="0"/>
                        </a:rPr>
                        <a:t>on gradients</a:t>
                      </a:r>
                    </a:p>
                  </a:txBody>
                  <a:tcPr>
                    <a:solidFill>
                      <a:schemeClr val="bg1">
                        <a:lumMod val="85000"/>
                      </a:schemeClr>
                    </a:solidFill>
                  </a:tcPr>
                </a:tc>
                <a:tc>
                  <a:txBody>
                    <a:bodyPr/>
                    <a:lstStyle/>
                    <a:p>
                      <a:pPr algn="ctr"/>
                      <a:r>
                        <a:rPr lang="en-US" b="0" dirty="0">
                          <a:solidFill>
                            <a:schemeClr val="tx1"/>
                          </a:solidFill>
                          <a:latin typeface="Helvetica" pitchFamily="2" charset="0"/>
                        </a:rPr>
                        <a:t>With </a:t>
                      </a:r>
                      <a:r>
                        <a:rPr lang="en-US" b="0" dirty="0">
                          <a:solidFill>
                            <a:srgbClr val="C00000"/>
                          </a:solidFill>
                          <a:latin typeface="Helvetica" pitchFamily="2" charset="0"/>
                        </a:rPr>
                        <a:t>or</a:t>
                      </a:r>
                      <a:r>
                        <a:rPr lang="en-US" b="0" dirty="0">
                          <a:solidFill>
                            <a:schemeClr val="tx1"/>
                          </a:solidFill>
                          <a:latin typeface="Helvetica" pitchFamily="2" charset="0"/>
                        </a:rPr>
                        <a:t> without redundancy</a:t>
                      </a:r>
                    </a:p>
                  </a:txBody>
                  <a:tcPr>
                    <a:solidFill>
                      <a:schemeClr val="bg1">
                        <a:lumMod val="85000"/>
                      </a:schemeClr>
                    </a:solidFill>
                  </a:tcPr>
                </a:tc>
                <a:extLst>
                  <a:ext uri="{0D108BD9-81ED-4DB2-BD59-A6C34878D82A}">
                    <a16:rowId xmlns:a16="http://schemas.microsoft.com/office/drawing/2014/main" val="231336763"/>
                  </a:ext>
                </a:extLst>
              </a:tr>
              <a:tr h="1089268">
                <a:tc>
                  <a:txBody>
                    <a:bodyPr/>
                    <a:lstStyle/>
                    <a:p>
                      <a:pPr algn="ctr"/>
                      <a:endParaRPr lang="en-US" b="0" dirty="0">
                        <a:solidFill>
                          <a:schemeClr val="tx1"/>
                        </a:solidFill>
                        <a:latin typeface="Helvetica" pitchFamily="2" charset="0"/>
                      </a:endParaRPr>
                    </a:p>
                    <a:p>
                      <a:pPr algn="ctr"/>
                      <a:r>
                        <a:rPr lang="en-US" b="0" dirty="0">
                          <a:solidFill>
                            <a:schemeClr val="tx1"/>
                          </a:solidFill>
                          <a:latin typeface="Helvetica" pitchFamily="2" charset="0"/>
                        </a:rPr>
                        <a:t>Stochastic gradients</a:t>
                      </a:r>
                    </a:p>
                  </a:txBody>
                  <a:tcP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err="1">
                          <a:solidFill>
                            <a:srgbClr val="C00000"/>
                          </a:solidFill>
                          <a:latin typeface="Helvetica" pitchFamily="2" charset="0"/>
                        </a:rPr>
                        <a:t>i.i.d</a:t>
                      </a:r>
                      <a:r>
                        <a:rPr lang="en-US" b="0" dirty="0">
                          <a:solidFill>
                            <a:srgbClr val="C00000"/>
                          </a:solidFill>
                          <a:latin typeface="Helvetica" pitchFamily="2" charset="0"/>
                        </a:rPr>
                        <a:t>. </a:t>
                      </a:r>
                      <a:r>
                        <a:rPr lang="en-US" b="0" dirty="0">
                          <a:solidFill>
                            <a:schemeClr val="tx1"/>
                          </a:solidFill>
                          <a:latin typeface="Helvetica" pitchFamily="2" charset="0"/>
                        </a:rPr>
                        <a:t>model</a:t>
                      </a:r>
                    </a:p>
                    <a:p>
                      <a:pPr algn="ctr"/>
                      <a:r>
                        <a:rPr lang="en-US" b="0" dirty="0">
                          <a:solidFill>
                            <a:schemeClr val="tx1"/>
                          </a:solidFill>
                          <a:latin typeface="Helvetica" pitchFamily="2" charset="0"/>
                        </a:rPr>
                        <a:t>(commonly assumed</a:t>
                      </a:r>
                    </a:p>
                    <a:p>
                      <a:pPr algn="ctr"/>
                      <a:r>
                        <a:rPr lang="en-US" b="0" dirty="0">
                          <a:solidFill>
                            <a:schemeClr val="tx1"/>
                          </a:solidFill>
                          <a:latin typeface="Helvetica" pitchFamily="2" charset="0"/>
                        </a:rPr>
                        <a:t>in fault-tolerant</a:t>
                      </a:r>
                    </a:p>
                    <a:p>
                      <a:pPr algn="ctr"/>
                      <a:r>
                        <a:rPr lang="en-US" b="0" dirty="0">
                          <a:solidFill>
                            <a:schemeClr val="tx1"/>
                          </a:solidFill>
                          <a:latin typeface="Helvetica" pitchFamily="2" charset="0"/>
                        </a:rPr>
                        <a:t>machine learning)</a:t>
                      </a:r>
                    </a:p>
                  </a:txBody>
                  <a:tcPr>
                    <a:solidFill>
                      <a:schemeClr val="bg1">
                        <a:lumMod val="85000"/>
                      </a:schemeClr>
                    </a:solidFill>
                  </a:tcPr>
                </a:tc>
                <a:tc>
                  <a:txBody>
                    <a:bodyPr/>
                    <a:lstStyle/>
                    <a:p>
                      <a:pPr algn="ctr"/>
                      <a:endParaRPr lang="en-US" b="0" dirty="0">
                        <a:solidFill>
                          <a:schemeClr val="tx1"/>
                        </a:solidFill>
                        <a:latin typeface="Helvetica" pitchFamily="2" charset="0"/>
                      </a:endParaRPr>
                    </a:p>
                    <a:p>
                      <a:pPr algn="ctr"/>
                      <a:r>
                        <a:rPr lang="en-US" b="0" dirty="0">
                          <a:solidFill>
                            <a:schemeClr val="bg1">
                              <a:lumMod val="85000"/>
                            </a:schemeClr>
                          </a:solidFill>
                          <a:latin typeface="Helvetica" pitchFamily="2" charset="0"/>
                        </a:rPr>
                        <a:t>non-</a:t>
                      </a:r>
                      <a:r>
                        <a:rPr lang="en-US" b="0" dirty="0" err="1">
                          <a:solidFill>
                            <a:schemeClr val="bg1">
                              <a:lumMod val="85000"/>
                            </a:schemeClr>
                          </a:solidFill>
                          <a:latin typeface="Helvetica" pitchFamily="2" charset="0"/>
                        </a:rPr>
                        <a:t>i.i.d</a:t>
                      </a:r>
                      <a:r>
                        <a:rPr lang="en-US" b="0" dirty="0">
                          <a:solidFill>
                            <a:schemeClr val="bg1">
                              <a:lumMod val="85000"/>
                            </a:schemeClr>
                          </a:solidFill>
                          <a:latin typeface="Helvetica" pitchFamily="2" charset="0"/>
                        </a:rPr>
                        <a:t>. model</a:t>
                      </a:r>
                    </a:p>
                  </a:txBody>
                  <a:tcPr>
                    <a:solidFill>
                      <a:schemeClr val="bg1">
                        <a:lumMod val="85000"/>
                      </a:schemeClr>
                    </a:solidFill>
                  </a:tcPr>
                </a:tc>
                <a:extLst>
                  <a:ext uri="{0D108BD9-81ED-4DB2-BD59-A6C34878D82A}">
                    <a16:rowId xmlns:a16="http://schemas.microsoft.com/office/drawing/2014/main" val="1748147748"/>
                  </a:ext>
                </a:extLst>
              </a:tr>
            </a:tbl>
          </a:graphicData>
        </a:graphic>
      </p:graphicFrame>
    </p:spTree>
    <p:extLst>
      <p:ext uri="{BB962C8B-B14F-4D97-AF65-F5344CB8AC3E}">
        <p14:creationId xmlns:p14="http://schemas.microsoft.com/office/powerpoint/2010/main" val="26046545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0F22C-C5CD-414A-9A1E-38713C4D4060}"/>
              </a:ext>
            </a:extLst>
          </p:cNvPr>
          <p:cNvSpPr>
            <a:spLocks noGrp="1"/>
          </p:cNvSpPr>
          <p:nvPr>
            <p:ph type="title"/>
          </p:nvPr>
        </p:nvSpPr>
        <p:spPr/>
        <p:txBody>
          <a:bodyPr/>
          <a:lstStyle/>
          <a:p>
            <a:r>
              <a:rPr lang="en-US" dirty="0"/>
              <a:t>Stochastic Distributed Machine Learning</a:t>
            </a:r>
            <a:br>
              <a:rPr lang="en-US" dirty="0"/>
            </a:br>
            <a:r>
              <a:rPr lang="en-US" dirty="0"/>
              <a:t>(</a:t>
            </a:r>
            <a:r>
              <a:rPr lang="en-US" dirty="0" err="1"/>
              <a:t>i.i.d</a:t>
            </a:r>
            <a:r>
              <a:rPr lang="en-US" dirty="0"/>
              <a:t>. model)</a:t>
            </a:r>
          </a:p>
        </p:txBody>
      </p:sp>
      <p:sp>
        <p:nvSpPr>
          <p:cNvPr id="3" name="Content Placeholder 2">
            <a:extLst>
              <a:ext uri="{FF2B5EF4-FFF2-40B4-BE49-F238E27FC236}">
                <a16:creationId xmlns:a16="http://schemas.microsoft.com/office/drawing/2014/main" id="{97B43EE0-D1B0-C34E-80FE-941CD40EFE53}"/>
              </a:ext>
            </a:extLst>
          </p:cNvPr>
          <p:cNvSpPr>
            <a:spLocks noGrp="1"/>
          </p:cNvSpPr>
          <p:nvPr>
            <p:ph idx="1"/>
          </p:nvPr>
        </p:nvSpPr>
        <p:spPr>
          <a:xfrm>
            <a:off x="685799" y="1524000"/>
            <a:ext cx="8033657" cy="4572000"/>
          </a:xfrm>
        </p:spPr>
        <p:txBody>
          <a:bodyPr/>
          <a:lstStyle/>
          <a:p>
            <a:endParaRPr lang="en-US" dirty="0"/>
          </a:p>
          <a:p>
            <a:endParaRPr lang="en-US" dirty="0"/>
          </a:p>
          <a:p>
            <a:endParaRPr lang="en-US" dirty="0"/>
          </a:p>
          <a:p>
            <a:r>
              <a:rPr lang="en-US" dirty="0"/>
              <a:t>Agents draw samples from</a:t>
            </a:r>
            <a:br>
              <a:rPr lang="en-US" dirty="0"/>
            </a:br>
            <a:r>
              <a:rPr lang="en-US" dirty="0">
                <a:solidFill>
                  <a:schemeClr val="accent1">
                    <a:lumMod val="75000"/>
                  </a:schemeClr>
                </a:solidFill>
              </a:rPr>
              <a:t>identical</a:t>
            </a:r>
            <a:r>
              <a:rPr lang="en-US" dirty="0"/>
              <a:t> data distribution</a:t>
            </a:r>
          </a:p>
          <a:p>
            <a:endParaRPr lang="en-US" dirty="0"/>
          </a:p>
          <a:p>
            <a:endParaRPr lang="en-US" dirty="0"/>
          </a:p>
          <a:p>
            <a:pPr marL="0" indent="0">
              <a:buNone/>
            </a:pPr>
            <a:endParaRPr lang="en-US" dirty="0"/>
          </a:p>
          <a:p>
            <a:r>
              <a:rPr lang="en-US" dirty="0"/>
              <a:t>Filter on stochastic gradients</a:t>
            </a:r>
          </a:p>
        </p:txBody>
      </p:sp>
      <p:grpSp>
        <p:nvGrpSpPr>
          <p:cNvPr id="5" name="Group 4">
            <a:extLst>
              <a:ext uri="{FF2B5EF4-FFF2-40B4-BE49-F238E27FC236}">
                <a16:creationId xmlns:a16="http://schemas.microsoft.com/office/drawing/2014/main" id="{7B5D8E93-A6DB-4F43-A0D3-4126724F7648}"/>
              </a:ext>
            </a:extLst>
          </p:cNvPr>
          <p:cNvGrpSpPr/>
          <p:nvPr/>
        </p:nvGrpSpPr>
        <p:grpSpPr>
          <a:xfrm>
            <a:off x="5124642" y="2681498"/>
            <a:ext cx="4019358" cy="2257003"/>
            <a:chOff x="1154244" y="3685614"/>
            <a:chExt cx="4187997" cy="2410386"/>
          </a:xfrm>
        </p:grpSpPr>
        <p:pic>
          <p:nvPicPr>
            <p:cNvPr id="6" name="Content Placeholder 5">
              <a:extLst>
                <a:ext uri="{FF2B5EF4-FFF2-40B4-BE49-F238E27FC236}">
                  <a16:creationId xmlns:a16="http://schemas.microsoft.com/office/drawing/2014/main" id="{69131CE1-2697-3749-9593-C65A096CD04E}"/>
                </a:ext>
              </a:extLst>
            </p:cNvPr>
            <p:cNvPicPr>
              <a:picLocks noChangeAspect="1"/>
            </p:cNvPicPr>
            <p:nvPr/>
          </p:nvPicPr>
          <p:blipFill rotWithShape="1">
            <a:blip r:embed="rId2">
              <a:extLst>
                <a:ext uri="{28A0092B-C50C-407E-A947-70E740481C1C}">
                  <a14:useLocalDpi xmlns:a14="http://schemas.microsoft.com/office/drawing/2010/main"/>
                </a:ext>
              </a:extLst>
            </a:blip>
            <a:srcRect l="49169" t="49806" r="3403" b="5904"/>
            <a:stretch/>
          </p:blipFill>
          <p:spPr bwMode="auto">
            <a:xfrm>
              <a:off x="1154244" y="4147279"/>
              <a:ext cx="2068643" cy="1948721"/>
            </a:xfrm>
            <a:prstGeom prst="rect">
              <a:avLst/>
            </a:prstGeom>
            <a:noFill/>
            <a:ln w="9525">
              <a:noFill/>
              <a:miter lim="800000"/>
              <a:headEnd/>
              <a:tailEnd/>
            </a:ln>
          </p:spPr>
        </p:pic>
        <p:sp>
          <p:nvSpPr>
            <p:cNvPr id="7" name="TextBox 6">
              <a:extLst>
                <a:ext uri="{FF2B5EF4-FFF2-40B4-BE49-F238E27FC236}">
                  <a16:creationId xmlns:a16="http://schemas.microsoft.com/office/drawing/2014/main" id="{F9B73925-CB8E-F442-8B5B-421BF3C01D0D}"/>
                </a:ext>
              </a:extLst>
            </p:cNvPr>
            <p:cNvSpPr txBox="1"/>
            <p:nvPr/>
          </p:nvSpPr>
          <p:spPr>
            <a:xfrm>
              <a:off x="1550409" y="3685614"/>
              <a:ext cx="1276311" cy="461665"/>
            </a:xfrm>
            <a:prstGeom prst="rect">
              <a:avLst/>
            </a:prstGeom>
            <a:solidFill>
              <a:srgbClr val="FFFF0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Helvetica" charset="0"/>
                  <a:ea typeface="Helvetica" charset="0"/>
                  <a:cs typeface="Helvetica" charset="0"/>
                </a:rPr>
                <a:t>Agent 1</a:t>
              </a:r>
            </a:p>
          </p:txBody>
        </p:sp>
        <p:sp>
          <p:nvSpPr>
            <p:cNvPr id="8" name="TextBox 7">
              <a:extLst>
                <a:ext uri="{FF2B5EF4-FFF2-40B4-BE49-F238E27FC236}">
                  <a16:creationId xmlns:a16="http://schemas.microsoft.com/office/drawing/2014/main" id="{B5350380-386E-7340-B52C-5BF5F51793EC}"/>
                </a:ext>
              </a:extLst>
            </p:cNvPr>
            <p:cNvSpPr txBox="1"/>
            <p:nvPr/>
          </p:nvSpPr>
          <p:spPr>
            <a:xfrm>
              <a:off x="3774610" y="3685614"/>
              <a:ext cx="1245854" cy="461665"/>
            </a:xfrm>
            <a:prstGeom prst="rect">
              <a:avLst/>
            </a:prstGeom>
            <a:solidFill>
              <a:srgbClr val="FFFF0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Helvetica" charset="0"/>
                  <a:ea typeface="Helvetica" charset="0"/>
                  <a:cs typeface="Helvetica" charset="0"/>
                </a:rPr>
                <a:t>Agent 2</a:t>
              </a:r>
            </a:p>
          </p:txBody>
        </p:sp>
        <p:pic>
          <p:nvPicPr>
            <p:cNvPr id="9" name="Content Placeholder 5">
              <a:extLst>
                <a:ext uri="{FF2B5EF4-FFF2-40B4-BE49-F238E27FC236}">
                  <a16:creationId xmlns:a16="http://schemas.microsoft.com/office/drawing/2014/main" id="{A1C4B479-BC9F-6D43-B62B-02505F85B1B4}"/>
                </a:ext>
              </a:extLst>
            </p:cNvPr>
            <p:cNvPicPr>
              <a:picLocks noChangeAspect="1"/>
            </p:cNvPicPr>
            <p:nvPr/>
          </p:nvPicPr>
          <p:blipFill rotWithShape="1">
            <a:blip r:embed="rId2">
              <a:extLst>
                <a:ext uri="{28A0092B-C50C-407E-A947-70E740481C1C}">
                  <a14:useLocalDpi xmlns:a14="http://schemas.microsoft.com/office/drawing/2010/main"/>
                </a:ext>
              </a:extLst>
            </a:blip>
            <a:srcRect l="49169" t="49806" r="3403" b="5904"/>
            <a:stretch/>
          </p:blipFill>
          <p:spPr bwMode="auto">
            <a:xfrm>
              <a:off x="3273598" y="4147279"/>
              <a:ext cx="2068643" cy="1948721"/>
            </a:xfrm>
            <a:prstGeom prst="rect">
              <a:avLst/>
            </a:prstGeom>
            <a:noFill/>
            <a:ln w="9525">
              <a:noFill/>
              <a:miter lim="800000"/>
              <a:headEnd/>
              <a:tailEnd/>
            </a:ln>
          </p:spPr>
        </p:pic>
      </p:grpSp>
    </p:spTree>
    <p:extLst>
      <p:ext uri="{BB962C8B-B14F-4D97-AF65-F5344CB8AC3E}">
        <p14:creationId xmlns:p14="http://schemas.microsoft.com/office/powerpoint/2010/main" val="2680116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Learning</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809779" y="2310135"/>
            <a:ext cx="4361688" cy="4399948"/>
          </a:xfrm>
        </p:spPr>
      </p:pic>
      <p:sp>
        <p:nvSpPr>
          <p:cNvPr id="8" name="Content Placeholder 2"/>
          <p:cNvSpPr txBox="1">
            <a:spLocks/>
          </p:cNvSpPr>
          <p:nvPr/>
        </p:nvSpPr>
        <p:spPr bwMode="auto">
          <a:xfrm>
            <a:off x="685800" y="15240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SzPct val="65000"/>
              <a:buFont typeface="Marlett" pitchFamily="2" charset="2"/>
              <a:buChar char="g"/>
              <a:defRPr sz="2400">
                <a:solidFill>
                  <a:schemeClr val="tx1"/>
                </a:solidFill>
                <a:latin typeface="Helvetica"/>
                <a:ea typeface="+mn-ea"/>
                <a:cs typeface="Helvetica"/>
              </a:defRPr>
            </a:lvl1pPr>
            <a:lvl2pPr marL="742950" indent="-285750" algn="l" rtl="0" eaLnBrk="0" fontAlgn="base" hangingPunct="0">
              <a:spcBef>
                <a:spcPct val="20000"/>
              </a:spcBef>
              <a:spcAft>
                <a:spcPct val="0"/>
              </a:spcAft>
              <a:buSzPct val="125000"/>
              <a:buFont typeface="Marlett" pitchFamily="2" charset="2"/>
              <a:buChar char="i"/>
              <a:defRPr sz="2000">
                <a:solidFill>
                  <a:schemeClr val="tx1"/>
                </a:solidFill>
                <a:latin typeface="Helvetica"/>
                <a:cs typeface="Helvetica"/>
              </a:defRPr>
            </a:lvl2pPr>
            <a:lvl3pPr marL="1143000" indent="-228600" algn="l" rtl="0" eaLnBrk="0" fontAlgn="base" hangingPunct="0">
              <a:spcBef>
                <a:spcPct val="20000"/>
              </a:spcBef>
              <a:spcAft>
                <a:spcPct val="0"/>
              </a:spcAft>
              <a:buClr>
                <a:schemeClr val="accent2"/>
              </a:buClr>
              <a:buSzPct val="175000"/>
              <a:buChar char="•"/>
              <a:defRPr sz="2000">
                <a:solidFill>
                  <a:schemeClr val="tx1"/>
                </a:solidFill>
                <a:latin typeface="Helvetica"/>
                <a:cs typeface="Helvetica"/>
              </a:defRPr>
            </a:lvl3pPr>
            <a:lvl4pPr marL="1600200" indent="-228600" algn="l" rtl="0" eaLnBrk="0" fontAlgn="base" hangingPunct="0">
              <a:spcBef>
                <a:spcPct val="20000"/>
              </a:spcBef>
              <a:spcAft>
                <a:spcPct val="0"/>
              </a:spcAft>
              <a:buChar char="–"/>
              <a:defRPr>
                <a:solidFill>
                  <a:schemeClr val="tx1"/>
                </a:solidFill>
                <a:latin typeface="Helvetica"/>
                <a:cs typeface="Helvetica"/>
              </a:defRPr>
            </a:lvl4pPr>
            <a:lvl5pPr marL="2057400" indent="-228600" algn="l" rtl="0" eaLnBrk="0" fontAlgn="base" hangingPunct="0">
              <a:spcBef>
                <a:spcPct val="20000"/>
              </a:spcBef>
              <a:spcAft>
                <a:spcPct val="0"/>
              </a:spcAft>
              <a:buChar char="»"/>
              <a:defRPr>
                <a:solidFill>
                  <a:schemeClr val="tx1"/>
                </a:solidFill>
                <a:latin typeface="Helvetica"/>
                <a:cs typeface="Helvetica"/>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endParaRPr lang="en-US" kern="0" dirty="0"/>
          </a:p>
          <a:p>
            <a:endParaRPr lang="en-US" kern="0" dirty="0"/>
          </a:p>
        </p:txBody>
      </p:sp>
    </p:spTree>
    <p:extLst>
      <p:ext uri="{BB962C8B-B14F-4D97-AF65-F5344CB8AC3E}">
        <p14:creationId xmlns:p14="http://schemas.microsoft.com/office/powerpoint/2010/main" val="345260900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2D8A1-5435-D542-85E9-47E3E5B99A14}"/>
              </a:ext>
            </a:extLst>
          </p:cNvPr>
          <p:cNvSpPr>
            <a:spLocks noGrp="1"/>
          </p:cNvSpPr>
          <p:nvPr>
            <p:ph type="title"/>
          </p:nvPr>
        </p:nvSpPr>
        <p:spPr/>
        <p:txBody>
          <a:bodyPr/>
          <a:lstStyle/>
          <a:p>
            <a:r>
              <a:rPr lang="en-US" dirty="0"/>
              <a:t> Variations</a:t>
            </a:r>
          </a:p>
        </p:txBody>
      </p:sp>
      <p:sp>
        <p:nvSpPr>
          <p:cNvPr id="6" name="Content Placeholder 5">
            <a:extLst>
              <a:ext uri="{FF2B5EF4-FFF2-40B4-BE49-F238E27FC236}">
                <a16:creationId xmlns:a16="http://schemas.microsoft.com/office/drawing/2014/main" id="{B2A49E6D-4830-204A-AA39-623578048636}"/>
              </a:ext>
            </a:extLst>
          </p:cNvPr>
          <p:cNvSpPr>
            <a:spLocks noGrp="1"/>
          </p:cNvSpPr>
          <p:nvPr>
            <p:ph idx="1"/>
          </p:nvPr>
        </p:nvSpPr>
        <p:spPr/>
        <p:txBody>
          <a:bodyPr/>
          <a:lstStyle/>
          <a:p>
            <a:endParaRPr lang="en-US"/>
          </a:p>
        </p:txBody>
      </p:sp>
      <p:graphicFrame>
        <p:nvGraphicFramePr>
          <p:cNvPr id="7" name="Content Placeholder 4">
            <a:extLst>
              <a:ext uri="{FF2B5EF4-FFF2-40B4-BE49-F238E27FC236}">
                <a16:creationId xmlns:a16="http://schemas.microsoft.com/office/drawing/2014/main" id="{C9ADE59E-7893-BA45-BAE6-BAF63B36356C}"/>
              </a:ext>
            </a:extLst>
          </p:cNvPr>
          <p:cNvGraphicFramePr>
            <a:graphicFrameLocks/>
          </p:cNvGraphicFramePr>
          <p:nvPr>
            <p:extLst/>
          </p:nvPr>
        </p:nvGraphicFramePr>
        <p:xfrm>
          <a:off x="170482" y="2329717"/>
          <a:ext cx="8741043" cy="2713694"/>
        </p:xfrm>
        <a:graphic>
          <a:graphicData uri="http://schemas.openxmlformats.org/drawingml/2006/table">
            <a:tbl>
              <a:tblPr firstRow="1" bandRow="1">
                <a:tableStyleId>{5C22544A-7EE6-4342-B048-85BDC9FD1C3A}</a:tableStyleId>
              </a:tblPr>
              <a:tblGrid>
                <a:gridCol w="2913681">
                  <a:extLst>
                    <a:ext uri="{9D8B030D-6E8A-4147-A177-3AD203B41FA5}">
                      <a16:colId xmlns:a16="http://schemas.microsoft.com/office/drawing/2014/main" val="4012353753"/>
                    </a:ext>
                  </a:extLst>
                </a:gridCol>
                <a:gridCol w="2913681">
                  <a:extLst>
                    <a:ext uri="{9D8B030D-6E8A-4147-A177-3AD203B41FA5}">
                      <a16:colId xmlns:a16="http://schemas.microsoft.com/office/drawing/2014/main" val="1823632436"/>
                    </a:ext>
                  </a:extLst>
                </a:gridCol>
                <a:gridCol w="2913681">
                  <a:extLst>
                    <a:ext uri="{9D8B030D-6E8A-4147-A177-3AD203B41FA5}">
                      <a16:colId xmlns:a16="http://schemas.microsoft.com/office/drawing/2014/main" val="186496285"/>
                    </a:ext>
                  </a:extLst>
                </a:gridCol>
              </a:tblGrid>
              <a:tr h="762487">
                <a:tc>
                  <a:txBody>
                    <a:bodyPr/>
                    <a:lstStyle/>
                    <a:p>
                      <a:pPr algn="ctr"/>
                      <a:endParaRPr lang="en-US" b="0" dirty="0">
                        <a:solidFill>
                          <a:schemeClr val="tx1"/>
                        </a:solidFill>
                        <a:latin typeface="Helvetica" pitchFamily="2" charset="0"/>
                      </a:endParaRPr>
                    </a:p>
                  </a:txBody>
                  <a:tcPr>
                    <a:noFill/>
                  </a:tcPr>
                </a:tc>
                <a:tc>
                  <a:txBody>
                    <a:bodyPr/>
                    <a:lstStyle/>
                    <a:p>
                      <a:pPr algn="ctr"/>
                      <a:r>
                        <a:rPr lang="en-US" b="0" dirty="0">
                          <a:solidFill>
                            <a:schemeClr val="tx1"/>
                          </a:solidFill>
                          <a:latin typeface="Helvetica" pitchFamily="2" charset="0"/>
                        </a:rPr>
                        <a:t>Identical cost functions</a:t>
                      </a:r>
                    </a:p>
                  </a:txBody>
                  <a:tcPr>
                    <a:solidFill>
                      <a:srgbClr val="FAFC55"/>
                    </a:solidFill>
                  </a:tcPr>
                </a:tc>
                <a:tc>
                  <a:txBody>
                    <a:bodyPr/>
                    <a:lstStyle/>
                    <a:p>
                      <a:pPr algn="ctr"/>
                      <a:r>
                        <a:rPr lang="en-US" b="0" dirty="0">
                          <a:solidFill>
                            <a:schemeClr val="tx1"/>
                          </a:solidFill>
                          <a:latin typeface="Helvetica" pitchFamily="2" charset="0"/>
                        </a:rPr>
                        <a:t>Non-identical cost functions</a:t>
                      </a:r>
                    </a:p>
                  </a:txBody>
                  <a:tcPr>
                    <a:solidFill>
                      <a:srgbClr val="FAFC55"/>
                    </a:solidFill>
                  </a:tcPr>
                </a:tc>
                <a:extLst>
                  <a:ext uri="{0D108BD9-81ED-4DB2-BD59-A6C34878D82A}">
                    <a16:rowId xmlns:a16="http://schemas.microsoft.com/office/drawing/2014/main" val="2286265938"/>
                  </a:ext>
                </a:extLst>
              </a:tr>
              <a:tr h="762487">
                <a:tc>
                  <a:txBody>
                    <a:bodyPr/>
                    <a:lstStyle/>
                    <a:p>
                      <a:pPr algn="ctr"/>
                      <a:r>
                        <a:rPr lang="en-US" b="0" dirty="0">
                          <a:solidFill>
                            <a:schemeClr val="tx1"/>
                          </a:solidFill>
                          <a:latin typeface="Helvetica" pitchFamily="2" charset="0"/>
                        </a:rPr>
                        <a:t>Deterministic gradients</a:t>
                      </a:r>
                    </a:p>
                  </a:txBody>
                  <a:tcPr>
                    <a:solidFill>
                      <a:schemeClr val="accent6">
                        <a:lumMod val="20000"/>
                        <a:lumOff val="80000"/>
                      </a:schemeClr>
                    </a:solidFill>
                  </a:tcPr>
                </a:tc>
                <a:tc>
                  <a:txBody>
                    <a:bodyPr/>
                    <a:lstStyle/>
                    <a:p>
                      <a:pPr algn="ctr"/>
                      <a:r>
                        <a:rPr lang="en-US" b="0" dirty="0">
                          <a:solidFill>
                            <a:schemeClr val="tx1"/>
                          </a:solidFill>
                          <a:latin typeface="Helvetica" pitchFamily="2" charset="0"/>
                        </a:rPr>
                        <a:t> </a:t>
                      </a:r>
                      <a:r>
                        <a:rPr lang="en-US" b="0" dirty="0">
                          <a:solidFill>
                            <a:srgbClr val="C00000"/>
                          </a:solidFill>
                          <a:latin typeface="Helvetica" pitchFamily="2" charset="0"/>
                        </a:rPr>
                        <a:t>Trivial</a:t>
                      </a:r>
                      <a:r>
                        <a:rPr lang="en-US" b="0" dirty="0">
                          <a:solidFill>
                            <a:schemeClr val="tx1"/>
                          </a:solidFill>
                          <a:latin typeface="Helvetica" pitchFamily="2" charset="0"/>
                        </a:rPr>
                        <a:t>: majority vote</a:t>
                      </a:r>
                    </a:p>
                    <a:p>
                      <a:pPr algn="ctr"/>
                      <a:r>
                        <a:rPr lang="en-US" b="0" dirty="0">
                          <a:solidFill>
                            <a:schemeClr val="tx1"/>
                          </a:solidFill>
                          <a:latin typeface="Helvetica" pitchFamily="2" charset="0"/>
                        </a:rPr>
                        <a:t>on gradients</a:t>
                      </a:r>
                    </a:p>
                  </a:txBody>
                  <a:tcPr>
                    <a:solidFill>
                      <a:schemeClr val="bg1">
                        <a:lumMod val="85000"/>
                      </a:schemeClr>
                    </a:solidFill>
                  </a:tcPr>
                </a:tc>
                <a:tc>
                  <a:txBody>
                    <a:bodyPr/>
                    <a:lstStyle/>
                    <a:p>
                      <a:pPr algn="ctr"/>
                      <a:r>
                        <a:rPr lang="en-US" b="0" dirty="0">
                          <a:solidFill>
                            <a:schemeClr val="tx1"/>
                          </a:solidFill>
                          <a:latin typeface="Helvetica" pitchFamily="2" charset="0"/>
                        </a:rPr>
                        <a:t>With </a:t>
                      </a:r>
                      <a:r>
                        <a:rPr lang="en-US" b="0" dirty="0">
                          <a:solidFill>
                            <a:srgbClr val="C00000"/>
                          </a:solidFill>
                          <a:latin typeface="Helvetica" pitchFamily="2" charset="0"/>
                        </a:rPr>
                        <a:t>or</a:t>
                      </a:r>
                      <a:r>
                        <a:rPr lang="en-US" b="0" dirty="0">
                          <a:solidFill>
                            <a:schemeClr val="tx1"/>
                          </a:solidFill>
                          <a:latin typeface="Helvetica" pitchFamily="2" charset="0"/>
                        </a:rPr>
                        <a:t> without redundancy</a:t>
                      </a:r>
                    </a:p>
                  </a:txBody>
                  <a:tcPr>
                    <a:solidFill>
                      <a:schemeClr val="bg1">
                        <a:lumMod val="85000"/>
                      </a:schemeClr>
                    </a:solidFill>
                  </a:tcPr>
                </a:tc>
                <a:extLst>
                  <a:ext uri="{0D108BD9-81ED-4DB2-BD59-A6C34878D82A}">
                    <a16:rowId xmlns:a16="http://schemas.microsoft.com/office/drawing/2014/main" val="231336763"/>
                  </a:ext>
                </a:extLst>
              </a:tr>
              <a:tr h="1089268">
                <a:tc>
                  <a:txBody>
                    <a:bodyPr/>
                    <a:lstStyle/>
                    <a:p>
                      <a:pPr algn="ctr"/>
                      <a:endParaRPr lang="en-US" b="0" dirty="0">
                        <a:solidFill>
                          <a:schemeClr val="tx1"/>
                        </a:solidFill>
                        <a:latin typeface="Helvetica" pitchFamily="2" charset="0"/>
                      </a:endParaRPr>
                    </a:p>
                    <a:p>
                      <a:pPr algn="ctr"/>
                      <a:r>
                        <a:rPr lang="en-US" b="0" dirty="0">
                          <a:solidFill>
                            <a:schemeClr val="tx1"/>
                          </a:solidFill>
                          <a:latin typeface="Helvetica" pitchFamily="2" charset="0"/>
                        </a:rPr>
                        <a:t>Stochastic gradients</a:t>
                      </a:r>
                    </a:p>
                  </a:txBody>
                  <a:tcP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err="1">
                          <a:solidFill>
                            <a:srgbClr val="C00000"/>
                          </a:solidFill>
                          <a:latin typeface="Helvetica" pitchFamily="2" charset="0"/>
                        </a:rPr>
                        <a:t>i.i.d</a:t>
                      </a:r>
                      <a:r>
                        <a:rPr lang="en-US" b="0" dirty="0">
                          <a:solidFill>
                            <a:srgbClr val="C00000"/>
                          </a:solidFill>
                          <a:latin typeface="Helvetica" pitchFamily="2" charset="0"/>
                        </a:rPr>
                        <a:t>. </a:t>
                      </a:r>
                      <a:r>
                        <a:rPr lang="en-US" b="0" dirty="0">
                          <a:solidFill>
                            <a:schemeClr val="tx1"/>
                          </a:solidFill>
                          <a:latin typeface="Helvetica" pitchFamily="2" charset="0"/>
                        </a:rPr>
                        <a:t>model</a:t>
                      </a:r>
                    </a:p>
                    <a:p>
                      <a:pPr algn="ctr"/>
                      <a:r>
                        <a:rPr lang="en-US" b="0" dirty="0">
                          <a:solidFill>
                            <a:schemeClr val="tx1"/>
                          </a:solidFill>
                          <a:latin typeface="Helvetica" pitchFamily="2" charset="0"/>
                        </a:rPr>
                        <a:t>(commonly assumed</a:t>
                      </a:r>
                    </a:p>
                    <a:p>
                      <a:pPr algn="ctr"/>
                      <a:r>
                        <a:rPr lang="en-US" b="0" dirty="0">
                          <a:solidFill>
                            <a:schemeClr val="tx1"/>
                          </a:solidFill>
                          <a:latin typeface="Helvetica" pitchFamily="2" charset="0"/>
                        </a:rPr>
                        <a:t>in fault-tolerant</a:t>
                      </a:r>
                    </a:p>
                    <a:p>
                      <a:pPr algn="ctr"/>
                      <a:r>
                        <a:rPr lang="en-US" b="0" dirty="0">
                          <a:solidFill>
                            <a:schemeClr val="tx1"/>
                          </a:solidFill>
                          <a:latin typeface="Helvetica" pitchFamily="2" charset="0"/>
                        </a:rPr>
                        <a:t>machine learning)</a:t>
                      </a:r>
                    </a:p>
                  </a:txBody>
                  <a:tcPr>
                    <a:solidFill>
                      <a:schemeClr val="bg1">
                        <a:lumMod val="85000"/>
                      </a:schemeClr>
                    </a:solidFill>
                  </a:tcPr>
                </a:tc>
                <a:tc>
                  <a:txBody>
                    <a:bodyPr/>
                    <a:lstStyle/>
                    <a:p>
                      <a:pPr algn="ctr"/>
                      <a:endParaRPr lang="en-US" b="0" dirty="0">
                        <a:solidFill>
                          <a:schemeClr val="tx1"/>
                        </a:solidFill>
                        <a:latin typeface="Helvetica" pitchFamily="2" charset="0"/>
                      </a:endParaRPr>
                    </a:p>
                    <a:p>
                      <a:pPr algn="ctr"/>
                      <a:r>
                        <a:rPr lang="en-US" b="0" dirty="0">
                          <a:solidFill>
                            <a:schemeClr val="bg1">
                              <a:lumMod val="85000"/>
                            </a:schemeClr>
                          </a:solidFill>
                          <a:latin typeface="Helvetica" pitchFamily="2" charset="0"/>
                        </a:rPr>
                        <a:t>non-</a:t>
                      </a:r>
                      <a:r>
                        <a:rPr lang="en-US" b="0" dirty="0" err="1">
                          <a:solidFill>
                            <a:schemeClr val="bg1">
                              <a:lumMod val="85000"/>
                            </a:schemeClr>
                          </a:solidFill>
                          <a:latin typeface="Helvetica" pitchFamily="2" charset="0"/>
                        </a:rPr>
                        <a:t>i.i.d</a:t>
                      </a:r>
                      <a:r>
                        <a:rPr lang="en-US" b="0" dirty="0">
                          <a:solidFill>
                            <a:schemeClr val="bg1">
                              <a:lumMod val="85000"/>
                            </a:schemeClr>
                          </a:solidFill>
                          <a:latin typeface="Helvetica" pitchFamily="2" charset="0"/>
                        </a:rPr>
                        <a:t>. model</a:t>
                      </a:r>
                    </a:p>
                  </a:txBody>
                  <a:tcPr>
                    <a:solidFill>
                      <a:schemeClr val="bg1">
                        <a:lumMod val="85000"/>
                      </a:schemeClr>
                    </a:solidFill>
                  </a:tcPr>
                </a:tc>
                <a:extLst>
                  <a:ext uri="{0D108BD9-81ED-4DB2-BD59-A6C34878D82A}">
                    <a16:rowId xmlns:a16="http://schemas.microsoft.com/office/drawing/2014/main" val="1748147748"/>
                  </a:ext>
                </a:extLst>
              </a:tr>
            </a:tbl>
          </a:graphicData>
        </a:graphic>
      </p:graphicFrame>
    </p:spTree>
    <p:extLst>
      <p:ext uri="{BB962C8B-B14F-4D97-AF65-F5344CB8AC3E}">
        <p14:creationId xmlns:p14="http://schemas.microsoft.com/office/powerpoint/2010/main" val="162388317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2D8A1-5435-D542-85E9-47E3E5B99A14}"/>
              </a:ext>
            </a:extLst>
          </p:cNvPr>
          <p:cNvSpPr>
            <a:spLocks noGrp="1"/>
          </p:cNvSpPr>
          <p:nvPr>
            <p:ph type="title"/>
          </p:nvPr>
        </p:nvSpPr>
        <p:spPr/>
        <p:txBody>
          <a:bodyPr/>
          <a:lstStyle/>
          <a:p>
            <a:r>
              <a:rPr lang="en-US" dirty="0"/>
              <a:t> Variations</a:t>
            </a:r>
          </a:p>
        </p:txBody>
      </p:sp>
      <p:sp>
        <p:nvSpPr>
          <p:cNvPr id="4" name="Content Placeholder 3">
            <a:extLst>
              <a:ext uri="{FF2B5EF4-FFF2-40B4-BE49-F238E27FC236}">
                <a16:creationId xmlns:a16="http://schemas.microsoft.com/office/drawing/2014/main" id="{1EA2778F-BA05-6748-8FF7-CC32D9C7E592}"/>
              </a:ext>
            </a:extLst>
          </p:cNvPr>
          <p:cNvSpPr>
            <a:spLocks noGrp="1"/>
          </p:cNvSpPr>
          <p:nvPr>
            <p:ph idx="1"/>
          </p:nvPr>
        </p:nvSpPr>
        <p:spPr/>
        <p:txBody>
          <a:bodyPr/>
          <a:lstStyle/>
          <a:p>
            <a:endParaRPr lang="en-US"/>
          </a:p>
        </p:txBody>
      </p:sp>
      <p:graphicFrame>
        <p:nvGraphicFramePr>
          <p:cNvPr id="6" name="Content Placeholder 4">
            <a:extLst>
              <a:ext uri="{FF2B5EF4-FFF2-40B4-BE49-F238E27FC236}">
                <a16:creationId xmlns:a16="http://schemas.microsoft.com/office/drawing/2014/main" id="{E8D62D80-91DA-B142-A85B-A8EE4B4A9F1B}"/>
              </a:ext>
            </a:extLst>
          </p:cNvPr>
          <p:cNvGraphicFramePr>
            <a:graphicFrameLocks/>
          </p:cNvGraphicFramePr>
          <p:nvPr>
            <p:extLst/>
          </p:nvPr>
        </p:nvGraphicFramePr>
        <p:xfrm>
          <a:off x="170482" y="2329717"/>
          <a:ext cx="8741043" cy="2713694"/>
        </p:xfrm>
        <a:graphic>
          <a:graphicData uri="http://schemas.openxmlformats.org/drawingml/2006/table">
            <a:tbl>
              <a:tblPr firstRow="1" bandRow="1">
                <a:tableStyleId>{5C22544A-7EE6-4342-B048-85BDC9FD1C3A}</a:tableStyleId>
              </a:tblPr>
              <a:tblGrid>
                <a:gridCol w="2913681">
                  <a:extLst>
                    <a:ext uri="{9D8B030D-6E8A-4147-A177-3AD203B41FA5}">
                      <a16:colId xmlns:a16="http://schemas.microsoft.com/office/drawing/2014/main" val="4012353753"/>
                    </a:ext>
                  </a:extLst>
                </a:gridCol>
                <a:gridCol w="2913681">
                  <a:extLst>
                    <a:ext uri="{9D8B030D-6E8A-4147-A177-3AD203B41FA5}">
                      <a16:colId xmlns:a16="http://schemas.microsoft.com/office/drawing/2014/main" val="1823632436"/>
                    </a:ext>
                  </a:extLst>
                </a:gridCol>
                <a:gridCol w="2913681">
                  <a:extLst>
                    <a:ext uri="{9D8B030D-6E8A-4147-A177-3AD203B41FA5}">
                      <a16:colId xmlns:a16="http://schemas.microsoft.com/office/drawing/2014/main" val="186496285"/>
                    </a:ext>
                  </a:extLst>
                </a:gridCol>
              </a:tblGrid>
              <a:tr h="762487">
                <a:tc>
                  <a:txBody>
                    <a:bodyPr/>
                    <a:lstStyle/>
                    <a:p>
                      <a:pPr algn="ctr"/>
                      <a:endParaRPr lang="en-US" b="0" dirty="0">
                        <a:solidFill>
                          <a:schemeClr val="tx1"/>
                        </a:solidFill>
                        <a:latin typeface="Helvetica" pitchFamily="2" charset="0"/>
                      </a:endParaRPr>
                    </a:p>
                  </a:txBody>
                  <a:tcPr>
                    <a:noFill/>
                  </a:tcPr>
                </a:tc>
                <a:tc>
                  <a:txBody>
                    <a:bodyPr/>
                    <a:lstStyle/>
                    <a:p>
                      <a:pPr algn="ctr"/>
                      <a:r>
                        <a:rPr lang="en-US" b="0" dirty="0">
                          <a:solidFill>
                            <a:schemeClr val="tx1"/>
                          </a:solidFill>
                          <a:latin typeface="Helvetica" pitchFamily="2" charset="0"/>
                        </a:rPr>
                        <a:t>Identical cost functions</a:t>
                      </a:r>
                    </a:p>
                  </a:txBody>
                  <a:tcPr>
                    <a:solidFill>
                      <a:srgbClr val="FAFC55"/>
                    </a:solidFill>
                  </a:tcPr>
                </a:tc>
                <a:tc>
                  <a:txBody>
                    <a:bodyPr/>
                    <a:lstStyle/>
                    <a:p>
                      <a:pPr algn="ctr"/>
                      <a:r>
                        <a:rPr lang="en-US" b="0" dirty="0">
                          <a:solidFill>
                            <a:schemeClr val="tx1"/>
                          </a:solidFill>
                          <a:latin typeface="Helvetica" pitchFamily="2" charset="0"/>
                        </a:rPr>
                        <a:t>Non-identical cost functions</a:t>
                      </a:r>
                    </a:p>
                  </a:txBody>
                  <a:tcPr>
                    <a:solidFill>
                      <a:srgbClr val="FAFC55"/>
                    </a:solidFill>
                  </a:tcPr>
                </a:tc>
                <a:extLst>
                  <a:ext uri="{0D108BD9-81ED-4DB2-BD59-A6C34878D82A}">
                    <a16:rowId xmlns:a16="http://schemas.microsoft.com/office/drawing/2014/main" val="2286265938"/>
                  </a:ext>
                </a:extLst>
              </a:tr>
              <a:tr h="762487">
                <a:tc>
                  <a:txBody>
                    <a:bodyPr/>
                    <a:lstStyle/>
                    <a:p>
                      <a:pPr algn="ctr"/>
                      <a:r>
                        <a:rPr lang="en-US" b="0" dirty="0">
                          <a:solidFill>
                            <a:schemeClr val="tx1"/>
                          </a:solidFill>
                          <a:latin typeface="Helvetica" pitchFamily="2" charset="0"/>
                        </a:rPr>
                        <a:t>Deterministic gradients</a:t>
                      </a:r>
                    </a:p>
                  </a:txBody>
                  <a:tcPr>
                    <a:solidFill>
                      <a:schemeClr val="accent6">
                        <a:lumMod val="20000"/>
                        <a:lumOff val="80000"/>
                      </a:schemeClr>
                    </a:solidFill>
                  </a:tcPr>
                </a:tc>
                <a:tc>
                  <a:txBody>
                    <a:bodyPr/>
                    <a:lstStyle/>
                    <a:p>
                      <a:pPr algn="ctr"/>
                      <a:r>
                        <a:rPr lang="en-US" b="0" dirty="0">
                          <a:solidFill>
                            <a:schemeClr val="tx1"/>
                          </a:solidFill>
                          <a:latin typeface="Helvetica" pitchFamily="2" charset="0"/>
                        </a:rPr>
                        <a:t> </a:t>
                      </a:r>
                      <a:r>
                        <a:rPr lang="en-US" b="0" dirty="0">
                          <a:solidFill>
                            <a:srgbClr val="C00000"/>
                          </a:solidFill>
                          <a:latin typeface="Helvetica" pitchFamily="2" charset="0"/>
                        </a:rPr>
                        <a:t>Trivial</a:t>
                      </a:r>
                      <a:r>
                        <a:rPr lang="en-US" b="0" dirty="0">
                          <a:solidFill>
                            <a:schemeClr val="tx1"/>
                          </a:solidFill>
                          <a:latin typeface="Helvetica" pitchFamily="2" charset="0"/>
                        </a:rPr>
                        <a:t>: majority vote</a:t>
                      </a:r>
                    </a:p>
                    <a:p>
                      <a:pPr algn="ctr"/>
                      <a:r>
                        <a:rPr lang="en-US" b="0" dirty="0">
                          <a:solidFill>
                            <a:schemeClr val="tx1"/>
                          </a:solidFill>
                          <a:latin typeface="Helvetica" pitchFamily="2" charset="0"/>
                        </a:rPr>
                        <a:t>on gradients</a:t>
                      </a:r>
                    </a:p>
                  </a:txBody>
                  <a:tcPr>
                    <a:solidFill>
                      <a:schemeClr val="bg1">
                        <a:lumMod val="85000"/>
                      </a:schemeClr>
                    </a:solidFill>
                  </a:tcPr>
                </a:tc>
                <a:tc>
                  <a:txBody>
                    <a:bodyPr/>
                    <a:lstStyle/>
                    <a:p>
                      <a:pPr algn="ctr"/>
                      <a:r>
                        <a:rPr lang="en-US" b="0" dirty="0">
                          <a:solidFill>
                            <a:schemeClr val="tx1"/>
                          </a:solidFill>
                          <a:latin typeface="Helvetica" pitchFamily="2" charset="0"/>
                        </a:rPr>
                        <a:t>With </a:t>
                      </a:r>
                      <a:r>
                        <a:rPr lang="en-US" b="0" dirty="0">
                          <a:solidFill>
                            <a:srgbClr val="C00000"/>
                          </a:solidFill>
                          <a:latin typeface="Helvetica" pitchFamily="2" charset="0"/>
                        </a:rPr>
                        <a:t>or</a:t>
                      </a:r>
                      <a:r>
                        <a:rPr lang="en-US" b="0" dirty="0">
                          <a:solidFill>
                            <a:schemeClr val="tx1"/>
                          </a:solidFill>
                          <a:latin typeface="Helvetica" pitchFamily="2" charset="0"/>
                        </a:rPr>
                        <a:t> without redundancy</a:t>
                      </a:r>
                    </a:p>
                  </a:txBody>
                  <a:tcPr>
                    <a:solidFill>
                      <a:schemeClr val="bg1">
                        <a:lumMod val="85000"/>
                      </a:schemeClr>
                    </a:solidFill>
                  </a:tcPr>
                </a:tc>
                <a:extLst>
                  <a:ext uri="{0D108BD9-81ED-4DB2-BD59-A6C34878D82A}">
                    <a16:rowId xmlns:a16="http://schemas.microsoft.com/office/drawing/2014/main" val="231336763"/>
                  </a:ext>
                </a:extLst>
              </a:tr>
              <a:tr h="1089268">
                <a:tc>
                  <a:txBody>
                    <a:bodyPr/>
                    <a:lstStyle/>
                    <a:p>
                      <a:pPr algn="ctr"/>
                      <a:endParaRPr lang="en-US" b="0" dirty="0">
                        <a:solidFill>
                          <a:schemeClr val="tx1"/>
                        </a:solidFill>
                        <a:latin typeface="Helvetica" pitchFamily="2" charset="0"/>
                      </a:endParaRPr>
                    </a:p>
                    <a:p>
                      <a:pPr algn="ctr"/>
                      <a:r>
                        <a:rPr lang="en-US" b="0" dirty="0">
                          <a:solidFill>
                            <a:schemeClr val="tx1"/>
                          </a:solidFill>
                          <a:latin typeface="Helvetica" pitchFamily="2" charset="0"/>
                        </a:rPr>
                        <a:t>Stochastic gradients</a:t>
                      </a:r>
                    </a:p>
                  </a:txBody>
                  <a:tcP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err="1">
                          <a:solidFill>
                            <a:srgbClr val="C00000"/>
                          </a:solidFill>
                          <a:latin typeface="Helvetica" pitchFamily="2" charset="0"/>
                        </a:rPr>
                        <a:t>i.i.d</a:t>
                      </a:r>
                      <a:r>
                        <a:rPr lang="en-US" b="0" dirty="0">
                          <a:solidFill>
                            <a:srgbClr val="C00000"/>
                          </a:solidFill>
                          <a:latin typeface="Helvetica" pitchFamily="2" charset="0"/>
                        </a:rPr>
                        <a:t>. </a:t>
                      </a:r>
                      <a:r>
                        <a:rPr lang="en-US" b="0" dirty="0">
                          <a:solidFill>
                            <a:schemeClr val="tx1"/>
                          </a:solidFill>
                          <a:latin typeface="Helvetica" pitchFamily="2" charset="0"/>
                        </a:rPr>
                        <a:t>model</a:t>
                      </a:r>
                    </a:p>
                    <a:p>
                      <a:pPr algn="ctr"/>
                      <a:r>
                        <a:rPr lang="en-US" b="0" dirty="0">
                          <a:solidFill>
                            <a:schemeClr val="tx1"/>
                          </a:solidFill>
                          <a:latin typeface="Helvetica" pitchFamily="2" charset="0"/>
                        </a:rPr>
                        <a:t>(commonly assumed</a:t>
                      </a:r>
                    </a:p>
                    <a:p>
                      <a:pPr algn="ctr"/>
                      <a:r>
                        <a:rPr lang="en-US" b="0" dirty="0">
                          <a:solidFill>
                            <a:schemeClr val="tx1"/>
                          </a:solidFill>
                          <a:latin typeface="Helvetica" pitchFamily="2" charset="0"/>
                        </a:rPr>
                        <a:t>in fault-tolerant</a:t>
                      </a:r>
                    </a:p>
                    <a:p>
                      <a:pPr algn="ctr"/>
                      <a:r>
                        <a:rPr lang="en-US" b="0" dirty="0">
                          <a:solidFill>
                            <a:schemeClr val="tx1"/>
                          </a:solidFill>
                          <a:latin typeface="Helvetica" pitchFamily="2" charset="0"/>
                        </a:rPr>
                        <a:t>machine learning)</a:t>
                      </a:r>
                    </a:p>
                  </a:txBody>
                  <a:tcPr>
                    <a:solidFill>
                      <a:schemeClr val="bg1">
                        <a:lumMod val="85000"/>
                      </a:schemeClr>
                    </a:solidFill>
                  </a:tcPr>
                </a:tc>
                <a:tc>
                  <a:txBody>
                    <a:bodyPr/>
                    <a:lstStyle/>
                    <a:p>
                      <a:pPr algn="ctr"/>
                      <a:endParaRPr lang="en-US" b="0" dirty="0">
                        <a:solidFill>
                          <a:schemeClr val="tx1"/>
                        </a:solidFill>
                        <a:latin typeface="Helvetica" pitchFamily="2" charset="0"/>
                      </a:endParaRPr>
                    </a:p>
                    <a:p>
                      <a:pPr algn="ctr"/>
                      <a:r>
                        <a:rPr lang="en-US" b="0" dirty="0">
                          <a:solidFill>
                            <a:srgbClr val="C00000"/>
                          </a:solidFill>
                          <a:latin typeface="Helvetica" pitchFamily="2" charset="0"/>
                        </a:rPr>
                        <a:t>non-</a:t>
                      </a:r>
                      <a:r>
                        <a:rPr lang="en-US" b="0" dirty="0" err="1">
                          <a:solidFill>
                            <a:srgbClr val="C00000"/>
                          </a:solidFill>
                          <a:latin typeface="Helvetica" pitchFamily="2" charset="0"/>
                        </a:rPr>
                        <a:t>i.i.d</a:t>
                      </a:r>
                      <a:r>
                        <a:rPr lang="en-US" b="0" dirty="0">
                          <a:solidFill>
                            <a:srgbClr val="C00000"/>
                          </a:solidFill>
                          <a:latin typeface="Helvetica" pitchFamily="2" charset="0"/>
                        </a:rPr>
                        <a:t>.</a:t>
                      </a:r>
                      <a:r>
                        <a:rPr lang="en-US" b="0" dirty="0">
                          <a:solidFill>
                            <a:schemeClr val="tx1"/>
                          </a:solidFill>
                          <a:latin typeface="Helvetica" pitchFamily="2" charset="0"/>
                        </a:rPr>
                        <a:t> model</a:t>
                      </a:r>
                    </a:p>
                  </a:txBody>
                  <a:tcPr>
                    <a:solidFill>
                      <a:schemeClr val="bg1">
                        <a:lumMod val="85000"/>
                      </a:schemeClr>
                    </a:solidFill>
                  </a:tcPr>
                </a:tc>
                <a:extLst>
                  <a:ext uri="{0D108BD9-81ED-4DB2-BD59-A6C34878D82A}">
                    <a16:rowId xmlns:a16="http://schemas.microsoft.com/office/drawing/2014/main" val="1748147748"/>
                  </a:ext>
                </a:extLst>
              </a:tr>
            </a:tbl>
          </a:graphicData>
        </a:graphic>
      </p:graphicFrame>
    </p:spTree>
    <p:extLst>
      <p:ext uri="{BB962C8B-B14F-4D97-AF65-F5344CB8AC3E}">
        <p14:creationId xmlns:p14="http://schemas.microsoft.com/office/powerpoint/2010/main" val="65542432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0FB49-DF4B-6A40-9388-681031C8634D}"/>
              </a:ext>
            </a:extLst>
          </p:cNvPr>
          <p:cNvSpPr>
            <a:spLocks noGrp="1"/>
          </p:cNvSpPr>
          <p:nvPr>
            <p:ph type="ctrTitle"/>
          </p:nvPr>
        </p:nvSpPr>
        <p:spPr/>
        <p:txBody>
          <a:bodyPr/>
          <a:lstStyle/>
          <a:p>
            <a:r>
              <a:rPr lang="en-US" dirty="0"/>
              <a:t>Gradient Filters</a:t>
            </a:r>
          </a:p>
        </p:txBody>
      </p:sp>
      <p:sp>
        <p:nvSpPr>
          <p:cNvPr id="3" name="Subtitle 2">
            <a:extLst>
              <a:ext uri="{FF2B5EF4-FFF2-40B4-BE49-F238E27FC236}">
                <a16:creationId xmlns:a16="http://schemas.microsoft.com/office/drawing/2014/main" id="{B2804DAE-579E-DF48-95C2-3C25E82308E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7217027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0162F-C222-5446-9ADC-8677F22736A2}"/>
              </a:ext>
            </a:extLst>
          </p:cNvPr>
          <p:cNvSpPr>
            <a:spLocks noGrp="1"/>
          </p:cNvSpPr>
          <p:nvPr>
            <p:ph type="title"/>
          </p:nvPr>
        </p:nvSpPr>
        <p:spPr/>
        <p:txBody>
          <a:bodyPr/>
          <a:lstStyle/>
          <a:p>
            <a:r>
              <a:rPr lang="en-US" dirty="0"/>
              <a:t>Scalar Case</a:t>
            </a:r>
          </a:p>
        </p:txBody>
      </p:sp>
      <p:sp>
        <p:nvSpPr>
          <p:cNvPr id="3" name="Content Placeholder 2">
            <a:extLst>
              <a:ext uri="{FF2B5EF4-FFF2-40B4-BE49-F238E27FC236}">
                <a16:creationId xmlns:a16="http://schemas.microsoft.com/office/drawing/2014/main" id="{1E85D428-22CB-A04A-B144-261EE9B79DE4}"/>
              </a:ext>
            </a:extLst>
          </p:cNvPr>
          <p:cNvSpPr>
            <a:spLocks noGrp="1"/>
          </p:cNvSpPr>
          <p:nvPr>
            <p:ph idx="1"/>
          </p:nvPr>
        </p:nvSpPr>
        <p:spPr>
          <a:xfrm>
            <a:off x="685800" y="1524000"/>
            <a:ext cx="8241030" cy="4572000"/>
          </a:xfrm>
        </p:spPr>
        <p:txBody>
          <a:bodyPr/>
          <a:lstStyle/>
          <a:p>
            <a:endParaRPr lang="en-US" dirty="0"/>
          </a:p>
          <a:p>
            <a:r>
              <a:rPr lang="en-US" dirty="0"/>
              <a:t>First gradient filter used for scalar argument</a:t>
            </a:r>
          </a:p>
          <a:p>
            <a:endParaRPr lang="en-US" dirty="0"/>
          </a:p>
          <a:p>
            <a:pPr marL="0" indent="0">
              <a:buNone/>
            </a:pPr>
            <a:r>
              <a:rPr lang="en-US" dirty="0">
                <a:solidFill>
                  <a:schemeClr val="tx1">
                    <a:lumMod val="50000"/>
                    <a:lumOff val="50000"/>
                  </a:schemeClr>
                </a:solidFill>
              </a:rPr>
              <a:t>					[Su &amp; Vaidya 2015]</a:t>
            </a:r>
          </a:p>
          <a:p>
            <a:pPr marL="0" indent="0">
              <a:buNone/>
            </a:pPr>
            <a:endParaRPr lang="en-US" dirty="0">
              <a:solidFill>
                <a:schemeClr val="tx1">
                  <a:lumMod val="50000"/>
                  <a:lumOff val="50000"/>
                </a:schemeClr>
              </a:solidFill>
            </a:endParaRPr>
          </a:p>
          <a:p>
            <a:pPr marL="0" indent="0">
              <a:buNone/>
            </a:pPr>
            <a:endParaRPr lang="en-US" dirty="0">
              <a:solidFill>
                <a:schemeClr val="tx1">
                  <a:lumMod val="50000"/>
                  <a:lumOff val="50000"/>
                </a:schemeClr>
              </a:solidFill>
            </a:endParaRPr>
          </a:p>
          <a:p>
            <a:pPr marL="0" indent="0">
              <a:buNone/>
            </a:pPr>
            <a:endParaRPr lang="en-US" dirty="0">
              <a:solidFill>
                <a:schemeClr val="tx1">
                  <a:lumMod val="50000"/>
                  <a:lumOff val="50000"/>
                </a:schemeClr>
              </a:solidFill>
            </a:endParaRPr>
          </a:p>
          <a:p>
            <a:r>
              <a:rPr lang="en-US" dirty="0"/>
              <a:t>Extends to vector case by applying the scalar filter elementwise</a:t>
            </a:r>
          </a:p>
          <a:p>
            <a:pPr marL="0" indent="0">
              <a:buNone/>
            </a:pPr>
            <a:endParaRPr lang="en-US"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B11D732F-3D0F-294A-A71A-EE186543060B}"/>
              </a:ext>
            </a:extLst>
          </p:cNvPr>
          <p:cNvSpPr>
            <a:spLocks noGrp="1"/>
          </p:cNvSpPr>
          <p:nvPr>
            <p:ph type="sldNum" sz="quarter" idx="12"/>
          </p:nvPr>
        </p:nvSpPr>
        <p:spPr/>
        <p:txBody>
          <a:bodyPr/>
          <a:lstStyle/>
          <a:p>
            <a:pPr>
              <a:defRPr/>
            </a:pPr>
            <a:fld id="{D207DEF5-A307-4F25-8C66-A6D5B058479D}" type="slidenum">
              <a:rPr lang="en-US" smtClean="0"/>
              <a:pPr>
                <a:defRPr/>
              </a:pPr>
              <a:t>123</a:t>
            </a:fld>
            <a:endParaRPr lang="en-US" dirty="0"/>
          </a:p>
        </p:txBody>
      </p:sp>
    </p:spTree>
    <p:extLst>
      <p:ext uri="{BB962C8B-B14F-4D97-AF65-F5344CB8AC3E}">
        <p14:creationId xmlns:p14="http://schemas.microsoft.com/office/powerpoint/2010/main" val="147906447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3036C-9143-E945-BA48-F293FFEB08BA}"/>
              </a:ext>
            </a:extLst>
          </p:cNvPr>
          <p:cNvSpPr>
            <a:spLocks noGrp="1"/>
          </p:cNvSpPr>
          <p:nvPr>
            <p:ph type="title"/>
          </p:nvPr>
        </p:nvSpPr>
        <p:spPr/>
        <p:txBody>
          <a:bodyPr/>
          <a:lstStyle/>
          <a:p>
            <a:r>
              <a:rPr lang="en-US" dirty="0"/>
              <a:t>Su and Vaidya </a:t>
            </a:r>
            <a:r>
              <a:rPr lang="en-US" sz="2400" dirty="0">
                <a:solidFill>
                  <a:schemeClr val="bg1">
                    <a:lumMod val="65000"/>
                  </a:schemeClr>
                </a:solidFill>
              </a:rPr>
              <a:t>[</a:t>
            </a:r>
            <a:r>
              <a:rPr lang="en-US" sz="2400" dirty="0" err="1">
                <a:solidFill>
                  <a:schemeClr val="bg1">
                    <a:lumMod val="65000"/>
                  </a:schemeClr>
                </a:solidFill>
              </a:rPr>
              <a:t>arXiv</a:t>
            </a:r>
            <a:r>
              <a:rPr lang="en-US" sz="2400" dirty="0">
                <a:solidFill>
                  <a:schemeClr val="bg1">
                    <a:lumMod val="65000"/>
                  </a:schemeClr>
                </a:solidFill>
              </a:rPr>
              <a:t> 2015, </a:t>
            </a:r>
            <a:r>
              <a:rPr lang="en-US" sz="2400" dirty="0">
                <a:solidFill>
                  <a:schemeClr val="bg1">
                    <a:lumMod val="65000"/>
                  </a:schemeClr>
                </a:solidFill>
                <a:hlinkClick r:id="rId2"/>
              </a:rPr>
              <a:t>PODC 2016</a:t>
            </a:r>
            <a:r>
              <a:rPr lang="en-US" sz="2400" dirty="0">
                <a:solidFill>
                  <a:schemeClr val="bg1">
                    <a:lumMod val="65000"/>
                  </a:schemeClr>
                </a:solidFill>
              </a:rPr>
              <a:t>]</a:t>
            </a:r>
            <a:br>
              <a:rPr lang="en-US" sz="2400" dirty="0">
                <a:solidFill>
                  <a:schemeClr val="bg1">
                    <a:lumMod val="65000"/>
                  </a:schemeClr>
                </a:solidFill>
              </a:rPr>
            </a:br>
            <a:r>
              <a:rPr lang="en-US" dirty="0">
                <a:solidFill>
                  <a:srgbClr val="C00000"/>
                </a:solidFill>
              </a:rPr>
              <a:t>Scalar Argument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6CA5F8B-F74B-1645-B37D-C0E80091F9A1}"/>
                  </a:ext>
                </a:extLst>
              </p:cNvPr>
              <p:cNvSpPr>
                <a:spLocks noGrp="1"/>
              </p:cNvSpPr>
              <p:nvPr>
                <p:ph idx="1"/>
              </p:nvPr>
            </p:nvSpPr>
            <p:spPr/>
            <p:txBody>
              <a:bodyPr/>
              <a:lstStyle/>
              <a:p>
                <a14:m>
                  <m:oMath xmlns:m="http://schemas.openxmlformats.org/officeDocument/2006/math">
                    <m:r>
                      <a:rPr lang="en-US" i="1" smtClean="0">
                        <a:latin typeface="Cambria Math" panose="02040503050406030204" pitchFamily="18" charset="0"/>
                      </a:rPr>
                      <m:t>𝑛</m:t>
                    </m:r>
                  </m:oMath>
                </a14:m>
                <a:r>
                  <a:rPr lang="en-US" i="1" dirty="0">
                    <a:latin typeface="Cambria Math" panose="02040503050406030204" pitchFamily="18" charset="0"/>
                    <a:ea typeface="Cambria Math" panose="02040503050406030204" pitchFamily="18" charset="0"/>
                  </a:rPr>
                  <a:t> </a:t>
                </a:r>
                <a:r>
                  <a:rPr lang="en-US" dirty="0">
                    <a:ea typeface="Cambria Math" panose="02040503050406030204" pitchFamily="18" charset="0"/>
                  </a:rPr>
                  <a:t>agents, up to </a:t>
                </a:r>
                <a14:m>
                  <m:oMath xmlns:m="http://schemas.openxmlformats.org/officeDocument/2006/math">
                    <m:r>
                      <a:rPr lang="en-US" b="0" i="1" smtClean="0">
                        <a:latin typeface="Cambria Math" panose="02040503050406030204" pitchFamily="18" charset="0"/>
                      </a:rPr>
                      <m:t>𝑡</m:t>
                    </m:r>
                  </m:oMath>
                </a14:m>
                <a:r>
                  <a:rPr lang="en-US" dirty="0">
                    <a:ea typeface="Cambria Math" panose="02040503050406030204" pitchFamily="18" charset="0"/>
                  </a:rPr>
                  <a:t> faulty</a:t>
                </a:r>
              </a:p>
              <a:p>
                <a:endParaRPr lang="en-US" dirty="0">
                  <a:ea typeface="Cambria Math" panose="02040503050406030204" pitchFamily="18" charset="0"/>
                </a:endParaRPr>
              </a:p>
              <a:p>
                <a14:m>
                  <m:oMath xmlns:m="http://schemas.openxmlformats.org/officeDocument/2006/math">
                    <m:nary>
                      <m:naryPr>
                        <m:chr m:val="∑"/>
                        <m:supHide m:val="on"/>
                        <m:ctrlPr>
                          <a:rPr lang="en-US" i="1">
                            <a:latin typeface="Cambria Math" panose="02040503050406030204" pitchFamily="18" charset="0"/>
                            <a:ea typeface="Cambria Math" panose="02040503050406030204" pitchFamily="18" charset="0"/>
                          </a:rPr>
                        </m:ctrlPr>
                      </m:naryPr>
                      <m:sub>
                        <m:r>
                          <m:rPr>
                            <m:brk m:alnAt="7"/>
                          </m:rPr>
                          <a:rPr lang="en-US" i="1">
                            <a:latin typeface="Cambria Math" panose="02040503050406030204" pitchFamily="18" charset="0"/>
                            <a:ea typeface="Cambria Math" panose="02040503050406030204" pitchFamily="18" charset="0"/>
                          </a:rPr>
                          <m:t>𝑘</m:t>
                        </m:r>
                      </m:sub>
                      <m:sup/>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ea typeface="Cambria Math" panose="02040503050406030204" pitchFamily="18" charset="0"/>
                              </a:rPr>
                              <m:t>𝑘</m:t>
                            </m:r>
                          </m:sub>
                        </m:sSub>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 ,   </m:t>
                        </m:r>
                        <m:nary>
                          <m:naryPr>
                            <m:chr m:val="∑"/>
                            <m:subHide m:val="on"/>
                            <m:supHide m:val="on"/>
                            <m:ctrlPr>
                              <a:rPr lang="en-US" i="1">
                                <a:latin typeface="Cambria Math" panose="02040503050406030204" pitchFamily="18" charset="0"/>
                                <a:ea typeface="Cambria Math" panose="02040503050406030204" pitchFamily="18" charset="0"/>
                              </a:rPr>
                            </m:ctrlPr>
                          </m:naryPr>
                          <m:sub/>
                          <m:sup/>
                          <m:e>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ea typeface="Cambria Math" panose="02040503050406030204" pitchFamily="18" charset="0"/>
                                  </a:rPr>
                                  <m:t>𝑘</m:t>
                                </m:r>
                              </m:sub>
                              <m:sup>
                                <m:r>
                                  <a:rPr lang="en-US" i="1">
                                    <a:latin typeface="Cambria Math" panose="02040503050406030204" pitchFamily="18" charset="0"/>
                                    <a:ea typeface="Cambria Math" panose="02040503050406030204" pitchFamily="18" charset="0"/>
                                  </a:rPr>
                                  <m:t>2</m:t>
                                </m:r>
                              </m:sup>
                            </m:sSubSup>
                          </m:e>
                        </m:nary>
                      </m:e>
                    </m:nary>
                    <m:r>
                      <a:rPr lang="en-US" i="1">
                        <a:latin typeface="Cambria Math" panose="02040503050406030204" pitchFamily="18" charset="0"/>
                        <a:ea typeface="Cambria Math" panose="02040503050406030204" pitchFamily="18" charset="0"/>
                      </a:rPr>
                      <m:t>&lt; ∞</m:t>
                    </m:r>
                  </m:oMath>
                </a14:m>
                <a:endParaRPr lang="en-US" dirty="0"/>
              </a:p>
              <a:p>
                <a:endParaRPr lang="en-US" dirty="0"/>
              </a:p>
              <a:p>
                <a:r>
                  <a:rPr lang="en-US" dirty="0"/>
                  <a:t>Sort the </a:t>
                </a:r>
                <a14:m>
                  <m:oMath xmlns:m="http://schemas.openxmlformats.org/officeDocument/2006/math">
                    <m:r>
                      <a:rPr lang="en-US" b="0" i="1" smtClean="0">
                        <a:latin typeface="Cambria Math" panose="02040503050406030204" pitchFamily="18" charset="0"/>
                      </a:rPr>
                      <m:t>𝑛</m:t>
                    </m:r>
                  </m:oMath>
                </a14:m>
                <a:r>
                  <a:rPr lang="en-US" dirty="0"/>
                  <a:t> gradients</a:t>
                </a:r>
              </a:p>
              <a:p>
                <a:endParaRPr lang="en-US" dirty="0"/>
              </a:p>
              <a:p>
                <a:r>
                  <a:rPr lang="en-US" dirty="0"/>
                  <a:t>Discard smallest </a:t>
                </a:r>
                <a14:m>
                  <m:oMath xmlns:m="http://schemas.openxmlformats.org/officeDocument/2006/math">
                    <m:r>
                      <a:rPr lang="en-US" b="0" i="1" smtClean="0">
                        <a:latin typeface="Cambria Math" panose="02040503050406030204" pitchFamily="18" charset="0"/>
                      </a:rPr>
                      <m:t>𝑡</m:t>
                    </m:r>
                  </m:oMath>
                </a14:m>
                <a:r>
                  <a:rPr lang="en-US" dirty="0"/>
                  <a:t> and largest </a:t>
                </a:r>
                <a14:m>
                  <m:oMath xmlns:m="http://schemas.openxmlformats.org/officeDocument/2006/math">
                    <m:r>
                      <a:rPr lang="en-US" b="0" i="1" smtClean="0">
                        <a:latin typeface="Cambria Math" panose="02040503050406030204" pitchFamily="18" charset="0"/>
                      </a:rPr>
                      <m:t>𝑡</m:t>
                    </m:r>
                  </m:oMath>
                </a14:m>
                <a:r>
                  <a:rPr lang="en-US" dirty="0"/>
                  <a:t> gradients</a:t>
                </a:r>
              </a:p>
              <a:p>
                <a:endParaRPr lang="en-US" dirty="0"/>
              </a:p>
              <a:p>
                <a:r>
                  <a:rPr lang="en-US" dirty="0"/>
                  <a:t>Filtered gradient = average of the remaining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𝑛</m:t>
                        </m:r>
                        <m:r>
                          <a:rPr lang="en-US" b="0" i="1" smtClean="0">
                            <a:latin typeface="Cambria Math" panose="02040503050406030204" pitchFamily="18" charset="0"/>
                          </a:rPr>
                          <m:t>−2</m:t>
                        </m:r>
                        <m:r>
                          <a:rPr lang="en-US" b="0" i="1" smtClean="0">
                            <a:latin typeface="Cambria Math" panose="02040503050406030204" pitchFamily="18" charset="0"/>
                          </a:rPr>
                          <m:t>𝑡</m:t>
                        </m:r>
                      </m:e>
                    </m:d>
                  </m:oMath>
                </a14:m>
                <a:br>
                  <a:rPr lang="en-US" dirty="0"/>
                </a:br>
                <a:r>
                  <a:rPr lang="en-US" dirty="0"/>
                  <a:t>			  gradients</a:t>
                </a:r>
              </a:p>
            </p:txBody>
          </p:sp>
        </mc:Choice>
        <mc:Fallback xmlns="">
          <p:sp>
            <p:nvSpPr>
              <p:cNvPr id="3" name="Content Placeholder 2">
                <a:extLst>
                  <a:ext uri="{FF2B5EF4-FFF2-40B4-BE49-F238E27FC236}">
                    <a16:creationId xmlns:a16="http://schemas.microsoft.com/office/drawing/2014/main" id="{46CA5F8B-F74B-1645-B37D-C0E80091F9A1}"/>
                  </a:ext>
                </a:extLst>
              </p:cNvPr>
              <p:cNvSpPr>
                <a:spLocks noGrp="1" noRot="1" noChangeAspect="1" noMove="1" noResize="1" noEditPoints="1" noAdjustHandles="1" noChangeArrowheads="1" noChangeShapeType="1" noTextEdit="1"/>
              </p:cNvSpPr>
              <p:nvPr>
                <p:ph idx="1"/>
              </p:nvPr>
            </p:nvSpPr>
            <p:spPr>
              <a:blipFill>
                <a:blip r:embed="rId3"/>
                <a:stretch>
                  <a:fillRect l="-1468" t="-1111"/>
                </a:stretch>
              </a:blipFill>
            </p:spPr>
            <p:txBody>
              <a:bodyPr/>
              <a:lstStyle/>
              <a:p>
                <a:r>
                  <a:rPr lang="en-US">
                    <a:noFill/>
                  </a:rPr>
                  <a:t> </a:t>
                </a:r>
              </a:p>
            </p:txBody>
          </p:sp>
        </mc:Fallback>
      </mc:AlternateContent>
    </p:spTree>
    <p:extLst>
      <p:ext uri="{BB962C8B-B14F-4D97-AF65-F5344CB8AC3E}">
        <p14:creationId xmlns:p14="http://schemas.microsoft.com/office/powerpoint/2010/main" val="60356669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3036C-9143-E945-BA48-F293FFEB08BA}"/>
              </a:ext>
            </a:extLst>
          </p:cNvPr>
          <p:cNvSpPr>
            <a:spLocks noGrp="1"/>
          </p:cNvSpPr>
          <p:nvPr>
            <p:ph type="title"/>
          </p:nvPr>
        </p:nvSpPr>
        <p:spPr/>
        <p:txBody>
          <a:bodyPr/>
          <a:lstStyle/>
          <a:p>
            <a:r>
              <a:rPr lang="en-US" dirty="0"/>
              <a:t>Su and Vaidya </a:t>
            </a:r>
            <a:r>
              <a:rPr lang="en-US" sz="2400" dirty="0">
                <a:solidFill>
                  <a:schemeClr val="bg1">
                    <a:lumMod val="65000"/>
                  </a:schemeClr>
                </a:solidFill>
              </a:rPr>
              <a:t>[</a:t>
            </a:r>
            <a:r>
              <a:rPr lang="en-US" sz="2400" dirty="0" err="1">
                <a:solidFill>
                  <a:schemeClr val="bg1">
                    <a:lumMod val="65000"/>
                  </a:schemeClr>
                </a:solidFill>
              </a:rPr>
              <a:t>arXiv</a:t>
            </a:r>
            <a:r>
              <a:rPr lang="en-US" sz="2400" dirty="0">
                <a:solidFill>
                  <a:schemeClr val="bg1">
                    <a:lumMod val="65000"/>
                  </a:schemeClr>
                </a:solidFill>
              </a:rPr>
              <a:t> 2015, </a:t>
            </a:r>
            <a:r>
              <a:rPr lang="en-US" sz="2400" dirty="0">
                <a:solidFill>
                  <a:schemeClr val="bg1">
                    <a:lumMod val="65000"/>
                  </a:schemeClr>
                </a:solidFill>
                <a:hlinkClick r:id="rId2"/>
              </a:rPr>
              <a:t>PODC 2016</a:t>
            </a:r>
            <a:r>
              <a:rPr lang="en-US" sz="2400" dirty="0">
                <a:solidFill>
                  <a:schemeClr val="bg1">
                    <a:lumMod val="65000"/>
                  </a:schemeClr>
                </a:solidFill>
              </a:rPr>
              <a:t>]</a:t>
            </a:r>
            <a:br>
              <a:rPr lang="en-US" sz="2400" dirty="0">
                <a:solidFill>
                  <a:schemeClr val="bg1">
                    <a:lumMod val="65000"/>
                  </a:schemeClr>
                </a:solidFill>
              </a:rPr>
            </a:br>
            <a:r>
              <a:rPr lang="en-US" dirty="0">
                <a:solidFill>
                  <a:srgbClr val="C00000"/>
                </a:solidFill>
              </a:rPr>
              <a:t>Scalar Argument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6CA5F8B-F74B-1645-B37D-C0E80091F9A1}"/>
                  </a:ext>
                </a:extLst>
              </p:cNvPr>
              <p:cNvSpPr>
                <a:spLocks noGrp="1"/>
              </p:cNvSpPr>
              <p:nvPr>
                <p:ph idx="1"/>
              </p:nvPr>
            </p:nvSpPr>
            <p:spPr/>
            <p:txBody>
              <a:bodyPr/>
              <a:lstStyle/>
              <a:p>
                <a14:m>
                  <m:oMath xmlns:m="http://schemas.openxmlformats.org/officeDocument/2006/math">
                    <m:r>
                      <a:rPr lang="en-US" i="1" smtClean="0">
                        <a:latin typeface="Cambria Math" panose="02040503050406030204" pitchFamily="18" charset="0"/>
                      </a:rPr>
                      <m:t>𝑛</m:t>
                    </m:r>
                  </m:oMath>
                </a14:m>
                <a:r>
                  <a:rPr lang="en-US" i="1" dirty="0">
                    <a:latin typeface="Cambria Math" panose="02040503050406030204" pitchFamily="18" charset="0"/>
                    <a:ea typeface="Cambria Math" panose="02040503050406030204" pitchFamily="18" charset="0"/>
                  </a:rPr>
                  <a:t> </a:t>
                </a:r>
                <a:r>
                  <a:rPr lang="en-US" dirty="0">
                    <a:ea typeface="Cambria Math" panose="02040503050406030204" pitchFamily="18" charset="0"/>
                  </a:rPr>
                  <a:t>agents, up to </a:t>
                </a:r>
                <a14:m>
                  <m:oMath xmlns:m="http://schemas.openxmlformats.org/officeDocument/2006/math">
                    <m:r>
                      <a:rPr lang="en-US" b="0" i="1" smtClean="0">
                        <a:latin typeface="Cambria Math" panose="02040503050406030204" pitchFamily="18" charset="0"/>
                      </a:rPr>
                      <m:t>𝑡</m:t>
                    </m:r>
                  </m:oMath>
                </a14:m>
                <a:r>
                  <a:rPr lang="en-US" dirty="0">
                    <a:ea typeface="Cambria Math" panose="02040503050406030204" pitchFamily="18" charset="0"/>
                  </a:rPr>
                  <a:t> faulty</a:t>
                </a:r>
              </a:p>
              <a:p>
                <a:endParaRPr lang="en-US" dirty="0">
                  <a:ea typeface="Cambria Math" panose="02040503050406030204" pitchFamily="18" charset="0"/>
                </a:endParaRPr>
              </a:p>
              <a:p>
                <a14:m>
                  <m:oMath xmlns:m="http://schemas.openxmlformats.org/officeDocument/2006/math">
                    <m:nary>
                      <m:naryPr>
                        <m:chr m:val="∑"/>
                        <m:supHide m:val="on"/>
                        <m:ctrlPr>
                          <a:rPr lang="en-US" i="1">
                            <a:latin typeface="Cambria Math" panose="02040503050406030204" pitchFamily="18" charset="0"/>
                            <a:ea typeface="Cambria Math" panose="02040503050406030204" pitchFamily="18" charset="0"/>
                          </a:rPr>
                        </m:ctrlPr>
                      </m:naryPr>
                      <m:sub>
                        <m:r>
                          <m:rPr>
                            <m:brk m:alnAt="7"/>
                          </m:rPr>
                          <a:rPr lang="en-US" i="1">
                            <a:latin typeface="Cambria Math" panose="02040503050406030204" pitchFamily="18" charset="0"/>
                            <a:ea typeface="Cambria Math" panose="02040503050406030204" pitchFamily="18" charset="0"/>
                          </a:rPr>
                          <m:t>𝑘</m:t>
                        </m:r>
                      </m:sub>
                      <m:sup/>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ea typeface="Cambria Math" panose="02040503050406030204" pitchFamily="18" charset="0"/>
                              </a:rPr>
                              <m:t>𝑘</m:t>
                            </m:r>
                          </m:sub>
                        </m:sSub>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 ,   </m:t>
                        </m:r>
                        <m:nary>
                          <m:naryPr>
                            <m:chr m:val="∑"/>
                            <m:subHide m:val="on"/>
                            <m:supHide m:val="on"/>
                            <m:ctrlPr>
                              <a:rPr lang="en-US" i="1">
                                <a:latin typeface="Cambria Math" panose="02040503050406030204" pitchFamily="18" charset="0"/>
                                <a:ea typeface="Cambria Math" panose="02040503050406030204" pitchFamily="18" charset="0"/>
                              </a:rPr>
                            </m:ctrlPr>
                          </m:naryPr>
                          <m:sub/>
                          <m:sup/>
                          <m:e>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ea typeface="Cambria Math" panose="02040503050406030204" pitchFamily="18" charset="0"/>
                                  </a:rPr>
                                  <m:t>𝑘</m:t>
                                </m:r>
                              </m:sub>
                              <m:sup>
                                <m:r>
                                  <a:rPr lang="en-US" i="1">
                                    <a:latin typeface="Cambria Math" panose="02040503050406030204" pitchFamily="18" charset="0"/>
                                    <a:ea typeface="Cambria Math" panose="02040503050406030204" pitchFamily="18" charset="0"/>
                                  </a:rPr>
                                  <m:t>2</m:t>
                                </m:r>
                              </m:sup>
                            </m:sSubSup>
                          </m:e>
                        </m:nary>
                      </m:e>
                    </m:nary>
                    <m:r>
                      <a:rPr lang="en-US" i="1">
                        <a:latin typeface="Cambria Math" panose="02040503050406030204" pitchFamily="18" charset="0"/>
                        <a:ea typeface="Cambria Math" panose="02040503050406030204" pitchFamily="18" charset="0"/>
                      </a:rPr>
                      <m:t>&lt; ∞</m:t>
                    </m:r>
                  </m:oMath>
                </a14:m>
                <a:endParaRPr lang="en-US" dirty="0"/>
              </a:p>
              <a:p>
                <a:endParaRPr lang="en-US" dirty="0"/>
              </a:p>
              <a:p>
                <a:r>
                  <a:rPr lang="en-US" dirty="0"/>
                  <a:t>Sort the </a:t>
                </a:r>
                <a14:m>
                  <m:oMath xmlns:m="http://schemas.openxmlformats.org/officeDocument/2006/math">
                    <m:r>
                      <a:rPr lang="en-US" b="0" i="1" smtClean="0">
                        <a:latin typeface="Cambria Math" panose="02040503050406030204" pitchFamily="18" charset="0"/>
                      </a:rPr>
                      <m:t>𝑛</m:t>
                    </m:r>
                  </m:oMath>
                </a14:m>
                <a:r>
                  <a:rPr lang="en-US" dirty="0"/>
                  <a:t> gradients</a:t>
                </a:r>
              </a:p>
              <a:p>
                <a:endParaRPr lang="en-US" dirty="0"/>
              </a:p>
              <a:p>
                <a:r>
                  <a:rPr lang="en-US" dirty="0"/>
                  <a:t>Discard smallest </a:t>
                </a:r>
                <a14:m>
                  <m:oMath xmlns:m="http://schemas.openxmlformats.org/officeDocument/2006/math">
                    <m:r>
                      <a:rPr lang="en-US" b="0" i="1" smtClean="0">
                        <a:latin typeface="Cambria Math" panose="02040503050406030204" pitchFamily="18" charset="0"/>
                      </a:rPr>
                      <m:t>𝑡</m:t>
                    </m:r>
                  </m:oMath>
                </a14:m>
                <a:r>
                  <a:rPr lang="en-US" dirty="0"/>
                  <a:t> and largest </a:t>
                </a:r>
                <a14:m>
                  <m:oMath xmlns:m="http://schemas.openxmlformats.org/officeDocument/2006/math">
                    <m:r>
                      <a:rPr lang="en-US" b="0" i="1" smtClean="0">
                        <a:latin typeface="Cambria Math" panose="02040503050406030204" pitchFamily="18" charset="0"/>
                      </a:rPr>
                      <m:t>𝑡</m:t>
                    </m:r>
                  </m:oMath>
                </a14:m>
                <a:r>
                  <a:rPr lang="en-US" dirty="0"/>
                  <a:t> gradients</a:t>
                </a:r>
              </a:p>
              <a:p>
                <a:endParaRPr lang="en-US" dirty="0"/>
              </a:p>
              <a:p>
                <a:r>
                  <a:rPr lang="en-US" dirty="0"/>
                  <a:t>Filtered gradient = average of the remaining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𝑛</m:t>
                        </m:r>
                        <m:r>
                          <a:rPr lang="en-US" b="0" i="1" smtClean="0">
                            <a:latin typeface="Cambria Math" panose="02040503050406030204" pitchFamily="18" charset="0"/>
                          </a:rPr>
                          <m:t>−2</m:t>
                        </m:r>
                        <m:r>
                          <a:rPr lang="en-US" b="0" i="1" smtClean="0">
                            <a:latin typeface="Cambria Math" panose="02040503050406030204" pitchFamily="18" charset="0"/>
                          </a:rPr>
                          <m:t>𝑡</m:t>
                        </m:r>
                      </m:e>
                    </m:d>
                  </m:oMath>
                </a14:m>
                <a:br>
                  <a:rPr lang="en-US" dirty="0"/>
                </a:br>
                <a:r>
                  <a:rPr lang="en-US" dirty="0"/>
                  <a:t>			  gradients</a:t>
                </a:r>
              </a:p>
            </p:txBody>
          </p:sp>
        </mc:Choice>
        <mc:Fallback xmlns="">
          <p:sp>
            <p:nvSpPr>
              <p:cNvPr id="3" name="Content Placeholder 2">
                <a:extLst>
                  <a:ext uri="{FF2B5EF4-FFF2-40B4-BE49-F238E27FC236}">
                    <a16:creationId xmlns:a16="http://schemas.microsoft.com/office/drawing/2014/main" id="{46CA5F8B-F74B-1645-B37D-C0E80091F9A1}"/>
                  </a:ext>
                </a:extLst>
              </p:cNvPr>
              <p:cNvSpPr>
                <a:spLocks noGrp="1" noRot="1" noChangeAspect="1" noMove="1" noResize="1" noEditPoints="1" noAdjustHandles="1" noChangeArrowheads="1" noChangeShapeType="1" noTextEdit="1"/>
              </p:cNvSpPr>
              <p:nvPr>
                <p:ph idx="1"/>
              </p:nvPr>
            </p:nvSpPr>
            <p:spPr>
              <a:blipFill>
                <a:blip r:embed="rId3"/>
                <a:stretch>
                  <a:fillRect l="-1468" t="-1111"/>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654DDD03-1E7A-8541-91F7-E763C4449E59}"/>
              </a:ext>
            </a:extLst>
          </p:cNvPr>
          <p:cNvSpPr txBox="1"/>
          <p:nvPr/>
        </p:nvSpPr>
        <p:spPr>
          <a:xfrm>
            <a:off x="439298" y="6172200"/>
            <a:ext cx="8265404" cy="461665"/>
          </a:xfrm>
          <a:prstGeom prst="rect">
            <a:avLst/>
          </a:prstGeom>
          <a:solidFill>
            <a:srgbClr val="C00000"/>
          </a:solidFill>
        </p:spPr>
        <p:txBody>
          <a:bodyPr wrap="none" rtlCol="0">
            <a:spAutoFit/>
          </a:bodyPr>
          <a:lstStyle/>
          <a:p>
            <a:pPr>
              <a:buNone/>
            </a:pPr>
            <a:r>
              <a:rPr lang="en-US" dirty="0">
                <a:solidFill>
                  <a:schemeClr val="bg1">
                    <a:lumMod val="85000"/>
                  </a:schemeClr>
                </a:solidFill>
                <a:latin typeface="Helvetica" pitchFamily="2" charset="0"/>
              </a:rPr>
              <a:t>Trimmed mean: Used previously for Byzantine consensus</a:t>
            </a:r>
          </a:p>
        </p:txBody>
      </p:sp>
    </p:spTree>
    <p:extLst>
      <p:ext uri="{BB962C8B-B14F-4D97-AF65-F5344CB8AC3E}">
        <p14:creationId xmlns:p14="http://schemas.microsoft.com/office/powerpoint/2010/main" val="40247800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7F48-831D-1946-A039-A81A95136162}"/>
              </a:ext>
            </a:extLst>
          </p:cNvPr>
          <p:cNvSpPr>
            <a:spLocks noGrp="1"/>
          </p:cNvSpPr>
          <p:nvPr>
            <p:ph type="title"/>
          </p:nvPr>
        </p:nvSpPr>
        <p:spPr/>
        <p:txBody>
          <a:bodyPr/>
          <a:lstStyle/>
          <a:p>
            <a:r>
              <a:rPr lang="en-US" dirty="0"/>
              <a:t>Su and Vaidya </a:t>
            </a:r>
            <a:r>
              <a:rPr lang="en-US" sz="2400" dirty="0">
                <a:solidFill>
                  <a:schemeClr val="bg1">
                    <a:lumMod val="65000"/>
                  </a:schemeClr>
                </a:solidFill>
              </a:rPr>
              <a:t>[</a:t>
            </a:r>
            <a:r>
              <a:rPr lang="en-US" sz="2400" dirty="0" err="1">
                <a:solidFill>
                  <a:schemeClr val="bg1">
                    <a:lumMod val="65000"/>
                  </a:schemeClr>
                </a:solidFill>
              </a:rPr>
              <a:t>arXiv</a:t>
            </a:r>
            <a:r>
              <a:rPr lang="en-US" sz="2400" dirty="0">
                <a:solidFill>
                  <a:schemeClr val="bg1">
                    <a:lumMod val="65000"/>
                  </a:schemeClr>
                </a:solidFill>
              </a:rPr>
              <a:t> 2015, </a:t>
            </a:r>
            <a:r>
              <a:rPr lang="en-US" sz="2400" dirty="0">
                <a:solidFill>
                  <a:schemeClr val="bg1">
                    <a:lumMod val="65000"/>
                  </a:schemeClr>
                </a:solidFill>
                <a:hlinkClick r:id="rId2"/>
              </a:rPr>
              <a:t>PODC 2016</a:t>
            </a:r>
            <a:r>
              <a:rPr lang="en-US" sz="2400" dirty="0">
                <a:solidFill>
                  <a:schemeClr val="bg1">
                    <a:lumMod val="65000"/>
                  </a:schemeClr>
                </a:solidFill>
              </a:rPr>
              <a:t>]</a:t>
            </a:r>
            <a:br>
              <a:rPr lang="en-US" sz="2400" dirty="0">
                <a:solidFill>
                  <a:schemeClr val="bg1">
                    <a:lumMod val="65000"/>
                  </a:schemeClr>
                </a:solidFill>
              </a:rPr>
            </a:br>
            <a:r>
              <a:rPr lang="en-US" dirty="0">
                <a:solidFill>
                  <a:srgbClr val="C00000"/>
                </a:solidFill>
              </a:rPr>
              <a:t>Scalar Argument</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448B4BB-9650-9E4A-85EB-E9DE68478186}"/>
                  </a:ext>
                </a:extLst>
              </p:cNvPr>
              <p:cNvSpPr>
                <a:spLocks noGrp="1"/>
              </p:cNvSpPr>
              <p:nvPr>
                <p:ph idx="1"/>
              </p:nvPr>
            </p:nvSpPr>
            <p:spPr/>
            <p:txBody>
              <a:bodyPr/>
              <a:lstStyle/>
              <a:p>
                <a:endParaRPr lang="en-US" dirty="0"/>
              </a:p>
              <a:p>
                <a:pPr marL="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=7      </m:t>
                      </m:r>
                      <m:r>
                        <a:rPr lang="en-US" b="0" i="1" smtClean="0">
                          <a:latin typeface="Cambria Math" panose="02040503050406030204" pitchFamily="18" charset="0"/>
                        </a:rPr>
                        <m:t>𝑡</m:t>
                      </m:r>
                      <m:r>
                        <a:rPr lang="en-US" b="0" i="1" smtClean="0">
                          <a:latin typeface="Cambria Math" panose="02040503050406030204" pitchFamily="18" charset="0"/>
                        </a:rPr>
                        <m:t>=2</m:t>
                      </m:r>
                    </m:oMath>
                  </m:oMathPara>
                </a14:m>
                <a:endParaRPr lang="en-US" dirty="0"/>
              </a:p>
              <a:p>
                <a:pPr marL="0" indent="0">
                  <a:buNone/>
                </a:pPr>
                <a:endParaRPr lang="en-US" dirty="0"/>
              </a:p>
              <a:p>
                <a:pPr marL="0" indent="0">
                  <a:buNone/>
                </a:pPr>
                <a:r>
                  <a:rPr lang="en-US" dirty="0"/>
                  <a:t>Gradients received by the server:</a:t>
                </a:r>
              </a:p>
            </p:txBody>
          </p:sp>
        </mc:Choice>
        <mc:Fallback xmlns="">
          <p:sp>
            <p:nvSpPr>
              <p:cNvPr id="3" name="Content Placeholder 2">
                <a:extLst>
                  <a:ext uri="{FF2B5EF4-FFF2-40B4-BE49-F238E27FC236}">
                    <a16:creationId xmlns:a16="http://schemas.microsoft.com/office/drawing/2014/main" id="{6448B4BB-9650-9E4A-85EB-E9DE68478186}"/>
                  </a:ext>
                </a:extLst>
              </p:cNvPr>
              <p:cNvSpPr>
                <a:spLocks noGrp="1" noRot="1" noChangeAspect="1" noMove="1" noResize="1" noEditPoints="1" noAdjustHandles="1" noChangeArrowheads="1" noChangeShapeType="1" noTextEdit="1"/>
              </p:cNvSpPr>
              <p:nvPr>
                <p:ph idx="1"/>
              </p:nvPr>
            </p:nvSpPr>
            <p:spPr>
              <a:blipFill>
                <a:blip r:embed="rId3"/>
                <a:stretch>
                  <a:fillRect l="-114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ABDA921-EB4A-744D-B6CD-BB6621EBA6F2}"/>
              </a:ext>
            </a:extLst>
          </p:cNvPr>
          <p:cNvSpPr>
            <a:spLocks noGrp="1"/>
          </p:cNvSpPr>
          <p:nvPr>
            <p:ph type="sldNum" sz="quarter" idx="12"/>
          </p:nvPr>
        </p:nvSpPr>
        <p:spPr/>
        <p:txBody>
          <a:bodyPr/>
          <a:lstStyle/>
          <a:p>
            <a:pPr>
              <a:defRPr/>
            </a:pPr>
            <a:fld id="{D207DEF5-A307-4F25-8C66-A6D5B058479D}" type="slidenum">
              <a:rPr lang="en-US" smtClean="0"/>
              <a:pPr>
                <a:defRPr/>
              </a:pPr>
              <a:t>126</a:t>
            </a:fld>
            <a:endParaRPr lang="en-US" dirty="0"/>
          </a:p>
        </p:txBody>
      </p:sp>
      <p:cxnSp>
        <p:nvCxnSpPr>
          <p:cNvPr id="6" name="Straight Arrow Connector 5">
            <a:extLst>
              <a:ext uri="{FF2B5EF4-FFF2-40B4-BE49-F238E27FC236}">
                <a16:creationId xmlns:a16="http://schemas.microsoft.com/office/drawing/2014/main" id="{EC608F6D-DFB8-7840-9E0F-AFBA215B2CF3}"/>
              </a:ext>
            </a:extLst>
          </p:cNvPr>
          <p:cNvCxnSpPr>
            <a:cxnSpLocks/>
          </p:cNvCxnSpPr>
          <p:nvPr/>
        </p:nvCxnSpPr>
        <p:spPr bwMode="auto">
          <a:xfrm>
            <a:off x="1017270" y="4267200"/>
            <a:ext cx="7440930" cy="0"/>
          </a:xfrm>
          <a:prstGeom prst="straightConnector1">
            <a:avLst/>
          </a:prstGeom>
          <a:solidFill>
            <a:schemeClr val="accent1"/>
          </a:solidFill>
          <a:ln w="28575" cap="flat" cmpd="sng" algn="ctr">
            <a:solidFill>
              <a:schemeClr val="tx1"/>
            </a:solidFill>
            <a:prstDash val="solid"/>
            <a:round/>
            <a:headEnd type="none" w="med" len="med"/>
            <a:tailEnd type="none"/>
          </a:ln>
          <a:effectLst/>
        </p:spPr>
      </p:cxnSp>
      <p:sp>
        <p:nvSpPr>
          <p:cNvPr id="9" name="TextBox 8">
            <a:extLst>
              <a:ext uri="{FF2B5EF4-FFF2-40B4-BE49-F238E27FC236}">
                <a16:creationId xmlns:a16="http://schemas.microsoft.com/office/drawing/2014/main" id="{FD596192-AE88-034D-A372-CC25DFE280A5}"/>
              </a:ext>
            </a:extLst>
          </p:cNvPr>
          <p:cNvSpPr txBox="1"/>
          <p:nvPr/>
        </p:nvSpPr>
        <p:spPr>
          <a:xfrm>
            <a:off x="1549880" y="4419601"/>
            <a:ext cx="6603090" cy="461665"/>
          </a:xfrm>
          <a:prstGeom prst="rect">
            <a:avLst/>
          </a:prstGeom>
          <a:noFill/>
        </p:spPr>
        <p:txBody>
          <a:bodyPr wrap="none" rtlCol="0">
            <a:spAutoFit/>
          </a:bodyPr>
          <a:lstStyle/>
          <a:p>
            <a:pPr algn="l">
              <a:buNone/>
            </a:pPr>
            <a:r>
              <a:rPr lang="en-US" dirty="0">
                <a:latin typeface="Helvetica" pitchFamily="2" charset="0"/>
              </a:rPr>
              <a:t>-4         -2         0     1                        6        8    9</a:t>
            </a:r>
          </a:p>
        </p:txBody>
      </p:sp>
    </p:spTree>
    <p:extLst>
      <p:ext uri="{BB962C8B-B14F-4D97-AF65-F5344CB8AC3E}">
        <p14:creationId xmlns:p14="http://schemas.microsoft.com/office/powerpoint/2010/main" val="29331667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6F89B4-29E3-9442-81B1-C3F93F8B7DFB}"/>
              </a:ext>
            </a:extLst>
          </p:cNvPr>
          <p:cNvSpPr/>
          <p:nvPr/>
        </p:nvSpPr>
        <p:spPr bwMode="auto">
          <a:xfrm>
            <a:off x="480060" y="5189220"/>
            <a:ext cx="4491990" cy="1059180"/>
          </a:xfrm>
          <a:prstGeom prst="rect">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a:extLst>
              <a:ext uri="{FF2B5EF4-FFF2-40B4-BE49-F238E27FC236}">
                <a16:creationId xmlns:a16="http://schemas.microsoft.com/office/drawing/2014/main" id="{D9207F48-831D-1946-A039-A81A95136162}"/>
              </a:ext>
            </a:extLst>
          </p:cNvPr>
          <p:cNvSpPr>
            <a:spLocks noGrp="1"/>
          </p:cNvSpPr>
          <p:nvPr>
            <p:ph type="title"/>
          </p:nvPr>
        </p:nvSpPr>
        <p:spPr/>
        <p:txBody>
          <a:bodyPr/>
          <a:lstStyle/>
          <a:p>
            <a:r>
              <a:rPr lang="en-US" dirty="0"/>
              <a:t>Su and Vaidya </a:t>
            </a:r>
            <a:r>
              <a:rPr lang="en-US" sz="2400" dirty="0">
                <a:solidFill>
                  <a:schemeClr val="bg1">
                    <a:lumMod val="65000"/>
                  </a:schemeClr>
                </a:solidFill>
              </a:rPr>
              <a:t>[</a:t>
            </a:r>
            <a:r>
              <a:rPr lang="en-US" sz="2400" dirty="0" err="1">
                <a:solidFill>
                  <a:schemeClr val="bg1">
                    <a:lumMod val="65000"/>
                  </a:schemeClr>
                </a:solidFill>
              </a:rPr>
              <a:t>arXiv</a:t>
            </a:r>
            <a:r>
              <a:rPr lang="en-US" sz="2400" dirty="0">
                <a:solidFill>
                  <a:schemeClr val="bg1">
                    <a:lumMod val="65000"/>
                  </a:schemeClr>
                </a:solidFill>
              </a:rPr>
              <a:t> 2015, </a:t>
            </a:r>
            <a:r>
              <a:rPr lang="en-US" sz="2400" dirty="0">
                <a:solidFill>
                  <a:schemeClr val="bg1">
                    <a:lumMod val="65000"/>
                  </a:schemeClr>
                </a:solidFill>
                <a:hlinkClick r:id="rId2"/>
              </a:rPr>
              <a:t>PODC 2016</a:t>
            </a:r>
            <a:r>
              <a:rPr lang="en-US" sz="2400" dirty="0">
                <a:solidFill>
                  <a:schemeClr val="bg1">
                    <a:lumMod val="65000"/>
                  </a:schemeClr>
                </a:solidFill>
              </a:rPr>
              <a:t>]</a:t>
            </a:r>
            <a:br>
              <a:rPr lang="en-US" sz="2400" dirty="0">
                <a:solidFill>
                  <a:schemeClr val="bg1">
                    <a:lumMod val="65000"/>
                  </a:schemeClr>
                </a:solidFill>
              </a:rPr>
            </a:br>
            <a:r>
              <a:rPr lang="en-US" dirty="0">
                <a:solidFill>
                  <a:srgbClr val="C00000"/>
                </a:solidFill>
              </a:rPr>
              <a:t>Scalar Argument</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448B4BB-9650-9E4A-85EB-E9DE68478186}"/>
                  </a:ext>
                </a:extLst>
              </p:cNvPr>
              <p:cNvSpPr>
                <a:spLocks noGrp="1"/>
              </p:cNvSpPr>
              <p:nvPr>
                <p:ph idx="1"/>
              </p:nvPr>
            </p:nvSpPr>
            <p:spPr/>
            <p:txBody>
              <a:bodyPr/>
              <a:lstStyle/>
              <a:p>
                <a:endParaRPr lang="en-US" dirty="0"/>
              </a:p>
              <a:p>
                <a:pPr marL="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=7      </m:t>
                      </m:r>
                      <m:r>
                        <a:rPr lang="en-US" b="0" i="1" smtClean="0">
                          <a:latin typeface="Cambria Math" panose="02040503050406030204" pitchFamily="18" charset="0"/>
                        </a:rPr>
                        <m:t>𝑡</m:t>
                      </m:r>
                      <m:r>
                        <a:rPr lang="en-US" b="0" i="1" smtClean="0">
                          <a:latin typeface="Cambria Math" panose="02040503050406030204" pitchFamily="18" charset="0"/>
                        </a:rPr>
                        <m:t>=2</m:t>
                      </m:r>
                    </m:oMath>
                  </m:oMathPara>
                </a14:m>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Filtered gradient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0+1+6</m:t>
                        </m:r>
                      </m:num>
                      <m:den>
                        <m:r>
                          <a:rPr lang="en-US" b="0" i="1" smtClean="0">
                            <a:latin typeface="Cambria Math" panose="02040503050406030204" pitchFamily="18" charset="0"/>
                          </a:rPr>
                          <m:t>3</m:t>
                        </m:r>
                      </m:den>
                    </m:f>
                    <m:r>
                      <a:rPr lang="en-US" b="0" i="0"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7</m:t>
                        </m:r>
                      </m:num>
                      <m:den>
                        <m:r>
                          <a:rPr lang="en-US" b="0" i="1" smtClean="0">
                            <a:latin typeface="Cambria Math" panose="02040503050406030204" pitchFamily="18" charset="0"/>
                          </a:rPr>
                          <m:t>3</m:t>
                        </m:r>
                      </m:den>
                    </m:f>
                  </m:oMath>
                </a14:m>
                <a:endParaRPr lang="en-US" dirty="0"/>
              </a:p>
            </p:txBody>
          </p:sp>
        </mc:Choice>
        <mc:Fallback xmlns="">
          <p:sp>
            <p:nvSpPr>
              <p:cNvPr id="3" name="Content Placeholder 2">
                <a:extLst>
                  <a:ext uri="{FF2B5EF4-FFF2-40B4-BE49-F238E27FC236}">
                    <a16:creationId xmlns:a16="http://schemas.microsoft.com/office/drawing/2014/main" id="{6448B4BB-9650-9E4A-85EB-E9DE68478186}"/>
                  </a:ext>
                </a:extLst>
              </p:cNvPr>
              <p:cNvSpPr>
                <a:spLocks noGrp="1" noRot="1" noChangeAspect="1" noMove="1" noResize="1" noEditPoints="1" noAdjustHandles="1" noChangeArrowheads="1" noChangeShapeType="1" noTextEdit="1"/>
              </p:cNvSpPr>
              <p:nvPr>
                <p:ph idx="1"/>
              </p:nvPr>
            </p:nvSpPr>
            <p:spPr>
              <a:blipFill>
                <a:blip r:embed="rId3"/>
                <a:stretch>
                  <a:fillRect l="-1142" b="-27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ABDA921-EB4A-744D-B6CD-BB6621EBA6F2}"/>
              </a:ext>
            </a:extLst>
          </p:cNvPr>
          <p:cNvSpPr>
            <a:spLocks noGrp="1"/>
          </p:cNvSpPr>
          <p:nvPr>
            <p:ph type="sldNum" sz="quarter" idx="12"/>
          </p:nvPr>
        </p:nvSpPr>
        <p:spPr/>
        <p:txBody>
          <a:bodyPr/>
          <a:lstStyle/>
          <a:p>
            <a:pPr>
              <a:defRPr/>
            </a:pPr>
            <a:fld id="{D207DEF5-A307-4F25-8C66-A6D5B058479D}" type="slidenum">
              <a:rPr lang="en-US" smtClean="0"/>
              <a:pPr>
                <a:defRPr/>
              </a:pPr>
              <a:t>127</a:t>
            </a:fld>
            <a:endParaRPr lang="en-US" dirty="0"/>
          </a:p>
        </p:txBody>
      </p:sp>
      <p:cxnSp>
        <p:nvCxnSpPr>
          <p:cNvPr id="6" name="Straight Arrow Connector 5">
            <a:extLst>
              <a:ext uri="{FF2B5EF4-FFF2-40B4-BE49-F238E27FC236}">
                <a16:creationId xmlns:a16="http://schemas.microsoft.com/office/drawing/2014/main" id="{EC608F6D-DFB8-7840-9E0F-AFBA215B2CF3}"/>
              </a:ext>
            </a:extLst>
          </p:cNvPr>
          <p:cNvCxnSpPr>
            <a:cxnSpLocks/>
          </p:cNvCxnSpPr>
          <p:nvPr/>
        </p:nvCxnSpPr>
        <p:spPr bwMode="auto">
          <a:xfrm>
            <a:off x="1017270" y="4267200"/>
            <a:ext cx="7440930" cy="0"/>
          </a:xfrm>
          <a:prstGeom prst="straightConnector1">
            <a:avLst/>
          </a:prstGeom>
          <a:solidFill>
            <a:schemeClr val="accent1"/>
          </a:solidFill>
          <a:ln w="28575" cap="flat" cmpd="sng" algn="ctr">
            <a:solidFill>
              <a:schemeClr val="tx1"/>
            </a:solidFill>
            <a:prstDash val="solid"/>
            <a:round/>
            <a:headEnd type="none" w="med" len="med"/>
            <a:tailEnd type="none"/>
          </a:ln>
          <a:effectLst/>
        </p:spPr>
      </p:cxnSp>
      <p:sp>
        <p:nvSpPr>
          <p:cNvPr id="9" name="TextBox 8">
            <a:extLst>
              <a:ext uri="{FF2B5EF4-FFF2-40B4-BE49-F238E27FC236}">
                <a16:creationId xmlns:a16="http://schemas.microsoft.com/office/drawing/2014/main" id="{FD596192-AE88-034D-A372-CC25DFE280A5}"/>
              </a:ext>
            </a:extLst>
          </p:cNvPr>
          <p:cNvSpPr txBox="1"/>
          <p:nvPr/>
        </p:nvSpPr>
        <p:spPr>
          <a:xfrm>
            <a:off x="1549880" y="4419601"/>
            <a:ext cx="6603090" cy="461665"/>
          </a:xfrm>
          <a:prstGeom prst="rect">
            <a:avLst/>
          </a:prstGeom>
          <a:noFill/>
        </p:spPr>
        <p:txBody>
          <a:bodyPr wrap="none" rtlCol="0">
            <a:spAutoFit/>
          </a:bodyPr>
          <a:lstStyle/>
          <a:p>
            <a:pPr algn="l">
              <a:buNone/>
            </a:pPr>
            <a:r>
              <a:rPr lang="en-US" dirty="0">
                <a:solidFill>
                  <a:srgbClr val="FF0000"/>
                </a:solidFill>
                <a:latin typeface="Helvetica" pitchFamily="2" charset="0"/>
              </a:rPr>
              <a:t>-4         -2         </a:t>
            </a:r>
            <a:r>
              <a:rPr lang="en-US" dirty="0">
                <a:latin typeface="Helvetica" pitchFamily="2" charset="0"/>
              </a:rPr>
              <a:t>0     1                        6        </a:t>
            </a:r>
            <a:r>
              <a:rPr lang="en-US" dirty="0">
                <a:solidFill>
                  <a:srgbClr val="FF0000"/>
                </a:solidFill>
                <a:latin typeface="Helvetica" pitchFamily="2" charset="0"/>
              </a:rPr>
              <a:t>8    9</a:t>
            </a:r>
          </a:p>
        </p:txBody>
      </p:sp>
    </p:spTree>
    <p:extLst>
      <p:ext uri="{BB962C8B-B14F-4D97-AF65-F5344CB8AC3E}">
        <p14:creationId xmlns:p14="http://schemas.microsoft.com/office/powerpoint/2010/main" val="377691519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8ACE0-63B0-C248-874E-E826A56FD1C9}"/>
              </a:ext>
            </a:extLst>
          </p:cNvPr>
          <p:cNvSpPr>
            <a:spLocks noGrp="1"/>
          </p:cNvSpPr>
          <p:nvPr>
            <p:ph type="title"/>
          </p:nvPr>
        </p:nvSpPr>
        <p:spPr/>
        <p:txBody>
          <a:bodyPr/>
          <a:lstStyle/>
          <a:p>
            <a:r>
              <a:rPr lang="en-US" dirty="0"/>
              <a:t>Su and Vaidya </a:t>
            </a:r>
            <a:r>
              <a:rPr lang="en-US" sz="2400" dirty="0">
                <a:solidFill>
                  <a:schemeClr val="bg1">
                    <a:lumMod val="65000"/>
                  </a:schemeClr>
                </a:solidFill>
              </a:rPr>
              <a:t>[</a:t>
            </a:r>
            <a:r>
              <a:rPr lang="en-US" sz="2400" dirty="0" err="1">
                <a:solidFill>
                  <a:schemeClr val="bg1">
                    <a:lumMod val="65000"/>
                  </a:schemeClr>
                </a:solidFill>
              </a:rPr>
              <a:t>arXiv</a:t>
            </a:r>
            <a:r>
              <a:rPr lang="en-US" sz="2400" dirty="0">
                <a:solidFill>
                  <a:schemeClr val="bg1">
                    <a:lumMod val="65000"/>
                  </a:schemeClr>
                </a:solidFill>
              </a:rPr>
              <a:t> 2015, </a:t>
            </a:r>
            <a:r>
              <a:rPr lang="en-US" sz="2400" dirty="0">
                <a:solidFill>
                  <a:schemeClr val="bg1">
                    <a:lumMod val="65000"/>
                  </a:schemeClr>
                </a:solidFill>
                <a:hlinkClick r:id="rId2"/>
              </a:rPr>
              <a:t>PODC 2016</a:t>
            </a:r>
            <a:r>
              <a:rPr lang="en-US" sz="2400" dirty="0">
                <a:solidFill>
                  <a:schemeClr val="bg1">
                    <a:lumMod val="65000"/>
                  </a:schemeClr>
                </a:solidFill>
              </a:rPr>
              <a:t>]</a:t>
            </a:r>
            <a:br>
              <a:rPr lang="en-US" sz="2400" dirty="0">
                <a:solidFill>
                  <a:schemeClr val="bg1">
                    <a:lumMod val="65000"/>
                  </a:schemeClr>
                </a:solidFill>
              </a:rPr>
            </a:br>
            <a:r>
              <a:rPr lang="en-US" dirty="0">
                <a:solidFill>
                  <a:srgbClr val="C00000"/>
                </a:solidFill>
              </a:rPr>
              <a:t>Scalar Argument</a:t>
            </a:r>
            <a:endParaRPr lang="en-US" dirty="0"/>
          </a:p>
        </p:txBody>
      </p:sp>
      <p:sp>
        <p:nvSpPr>
          <p:cNvPr id="3" name="Content Placeholder 2">
            <a:extLst>
              <a:ext uri="{FF2B5EF4-FFF2-40B4-BE49-F238E27FC236}">
                <a16:creationId xmlns:a16="http://schemas.microsoft.com/office/drawing/2014/main" id="{68EE7E2F-50C4-E64A-ADFA-06A2C47A7AA4}"/>
              </a:ext>
            </a:extLst>
          </p:cNvPr>
          <p:cNvSpPr>
            <a:spLocks noGrp="1"/>
          </p:cNvSpPr>
          <p:nvPr>
            <p:ph idx="1"/>
          </p:nvPr>
        </p:nvSpPr>
        <p:spPr/>
        <p:txBody>
          <a:bodyPr/>
          <a:lstStyle/>
          <a:p>
            <a:endParaRPr lang="en-US" dirty="0"/>
          </a:p>
          <a:p>
            <a:r>
              <a:rPr lang="en-US" dirty="0">
                <a:solidFill>
                  <a:schemeClr val="bg1">
                    <a:lumMod val="65000"/>
                  </a:schemeClr>
                </a:solidFill>
              </a:rPr>
              <a:t>[</a:t>
            </a:r>
            <a:r>
              <a:rPr lang="en-US" dirty="0">
                <a:solidFill>
                  <a:schemeClr val="bg1">
                    <a:lumMod val="65000"/>
                  </a:schemeClr>
                </a:solidFill>
                <a:hlinkClick r:id="rId3"/>
              </a:rPr>
              <a:t>Su Vaidya arXiv 2015</a:t>
            </a:r>
            <a:r>
              <a:rPr lang="en-US" dirty="0">
                <a:solidFill>
                  <a:schemeClr val="bg1">
                    <a:lumMod val="65000"/>
                  </a:schemeClr>
                </a:solidFill>
              </a:rPr>
              <a:t>] </a:t>
            </a:r>
            <a:r>
              <a:rPr lang="en-US" dirty="0"/>
              <a:t>simulates a server-based solution using Byzantine broadcast</a:t>
            </a:r>
          </a:p>
          <a:p>
            <a:endParaRPr lang="en-US" dirty="0"/>
          </a:p>
          <a:p>
            <a:r>
              <a:rPr lang="en-US" dirty="0">
                <a:solidFill>
                  <a:schemeClr val="bg1">
                    <a:lumMod val="65000"/>
                  </a:schemeClr>
                </a:solidFill>
              </a:rPr>
              <a:t>[</a:t>
            </a:r>
            <a:r>
              <a:rPr lang="en-US" dirty="0">
                <a:solidFill>
                  <a:schemeClr val="bg1">
                    <a:lumMod val="65000"/>
                  </a:schemeClr>
                </a:solidFill>
                <a:hlinkClick r:id="rId2"/>
              </a:rPr>
              <a:t>Su Vaidya PODC 2016</a:t>
            </a:r>
            <a:r>
              <a:rPr lang="en-US" dirty="0">
                <a:solidFill>
                  <a:schemeClr val="bg1">
                    <a:lumMod val="65000"/>
                  </a:schemeClr>
                </a:solidFill>
              </a:rPr>
              <a:t>] </a:t>
            </a:r>
            <a:r>
              <a:rPr lang="en-US" dirty="0"/>
              <a:t>does </a:t>
            </a:r>
            <a:r>
              <a:rPr lang="en-US" dirty="0">
                <a:solidFill>
                  <a:srgbClr val="FF0000"/>
                </a:solidFill>
              </a:rPr>
              <a:t>not</a:t>
            </a:r>
            <a:r>
              <a:rPr lang="en-US" dirty="0"/>
              <a:t> use Byzantine broadcast</a:t>
            </a:r>
          </a:p>
        </p:txBody>
      </p:sp>
      <p:sp>
        <p:nvSpPr>
          <p:cNvPr id="4" name="Slide Number Placeholder 3">
            <a:extLst>
              <a:ext uri="{FF2B5EF4-FFF2-40B4-BE49-F238E27FC236}">
                <a16:creationId xmlns:a16="http://schemas.microsoft.com/office/drawing/2014/main" id="{A1513888-9BCA-3848-A6A9-FF3460E4DAD6}"/>
              </a:ext>
            </a:extLst>
          </p:cNvPr>
          <p:cNvSpPr>
            <a:spLocks noGrp="1"/>
          </p:cNvSpPr>
          <p:nvPr>
            <p:ph type="sldNum" sz="quarter" idx="12"/>
          </p:nvPr>
        </p:nvSpPr>
        <p:spPr/>
        <p:txBody>
          <a:bodyPr/>
          <a:lstStyle/>
          <a:p>
            <a:pPr>
              <a:defRPr/>
            </a:pPr>
            <a:fld id="{D207DEF5-A307-4F25-8C66-A6D5B058479D}" type="slidenum">
              <a:rPr lang="en-US" smtClean="0"/>
              <a:pPr>
                <a:defRPr/>
              </a:pPr>
              <a:t>128</a:t>
            </a:fld>
            <a:endParaRPr lang="en-US" dirty="0"/>
          </a:p>
        </p:txBody>
      </p:sp>
    </p:spTree>
    <p:extLst>
      <p:ext uri="{BB962C8B-B14F-4D97-AF65-F5344CB8AC3E}">
        <p14:creationId xmlns:p14="http://schemas.microsoft.com/office/powerpoint/2010/main" val="124097722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4">
            <a:extLst>
              <a:ext uri="{FF2B5EF4-FFF2-40B4-BE49-F238E27FC236}">
                <a16:creationId xmlns:a16="http://schemas.microsoft.com/office/drawing/2014/main" id="{05BE64F9-B8D0-544A-A425-096E39446017}"/>
              </a:ext>
            </a:extLst>
          </p:cNvPr>
          <p:cNvGraphicFramePr>
            <a:graphicFrameLocks/>
          </p:cNvGraphicFramePr>
          <p:nvPr>
            <p:extLst/>
          </p:nvPr>
        </p:nvGraphicFramePr>
        <p:xfrm>
          <a:off x="170482" y="2329717"/>
          <a:ext cx="8741043" cy="2713694"/>
        </p:xfrm>
        <a:graphic>
          <a:graphicData uri="http://schemas.openxmlformats.org/drawingml/2006/table">
            <a:tbl>
              <a:tblPr firstRow="1" bandRow="1">
                <a:tableStyleId>{5C22544A-7EE6-4342-B048-85BDC9FD1C3A}</a:tableStyleId>
              </a:tblPr>
              <a:tblGrid>
                <a:gridCol w="2913681">
                  <a:extLst>
                    <a:ext uri="{9D8B030D-6E8A-4147-A177-3AD203B41FA5}">
                      <a16:colId xmlns:a16="http://schemas.microsoft.com/office/drawing/2014/main" val="4012353753"/>
                    </a:ext>
                  </a:extLst>
                </a:gridCol>
                <a:gridCol w="2913681">
                  <a:extLst>
                    <a:ext uri="{9D8B030D-6E8A-4147-A177-3AD203B41FA5}">
                      <a16:colId xmlns:a16="http://schemas.microsoft.com/office/drawing/2014/main" val="1823632436"/>
                    </a:ext>
                  </a:extLst>
                </a:gridCol>
                <a:gridCol w="2913681">
                  <a:extLst>
                    <a:ext uri="{9D8B030D-6E8A-4147-A177-3AD203B41FA5}">
                      <a16:colId xmlns:a16="http://schemas.microsoft.com/office/drawing/2014/main" val="186496285"/>
                    </a:ext>
                  </a:extLst>
                </a:gridCol>
              </a:tblGrid>
              <a:tr h="762487">
                <a:tc>
                  <a:txBody>
                    <a:bodyPr/>
                    <a:lstStyle/>
                    <a:p>
                      <a:pPr algn="ctr"/>
                      <a:endParaRPr lang="en-US" b="0" dirty="0">
                        <a:solidFill>
                          <a:schemeClr val="tx1"/>
                        </a:solidFill>
                        <a:latin typeface="Helvetica" pitchFamily="2" charset="0"/>
                      </a:endParaRPr>
                    </a:p>
                  </a:txBody>
                  <a:tcPr>
                    <a:noFill/>
                  </a:tcPr>
                </a:tc>
                <a:tc>
                  <a:txBody>
                    <a:bodyPr/>
                    <a:lstStyle/>
                    <a:p>
                      <a:pPr algn="ctr"/>
                      <a:r>
                        <a:rPr lang="en-US" b="0" dirty="0">
                          <a:solidFill>
                            <a:schemeClr val="tx1"/>
                          </a:solidFill>
                          <a:latin typeface="Helvetica" pitchFamily="2" charset="0"/>
                        </a:rPr>
                        <a:t>Identical cost functions</a:t>
                      </a:r>
                    </a:p>
                  </a:txBody>
                  <a:tcPr>
                    <a:solidFill>
                      <a:srgbClr val="FAFC55"/>
                    </a:solidFill>
                  </a:tcPr>
                </a:tc>
                <a:tc>
                  <a:txBody>
                    <a:bodyPr/>
                    <a:lstStyle/>
                    <a:p>
                      <a:pPr algn="ctr"/>
                      <a:r>
                        <a:rPr lang="en-US" b="0" dirty="0">
                          <a:solidFill>
                            <a:schemeClr val="tx1"/>
                          </a:solidFill>
                          <a:latin typeface="Helvetica" pitchFamily="2" charset="0"/>
                        </a:rPr>
                        <a:t>Non-identical cost functions</a:t>
                      </a:r>
                    </a:p>
                  </a:txBody>
                  <a:tcPr>
                    <a:solidFill>
                      <a:srgbClr val="FAFC55"/>
                    </a:solidFill>
                  </a:tcPr>
                </a:tc>
                <a:extLst>
                  <a:ext uri="{0D108BD9-81ED-4DB2-BD59-A6C34878D82A}">
                    <a16:rowId xmlns:a16="http://schemas.microsoft.com/office/drawing/2014/main" val="2286265938"/>
                  </a:ext>
                </a:extLst>
              </a:tr>
              <a:tr h="762487">
                <a:tc>
                  <a:txBody>
                    <a:bodyPr/>
                    <a:lstStyle/>
                    <a:p>
                      <a:pPr algn="ctr"/>
                      <a:r>
                        <a:rPr lang="en-US" b="0" dirty="0">
                          <a:solidFill>
                            <a:schemeClr val="tx1"/>
                          </a:solidFill>
                          <a:latin typeface="Helvetica" pitchFamily="2" charset="0"/>
                        </a:rPr>
                        <a:t>Deterministic gradients</a:t>
                      </a:r>
                    </a:p>
                  </a:txBody>
                  <a:tcPr>
                    <a:solidFill>
                      <a:schemeClr val="accent6">
                        <a:lumMod val="20000"/>
                        <a:lumOff val="80000"/>
                      </a:schemeClr>
                    </a:solidFill>
                  </a:tcPr>
                </a:tc>
                <a:tc>
                  <a:txBody>
                    <a:bodyPr/>
                    <a:lstStyle/>
                    <a:p>
                      <a:pPr algn="ctr"/>
                      <a:r>
                        <a:rPr lang="en-US" b="0" dirty="0">
                          <a:solidFill>
                            <a:schemeClr val="tx1"/>
                          </a:solidFill>
                          <a:latin typeface="Helvetica" pitchFamily="2" charset="0"/>
                        </a:rPr>
                        <a:t> </a:t>
                      </a:r>
                      <a:r>
                        <a:rPr lang="en-US" b="0" dirty="0">
                          <a:solidFill>
                            <a:srgbClr val="C00000"/>
                          </a:solidFill>
                          <a:latin typeface="Helvetica" pitchFamily="2" charset="0"/>
                        </a:rPr>
                        <a:t>Trivial</a:t>
                      </a:r>
                      <a:r>
                        <a:rPr lang="en-US" b="0" dirty="0">
                          <a:solidFill>
                            <a:schemeClr val="tx1"/>
                          </a:solidFill>
                          <a:latin typeface="Helvetica" pitchFamily="2" charset="0"/>
                        </a:rPr>
                        <a:t>: majority vote</a:t>
                      </a:r>
                    </a:p>
                    <a:p>
                      <a:pPr algn="ctr"/>
                      <a:r>
                        <a:rPr lang="en-US" b="0" dirty="0">
                          <a:solidFill>
                            <a:schemeClr val="tx1"/>
                          </a:solidFill>
                          <a:latin typeface="Helvetica" pitchFamily="2" charset="0"/>
                        </a:rPr>
                        <a:t>on gradients</a:t>
                      </a:r>
                    </a:p>
                  </a:txBody>
                  <a:tcPr>
                    <a:solidFill>
                      <a:schemeClr val="bg1">
                        <a:lumMod val="85000"/>
                      </a:schemeClr>
                    </a:solidFill>
                  </a:tcPr>
                </a:tc>
                <a:tc>
                  <a:txBody>
                    <a:bodyPr/>
                    <a:lstStyle/>
                    <a:p>
                      <a:pPr algn="ctr"/>
                      <a:r>
                        <a:rPr lang="en-US" b="0" dirty="0">
                          <a:solidFill>
                            <a:schemeClr val="tx1"/>
                          </a:solidFill>
                          <a:latin typeface="Helvetica" pitchFamily="2" charset="0"/>
                        </a:rPr>
                        <a:t>With </a:t>
                      </a:r>
                      <a:r>
                        <a:rPr lang="en-US" b="0" dirty="0">
                          <a:solidFill>
                            <a:srgbClr val="C00000"/>
                          </a:solidFill>
                          <a:latin typeface="Helvetica" pitchFamily="2" charset="0"/>
                        </a:rPr>
                        <a:t>or</a:t>
                      </a:r>
                      <a:r>
                        <a:rPr lang="en-US" b="0" dirty="0">
                          <a:solidFill>
                            <a:schemeClr val="tx1"/>
                          </a:solidFill>
                          <a:latin typeface="Helvetica" pitchFamily="2" charset="0"/>
                        </a:rPr>
                        <a:t> without redundancy</a:t>
                      </a:r>
                    </a:p>
                  </a:txBody>
                  <a:tcPr>
                    <a:solidFill>
                      <a:schemeClr val="bg1">
                        <a:lumMod val="85000"/>
                      </a:schemeClr>
                    </a:solidFill>
                  </a:tcPr>
                </a:tc>
                <a:extLst>
                  <a:ext uri="{0D108BD9-81ED-4DB2-BD59-A6C34878D82A}">
                    <a16:rowId xmlns:a16="http://schemas.microsoft.com/office/drawing/2014/main" val="231336763"/>
                  </a:ext>
                </a:extLst>
              </a:tr>
              <a:tr h="1089268">
                <a:tc>
                  <a:txBody>
                    <a:bodyPr/>
                    <a:lstStyle/>
                    <a:p>
                      <a:pPr algn="ctr"/>
                      <a:endParaRPr lang="en-US" b="0" dirty="0">
                        <a:solidFill>
                          <a:schemeClr val="tx1"/>
                        </a:solidFill>
                        <a:latin typeface="Helvetica" pitchFamily="2" charset="0"/>
                      </a:endParaRPr>
                    </a:p>
                    <a:p>
                      <a:pPr algn="ctr"/>
                      <a:r>
                        <a:rPr lang="en-US" b="0" dirty="0">
                          <a:solidFill>
                            <a:schemeClr val="tx1"/>
                          </a:solidFill>
                          <a:latin typeface="Helvetica" pitchFamily="2" charset="0"/>
                        </a:rPr>
                        <a:t>Stochastic gradients</a:t>
                      </a:r>
                    </a:p>
                  </a:txBody>
                  <a:tcP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err="1">
                          <a:solidFill>
                            <a:srgbClr val="C00000"/>
                          </a:solidFill>
                          <a:latin typeface="Helvetica" pitchFamily="2" charset="0"/>
                        </a:rPr>
                        <a:t>i.i.d</a:t>
                      </a:r>
                      <a:r>
                        <a:rPr lang="en-US" b="0" dirty="0">
                          <a:solidFill>
                            <a:srgbClr val="C00000"/>
                          </a:solidFill>
                          <a:latin typeface="Helvetica" pitchFamily="2" charset="0"/>
                        </a:rPr>
                        <a:t>. </a:t>
                      </a:r>
                      <a:r>
                        <a:rPr lang="en-US" b="0" dirty="0">
                          <a:solidFill>
                            <a:schemeClr val="tx1"/>
                          </a:solidFill>
                          <a:latin typeface="Helvetica" pitchFamily="2" charset="0"/>
                        </a:rPr>
                        <a:t>model</a:t>
                      </a:r>
                    </a:p>
                    <a:p>
                      <a:pPr algn="ctr"/>
                      <a:r>
                        <a:rPr lang="en-US" b="0" dirty="0">
                          <a:solidFill>
                            <a:schemeClr val="tx1"/>
                          </a:solidFill>
                          <a:latin typeface="Helvetica" pitchFamily="2" charset="0"/>
                        </a:rPr>
                        <a:t>(commonly assumed</a:t>
                      </a:r>
                    </a:p>
                    <a:p>
                      <a:pPr algn="ctr"/>
                      <a:r>
                        <a:rPr lang="en-US" b="0" dirty="0">
                          <a:solidFill>
                            <a:schemeClr val="tx1"/>
                          </a:solidFill>
                          <a:latin typeface="Helvetica" pitchFamily="2" charset="0"/>
                        </a:rPr>
                        <a:t>in fault-tolerant</a:t>
                      </a:r>
                    </a:p>
                    <a:p>
                      <a:pPr algn="ctr"/>
                      <a:r>
                        <a:rPr lang="en-US" b="0" dirty="0">
                          <a:solidFill>
                            <a:schemeClr val="tx1"/>
                          </a:solidFill>
                          <a:latin typeface="Helvetica" pitchFamily="2" charset="0"/>
                        </a:rPr>
                        <a:t>machine learning)</a:t>
                      </a:r>
                    </a:p>
                  </a:txBody>
                  <a:tcPr>
                    <a:solidFill>
                      <a:schemeClr val="bg1">
                        <a:lumMod val="85000"/>
                      </a:schemeClr>
                    </a:solidFill>
                  </a:tcPr>
                </a:tc>
                <a:tc>
                  <a:txBody>
                    <a:bodyPr/>
                    <a:lstStyle/>
                    <a:p>
                      <a:pPr algn="ctr"/>
                      <a:endParaRPr lang="en-US" b="0" dirty="0">
                        <a:solidFill>
                          <a:schemeClr val="tx1"/>
                        </a:solidFill>
                        <a:latin typeface="Helvetica" pitchFamily="2" charset="0"/>
                      </a:endParaRPr>
                    </a:p>
                    <a:p>
                      <a:pPr algn="ctr"/>
                      <a:r>
                        <a:rPr lang="en-US" b="0" dirty="0">
                          <a:solidFill>
                            <a:srgbClr val="C00000"/>
                          </a:solidFill>
                          <a:latin typeface="Helvetica" pitchFamily="2" charset="0"/>
                        </a:rPr>
                        <a:t>non-</a:t>
                      </a:r>
                      <a:r>
                        <a:rPr lang="en-US" b="0" dirty="0" err="1">
                          <a:solidFill>
                            <a:srgbClr val="C00000"/>
                          </a:solidFill>
                          <a:latin typeface="Helvetica" pitchFamily="2" charset="0"/>
                        </a:rPr>
                        <a:t>i.i.d</a:t>
                      </a:r>
                      <a:r>
                        <a:rPr lang="en-US" b="0" dirty="0">
                          <a:solidFill>
                            <a:srgbClr val="C00000"/>
                          </a:solidFill>
                          <a:latin typeface="Helvetica" pitchFamily="2" charset="0"/>
                        </a:rPr>
                        <a:t>.</a:t>
                      </a:r>
                      <a:r>
                        <a:rPr lang="en-US" b="0" dirty="0">
                          <a:solidFill>
                            <a:schemeClr val="tx1"/>
                          </a:solidFill>
                          <a:latin typeface="Helvetica" pitchFamily="2" charset="0"/>
                        </a:rPr>
                        <a:t> model</a:t>
                      </a:r>
                    </a:p>
                  </a:txBody>
                  <a:tcPr>
                    <a:solidFill>
                      <a:schemeClr val="bg1">
                        <a:lumMod val="85000"/>
                      </a:schemeClr>
                    </a:solidFill>
                  </a:tcPr>
                </a:tc>
                <a:extLst>
                  <a:ext uri="{0D108BD9-81ED-4DB2-BD59-A6C34878D82A}">
                    <a16:rowId xmlns:a16="http://schemas.microsoft.com/office/drawing/2014/main" val="1748147748"/>
                  </a:ext>
                </a:extLst>
              </a:tr>
            </a:tbl>
          </a:graphicData>
        </a:graphic>
      </p:graphicFrame>
      <p:sp>
        <p:nvSpPr>
          <p:cNvPr id="2" name="Title 1">
            <a:extLst>
              <a:ext uri="{FF2B5EF4-FFF2-40B4-BE49-F238E27FC236}">
                <a16:creationId xmlns:a16="http://schemas.microsoft.com/office/drawing/2014/main" id="{2ED2D8A1-5435-D542-85E9-47E3E5B99A14}"/>
              </a:ext>
            </a:extLst>
          </p:cNvPr>
          <p:cNvSpPr>
            <a:spLocks noGrp="1"/>
          </p:cNvSpPr>
          <p:nvPr>
            <p:ph type="title"/>
          </p:nvPr>
        </p:nvSpPr>
        <p:spPr/>
        <p:txBody>
          <a:bodyPr/>
          <a:lstStyle/>
          <a:p>
            <a:r>
              <a:rPr lang="en-US" dirty="0"/>
              <a:t> Variations</a:t>
            </a:r>
          </a:p>
        </p:txBody>
      </p:sp>
      <p:sp>
        <p:nvSpPr>
          <p:cNvPr id="4" name="Oval 3">
            <a:extLst>
              <a:ext uri="{FF2B5EF4-FFF2-40B4-BE49-F238E27FC236}">
                <a16:creationId xmlns:a16="http://schemas.microsoft.com/office/drawing/2014/main" id="{5D3E7B1D-2C3B-1B4A-8957-3AB0AE554D15}"/>
              </a:ext>
            </a:extLst>
          </p:cNvPr>
          <p:cNvSpPr/>
          <p:nvPr/>
        </p:nvSpPr>
        <p:spPr bwMode="auto">
          <a:xfrm>
            <a:off x="6297930" y="3028950"/>
            <a:ext cx="2286000" cy="811530"/>
          </a:xfrm>
          <a:prstGeom prst="ellipse">
            <a:avLst/>
          </a:prstGeom>
          <a:noFill/>
          <a:ln w="28575"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9" name="Content Placeholder 8">
            <a:extLst>
              <a:ext uri="{FF2B5EF4-FFF2-40B4-BE49-F238E27FC236}">
                <a16:creationId xmlns:a16="http://schemas.microsoft.com/office/drawing/2014/main" id="{094D9649-F383-9A43-AC2A-6DF15BAE9F7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88476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Learning</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809779" y="2310135"/>
            <a:ext cx="4361688" cy="4399948"/>
          </a:xfrm>
        </p:spPr>
      </p:pic>
      <p:sp>
        <p:nvSpPr>
          <p:cNvPr id="8" name="Content Placeholder 2"/>
          <p:cNvSpPr txBox="1">
            <a:spLocks/>
          </p:cNvSpPr>
          <p:nvPr/>
        </p:nvSpPr>
        <p:spPr bwMode="auto">
          <a:xfrm>
            <a:off x="685800" y="15240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SzPct val="65000"/>
              <a:buFont typeface="Marlett" pitchFamily="2" charset="2"/>
              <a:buChar char="g"/>
              <a:defRPr sz="2400">
                <a:solidFill>
                  <a:schemeClr val="tx1"/>
                </a:solidFill>
                <a:latin typeface="Helvetica"/>
                <a:ea typeface="+mn-ea"/>
                <a:cs typeface="Helvetica"/>
              </a:defRPr>
            </a:lvl1pPr>
            <a:lvl2pPr marL="742950" indent="-285750" algn="l" rtl="0" eaLnBrk="0" fontAlgn="base" hangingPunct="0">
              <a:spcBef>
                <a:spcPct val="20000"/>
              </a:spcBef>
              <a:spcAft>
                <a:spcPct val="0"/>
              </a:spcAft>
              <a:buSzPct val="125000"/>
              <a:buFont typeface="Marlett" pitchFamily="2" charset="2"/>
              <a:buChar char="i"/>
              <a:defRPr sz="2000">
                <a:solidFill>
                  <a:schemeClr val="tx1"/>
                </a:solidFill>
                <a:latin typeface="Helvetica"/>
                <a:cs typeface="Helvetica"/>
              </a:defRPr>
            </a:lvl2pPr>
            <a:lvl3pPr marL="1143000" indent="-228600" algn="l" rtl="0" eaLnBrk="0" fontAlgn="base" hangingPunct="0">
              <a:spcBef>
                <a:spcPct val="20000"/>
              </a:spcBef>
              <a:spcAft>
                <a:spcPct val="0"/>
              </a:spcAft>
              <a:buClr>
                <a:schemeClr val="accent2"/>
              </a:buClr>
              <a:buSzPct val="175000"/>
              <a:buChar char="•"/>
              <a:defRPr sz="2000">
                <a:solidFill>
                  <a:schemeClr val="tx1"/>
                </a:solidFill>
                <a:latin typeface="Helvetica"/>
                <a:cs typeface="Helvetica"/>
              </a:defRPr>
            </a:lvl3pPr>
            <a:lvl4pPr marL="1600200" indent="-228600" algn="l" rtl="0" eaLnBrk="0" fontAlgn="base" hangingPunct="0">
              <a:spcBef>
                <a:spcPct val="20000"/>
              </a:spcBef>
              <a:spcAft>
                <a:spcPct val="0"/>
              </a:spcAft>
              <a:buChar char="–"/>
              <a:defRPr>
                <a:solidFill>
                  <a:schemeClr val="tx1"/>
                </a:solidFill>
                <a:latin typeface="Helvetica"/>
                <a:cs typeface="Helvetica"/>
              </a:defRPr>
            </a:lvl4pPr>
            <a:lvl5pPr marL="2057400" indent="-228600" algn="l" rtl="0" eaLnBrk="0" fontAlgn="base" hangingPunct="0">
              <a:spcBef>
                <a:spcPct val="20000"/>
              </a:spcBef>
              <a:spcAft>
                <a:spcPct val="0"/>
              </a:spcAft>
              <a:buChar char="»"/>
              <a:defRPr>
                <a:solidFill>
                  <a:schemeClr val="tx1"/>
                </a:solidFill>
                <a:latin typeface="Helvetica"/>
                <a:cs typeface="Helvetica"/>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endParaRPr lang="en-US" kern="0" dirty="0"/>
          </a:p>
          <a:p>
            <a:endParaRPr lang="en-US" kern="0" dirty="0"/>
          </a:p>
        </p:txBody>
      </p:sp>
      <p:pic>
        <p:nvPicPr>
          <p:cNvPr id="5" name="Picture 4">
            <a:extLst>
              <a:ext uri="{FF2B5EF4-FFF2-40B4-BE49-F238E27FC236}">
                <a16:creationId xmlns:a16="http://schemas.microsoft.com/office/drawing/2014/main" id="{6264819A-F703-2D41-BEA3-B59E116BF0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4309" y="1844278"/>
            <a:ext cx="2599077" cy="1858340"/>
          </a:xfrm>
          <a:prstGeom prst="rect">
            <a:avLst/>
          </a:prstGeom>
        </p:spPr>
      </p:pic>
      <p:pic>
        <p:nvPicPr>
          <p:cNvPr id="7" name="Picture 6">
            <a:extLst>
              <a:ext uri="{FF2B5EF4-FFF2-40B4-BE49-F238E27FC236}">
                <a16:creationId xmlns:a16="http://schemas.microsoft.com/office/drawing/2014/main" id="{EEFE07CC-1BCF-2F49-8597-23CE19A6D61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4278" y="4140555"/>
            <a:ext cx="3634249" cy="2569528"/>
          </a:xfrm>
          <a:prstGeom prst="rect">
            <a:avLst/>
          </a:prstGeom>
        </p:spPr>
      </p:pic>
    </p:spTree>
    <p:extLst>
      <p:ext uri="{BB962C8B-B14F-4D97-AF65-F5344CB8AC3E}">
        <p14:creationId xmlns:p14="http://schemas.microsoft.com/office/powerpoint/2010/main" val="35103443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4">
            <a:extLst>
              <a:ext uri="{FF2B5EF4-FFF2-40B4-BE49-F238E27FC236}">
                <a16:creationId xmlns:a16="http://schemas.microsoft.com/office/drawing/2014/main" id="{05BE64F9-B8D0-544A-A425-096E39446017}"/>
              </a:ext>
            </a:extLst>
          </p:cNvPr>
          <p:cNvGraphicFramePr>
            <a:graphicFrameLocks/>
          </p:cNvGraphicFramePr>
          <p:nvPr>
            <p:extLst/>
          </p:nvPr>
        </p:nvGraphicFramePr>
        <p:xfrm>
          <a:off x="170482" y="2329717"/>
          <a:ext cx="8741043" cy="2713694"/>
        </p:xfrm>
        <a:graphic>
          <a:graphicData uri="http://schemas.openxmlformats.org/drawingml/2006/table">
            <a:tbl>
              <a:tblPr firstRow="1" bandRow="1">
                <a:tableStyleId>{5C22544A-7EE6-4342-B048-85BDC9FD1C3A}</a:tableStyleId>
              </a:tblPr>
              <a:tblGrid>
                <a:gridCol w="2913681">
                  <a:extLst>
                    <a:ext uri="{9D8B030D-6E8A-4147-A177-3AD203B41FA5}">
                      <a16:colId xmlns:a16="http://schemas.microsoft.com/office/drawing/2014/main" val="4012353753"/>
                    </a:ext>
                  </a:extLst>
                </a:gridCol>
                <a:gridCol w="2913681">
                  <a:extLst>
                    <a:ext uri="{9D8B030D-6E8A-4147-A177-3AD203B41FA5}">
                      <a16:colId xmlns:a16="http://schemas.microsoft.com/office/drawing/2014/main" val="1823632436"/>
                    </a:ext>
                  </a:extLst>
                </a:gridCol>
                <a:gridCol w="2913681">
                  <a:extLst>
                    <a:ext uri="{9D8B030D-6E8A-4147-A177-3AD203B41FA5}">
                      <a16:colId xmlns:a16="http://schemas.microsoft.com/office/drawing/2014/main" val="186496285"/>
                    </a:ext>
                  </a:extLst>
                </a:gridCol>
              </a:tblGrid>
              <a:tr h="762487">
                <a:tc>
                  <a:txBody>
                    <a:bodyPr/>
                    <a:lstStyle/>
                    <a:p>
                      <a:pPr algn="ctr"/>
                      <a:endParaRPr lang="en-US" b="0" dirty="0">
                        <a:solidFill>
                          <a:schemeClr val="tx1"/>
                        </a:solidFill>
                        <a:latin typeface="Helvetica" pitchFamily="2" charset="0"/>
                      </a:endParaRPr>
                    </a:p>
                  </a:txBody>
                  <a:tcPr>
                    <a:noFill/>
                  </a:tcPr>
                </a:tc>
                <a:tc>
                  <a:txBody>
                    <a:bodyPr/>
                    <a:lstStyle/>
                    <a:p>
                      <a:pPr algn="ctr"/>
                      <a:r>
                        <a:rPr lang="en-US" b="0" dirty="0">
                          <a:solidFill>
                            <a:schemeClr val="tx1"/>
                          </a:solidFill>
                          <a:latin typeface="Helvetica" pitchFamily="2" charset="0"/>
                        </a:rPr>
                        <a:t>Identical cost functions</a:t>
                      </a:r>
                    </a:p>
                  </a:txBody>
                  <a:tcPr>
                    <a:solidFill>
                      <a:srgbClr val="FAFC55"/>
                    </a:solidFill>
                  </a:tcPr>
                </a:tc>
                <a:tc>
                  <a:txBody>
                    <a:bodyPr/>
                    <a:lstStyle/>
                    <a:p>
                      <a:pPr algn="ctr"/>
                      <a:r>
                        <a:rPr lang="en-US" b="0" dirty="0">
                          <a:solidFill>
                            <a:schemeClr val="tx1"/>
                          </a:solidFill>
                          <a:latin typeface="Helvetica" pitchFamily="2" charset="0"/>
                        </a:rPr>
                        <a:t>Non-identical cost functions</a:t>
                      </a:r>
                    </a:p>
                  </a:txBody>
                  <a:tcPr>
                    <a:solidFill>
                      <a:srgbClr val="FAFC55"/>
                    </a:solidFill>
                  </a:tcPr>
                </a:tc>
                <a:extLst>
                  <a:ext uri="{0D108BD9-81ED-4DB2-BD59-A6C34878D82A}">
                    <a16:rowId xmlns:a16="http://schemas.microsoft.com/office/drawing/2014/main" val="2286265938"/>
                  </a:ext>
                </a:extLst>
              </a:tr>
              <a:tr h="762487">
                <a:tc>
                  <a:txBody>
                    <a:bodyPr/>
                    <a:lstStyle/>
                    <a:p>
                      <a:pPr algn="ctr"/>
                      <a:r>
                        <a:rPr lang="en-US" b="0" dirty="0">
                          <a:solidFill>
                            <a:schemeClr val="tx1"/>
                          </a:solidFill>
                          <a:latin typeface="Helvetica" pitchFamily="2" charset="0"/>
                        </a:rPr>
                        <a:t>Deterministic gradients</a:t>
                      </a:r>
                    </a:p>
                  </a:txBody>
                  <a:tcPr>
                    <a:solidFill>
                      <a:schemeClr val="accent6">
                        <a:lumMod val="20000"/>
                        <a:lumOff val="80000"/>
                      </a:schemeClr>
                    </a:solidFill>
                  </a:tcPr>
                </a:tc>
                <a:tc>
                  <a:txBody>
                    <a:bodyPr/>
                    <a:lstStyle/>
                    <a:p>
                      <a:pPr algn="ctr"/>
                      <a:r>
                        <a:rPr lang="en-US" b="0" dirty="0">
                          <a:solidFill>
                            <a:schemeClr val="tx1"/>
                          </a:solidFill>
                          <a:latin typeface="Helvetica" pitchFamily="2" charset="0"/>
                        </a:rPr>
                        <a:t> </a:t>
                      </a:r>
                      <a:r>
                        <a:rPr lang="en-US" b="0" dirty="0">
                          <a:solidFill>
                            <a:srgbClr val="C00000"/>
                          </a:solidFill>
                          <a:latin typeface="Helvetica" pitchFamily="2" charset="0"/>
                        </a:rPr>
                        <a:t>Trivial</a:t>
                      </a:r>
                      <a:r>
                        <a:rPr lang="en-US" b="0" dirty="0">
                          <a:solidFill>
                            <a:schemeClr val="tx1"/>
                          </a:solidFill>
                          <a:latin typeface="Helvetica" pitchFamily="2" charset="0"/>
                        </a:rPr>
                        <a:t>: majority vote</a:t>
                      </a:r>
                    </a:p>
                    <a:p>
                      <a:pPr algn="ctr"/>
                      <a:r>
                        <a:rPr lang="en-US" b="0" dirty="0">
                          <a:solidFill>
                            <a:schemeClr val="tx1"/>
                          </a:solidFill>
                          <a:latin typeface="Helvetica" pitchFamily="2" charset="0"/>
                        </a:rPr>
                        <a:t>on gradients</a:t>
                      </a:r>
                    </a:p>
                  </a:txBody>
                  <a:tcPr>
                    <a:solidFill>
                      <a:schemeClr val="bg1">
                        <a:lumMod val="85000"/>
                      </a:schemeClr>
                    </a:solidFill>
                  </a:tcPr>
                </a:tc>
                <a:tc>
                  <a:txBody>
                    <a:bodyPr/>
                    <a:lstStyle/>
                    <a:p>
                      <a:pPr algn="ctr"/>
                      <a:r>
                        <a:rPr lang="en-US" b="0" dirty="0">
                          <a:solidFill>
                            <a:schemeClr val="tx1"/>
                          </a:solidFill>
                          <a:latin typeface="Helvetica" pitchFamily="2" charset="0"/>
                        </a:rPr>
                        <a:t>With </a:t>
                      </a:r>
                      <a:r>
                        <a:rPr lang="en-US" b="0" dirty="0">
                          <a:solidFill>
                            <a:srgbClr val="C00000"/>
                          </a:solidFill>
                          <a:latin typeface="Helvetica" pitchFamily="2" charset="0"/>
                        </a:rPr>
                        <a:t>or</a:t>
                      </a:r>
                      <a:r>
                        <a:rPr lang="en-US" b="0" dirty="0">
                          <a:solidFill>
                            <a:schemeClr val="tx1"/>
                          </a:solidFill>
                          <a:latin typeface="Helvetica" pitchFamily="2" charset="0"/>
                        </a:rPr>
                        <a:t> without redundancy</a:t>
                      </a:r>
                    </a:p>
                  </a:txBody>
                  <a:tcPr>
                    <a:solidFill>
                      <a:schemeClr val="bg1">
                        <a:lumMod val="85000"/>
                      </a:schemeClr>
                    </a:solidFill>
                  </a:tcPr>
                </a:tc>
                <a:extLst>
                  <a:ext uri="{0D108BD9-81ED-4DB2-BD59-A6C34878D82A}">
                    <a16:rowId xmlns:a16="http://schemas.microsoft.com/office/drawing/2014/main" val="231336763"/>
                  </a:ext>
                </a:extLst>
              </a:tr>
              <a:tr h="1089268">
                <a:tc>
                  <a:txBody>
                    <a:bodyPr/>
                    <a:lstStyle/>
                    <a:p>
                      <a:pPr algn="ctr"/>
                      <a:endParaRPr lang="en-US" b="0" dirty="0">
                        <a:solidFill>
                          <a:schemeClr val="tx1"/>
                        </a:solidFill>
                        <a:latin typeface="Helvetica" pitchFamily="2" charset="0"/>
                      </a:endParaRPr>
                    </a:p>
                    <a:p>
                      <a:pPr algn="ctr"/>
                      <a:r>
                        <a:rPr lang="en-US" b="0" dirty="0">
                          <a:solidFill>
                            <a:schemeClr val="tx1"/>
                          </a:solidFill>
                          <a:latin typeface="Helvetica" pitchFamily="2" charset="0"/>
                        </a:rPr>
                        <a:t>Stochastic gradients</a:t>
                      </a:r>
                    </a:p>
                  </a:txBody>
                  <a:tcP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err="1">
                          <a:solidFill>
                            <a:srgbClr val="C00000"/>
                          </a:solidFill>
                          <a:latin typeface="Helvetica" pitchFamily="2" charset="0"/>
                        </a:rPr>
                        <a:t>i.i.d</a:t>
                      </a:r>
                      <a:r>
                        <a:rPr lang="en-US" b="0" dirty="0">
                          <a:solidFill>
                            <a:srgbClr val="C00000"/>
                          </a:solidFill>
                          <a:latin typeface="Helvetica" pitchFamily="2" charset="0"/>
                        </a:rPr>
                        <a:t>. </a:t>
                      </a:r>
                      <a:r>
                        <a:rPr lang="en-US" b="0" dirty="0">
                          <a:solidFill>
                            <a:schemeClr val="tx1"/>
                          </a:solidFill>
                          <a:latin typeface="Helvetica" pitchFamily="2" charset="0"/>
                        </a:rPr>
                        <a:t>model</a:t>
                      </a:r>
                    </a:p>
                    <a:p>
                      <a:pPr algn="ctr"/>
                      <a:r>
                        <a:rPr lang="en-US" b="0" dirty="0">
                          <a:solidFill>
                            <a:schemeClr val="tx1"/>
                          </a:solidFill>
                          <a:latin typeface="Helvetica" pitchFamily="2" charset="0"/>
                        </a:rPr>
                        <a:t>(commonly assumed</a:t>
                      </a:r>
                    </a:p>
                    <a:p>
                      <a:pPr algn="ctr"/>
                      <a:r>
                        <a:rPr lang="en-US" b="0" dirty="0">
                          <a:solidFill>
                            <a:schemeClr val="tx1"/>
                          </a:solidFill>
                          <a:latin typeface="Helvetica" pitchFamily="2" charset="0"/>
                        </a:rPr>
                        <a:t>in fault-tolerant</a:t>
                      </a:r>
                    </a:p>
                    <a:p>
                      <a:pPr algn="ctr"/>
                      <a:r>
                        <a:rPr lang="en-US" b="0" dirty="0">
                          <a:solidFill>
                            <a:schemeClr val="tx1"/>
                          </a:solidFill>
                          <a:latin typeface="Helvetica" pitchFamily="2" charset="0"/>
                        </a:rPr>
                        <a:t>machine learning)</a:t>
                      </a:r>
                    </a:p>
                  </a:txBody>
                  <a:tcPr>
                    <a:solidFill>
                      <a:schemeClr val="bg1">
                        <a:lumMod val="85000"/>
                      </a:schemeClr>
                    </a:solidFill>
                  </a:tcPr>
                </a:tc>
                <a:tc>
                  <a:txBody>
                    <a:bodyPr/>
                    <a:lstStyle/>
                    <a:p>
                      <a:pPr algn="ctr"/>
                      <a:endParaRPr lang="en-US" b="0" dirty="0">
                        <a:solidFill>
                          <a:schemeClr val="tx1"/>
                        </a:solidFill>
                        <a:latin typeface="Helvetica" pitchFamily="2" charset="0"/>
                      </a:endParaRPr>
                    </a:p>
                    <a:p>
                      <a:pPr algn="ctr"/>
                      <a:r>
                        <a:rPr lang="en-US" b="0" dirty="0">
                          <a:solidFill>
                            <a:srgbClr val="C00000"/>
                          </a:solidFill>
                          <a:latin typeface="Helvetica" pitchFamily="2" charset="0"/>
                        </a:rPr>
                        <a:t>non-</a:t>
                      </a:r>
                      <a:r>
                        <a:rPr lang="en-US" b="0" dirty="0" err="1">
                          <a:solidFill>
                            <a:srgbClr val="C00000"/>
                          </a:solidFill>
                          <a:latin typeface="Helvetica" pitchFamily="2" charset="0"/>
                        </a:rPr>
                        <a:t>i.i.d</a:t>
                      </a:r>
                      <a:r>
                        <a:rPr lang="en-US" b="0" dirty="0">
                          <a:solidFill>
                            <a:srgbClr val="C00000"/>
                          </a:solidFill>
                          <a:latin typeface="Helvetica" pitchFamily="2" charset="0"/>
                        </a:rPr>
                        <a:t>.</a:t>
                      </a:r>
                      <a:r>
                        <a:rPr lang="en-US" b="0" dirty="0">
                          <a:solidFill>
                            <a:schemeClr val="tx1"/>
                          </a:solidFill>
                          <a:latin typeface="Helvetica" pitchFamily="2" charset="0"/>
                        </a:rPr>
                        <a:t> model</a:t>
                      </a:r>
                    </a:p>
                  </a:txBody>
                  <a:tcPr>
                    <a:solidFill>
                      <a:schemeClr val="bg1">
                        <a:lumMod val="85000"/>
                      </a:schemeClr>
                    </a:solidFill>
                  </a:tcPr>
                </a:tc>
                <a:extLst>
                  <a:ext uri="{0D108BD9-81ED-4DB2-BD59-A6C34878D82A}">
                    <a16:rowId xmlns:a16="http://schemas.microsoft.com/office/drawing/2014/main" val="1748147748"/>
                  </a:ext>
                </a:extLst>
              </a:tr>
            </a:tbl>
          </a:graphicData>
        </a:graphic>
      </p:graphicFrame>
      <p:sp>
        <p:nvSpPr>
          <p:cNvPr id="2" name="Title 1">
            <a:extLst>
              <a:ext uri="{FF2B5EF4-FFF2-40B4-BE49-F238E27FC236}">
                <a16:creationId xmlns:a16="http://schemas.microsoft.com/office/drawing/2014/main" id="{2ED2D8A1-5435-D542-85E9-47E3E5B99A14}"/>
              </a:ext>
            </a:extLst>
          </p:cNvPr>
          <p:cNvSpPr>
            <a:spLocks noGrp="1"/>
          </p:cNvSpPr>
          <p:nvPr>
            <p:ph type="title"/>
          </p:nvPr>
        </p:nvSpPr>
        <p:spPr/>
        <p:txBody>
          <a:bodyPr/>
          <a:lstStyle/>
          <a:p>
            <a:r>
              <a:rPr lang="en-US" dirty="0"/>
              <a:t> Variations</a:t>
            </a:r>
          </a:p>
        </p:txBody>
      </p:sp>
      <p:sp>
        <p:nvSpPr>
          <p:cNvPr id="4" name="Oval 3">
            <a:extLst>
              <a:ext uri="{FF2B5EF4-FFF2-40B4-BE49-F238E27FC236}">
                <a16:creationId xmlns:a16="http://schemas.microsoft.com/office/drawing/2014/main" id="{5D3E7B1D-2C3B-1B4A-8957-3AB0AE554D15}"/>
              </a:ext>
            </a:extLst>
          </p:cNvPr>
          <p:cNvSpPr/>
          <p:nvPr/>
        </p:nvSpPr>
        <p:spPr bwMode="auto">
          <a:xfrm>
            <a:off x="6297930" y="3028950"/>
            <a:ext cx="2286000" cy="811530"/>
          </a:xfrm>
          <a:prstGeom prst="ellipse">
            <a:avLst/>
          </a:prstGeom>
          <a:noFill/>
          <a:ln w="28575"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3" name="TextBox 2">
            <a:extLst>
              <a:ext uri="{FF2B5EF4-FFF2-40B4-BE49-F238E27FC236}">
                <a16:creationId xmlns:a16="http://schemas.microsoft.com/office/drawing/2014/main" id="{AA0BEEAD-949E-A340-AF92-7123C2756228}"/>
              </a:ext>
            </a:extLst>
          </p:cNvPr>
          <p:cNvSpPr txBox="1"/>
          <p:nvPr/>
        </p:nvSpPr>
        <p:spPr>
          <a:xfrm>
            <a:off x="1374650" y="5251297"/>
            <a:ext cx="6394699" cy="1348061"/>
          </a:xfrm>
          <a:prstGeom prst="rect">
            <a:avLst/>
          </a:prstGeom>
          <a:solidFill>
            <a:srgbClr val="C00000"/>
          </a:solidFill>
          <a:ln>
            <a:noFill/>
          </a:ln>
        </p:spPr>
        <p:txBody>
          <a:bodyPr wrap="none" rtlCol="0">
            <a:spAutoFit/>
          </a:bodyPr>
          <a:lstStyle/>
          <a:p>
            <a:pPr>
              <a:buNone/>
            </a:pPr>
            <a:r>
              <a:rPr lang="en-US" dirty="0">
                <a:solidFill>
                  <a:schemeClr val="bg1">
                    <a:lumMod val="85000"/>
                  </a:schemeClr>
                </a:solidFill>
                <a:latin typeface="Helvetica" pitchFamily="2" charset="0"/>
              </a:rPr>
              <a:t>We identify the setting for which each filter</a:t>
            </a:r>
          </a:p>
          <a:p>
            <a:pPr>
              <a:buNone/>
            </a:pPr>
            <a:r>
              <a:rPr lang="en-US" dirty="0">
                <a:solidFill>
                  <a:schemeClr val="bg1">
                    <a:lumMod val="85000"/>
                  </a:schemeClr>
                </a:solidFill>
                <a:latin typeface="Helvetica" pitchFamily="2" charset="0"/>
              </a:rPr>
              <a:t>was originally proposed.</a:t>
            </a:r>
          </a:p>
          <a:p>
            <a:pPr>
              <a:buNone/>
            </a:pPr>
            <a:r>
              <a:rPr lang="en-US" dirty="0">
                <a:solidFill>
                  <a:schemeClr val="bg1">
                    <a:lumMod val="85000"/>
                  </a:schemeClr>
                </a:solidFill>
                <a:latin typeface="Helvetica" pitchFamily="2" charset="0"/>
              </a:rPr>
              <a:t>The filters may be useful in other settings too.</a:t>
            </a:r>
          </a:p>
        </p:txBody>
      </p:sp>
      <p:sp>
        <p:nvSpPr>
          <p:cNvPr id="9" name="Content Placeholder 8">
            <a:extLst>
              <a:ext uri="{FF2B5EF4-FFF2-40B4-BE49-F238E27FC236}">
                <a16:creationId xmlns:a16="http://schemas.microsoft.com/office/drawing/2014/main" id="{094D9649-F383-9A43-AC2A-6DF15BAE9F7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4618387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31FB8-5D04-E848-826C-F786CD7B0DA2}"/>
              </a:ext>
            </a:extLst>
          </p:cNvPr>
          <p:cNvSpPr>
            <a:spLocks noGrp="1"/>
          </p:cNvSpPr>
          <p:nvPr>
            <p:ph type="title"/>
          </p:nvPr>
        </p:nvSpPr>
        <p:spPr/>
        <p:txBody>
          <a:bodyPr/>
          <a:lstStyle/>
          <a:p>
            <a:r>
              <a:rPr lang="en-US" dirty="0"/>
              <a:t>Elementwise Filtering</a:t>
            </a:r>
            <a:br>
              <a:rPr lang="en-US" sz="2400" dirty="0"/>
            </a:br>
            <a:r>
              <a:rPr lang="en-US" sz="2400" dirty="0"/>
              <a:t>[</a:t>
            </a:r>
            <a:r>
              <a:rPr lang="en-US" sz="2400" dirty="0">
                <a:hlinkClick r:id="rId2"/>
              </a:rPr>
              <a:t>Yang,Bajwa 2019</a:t>
            </a:r>
            <a:r>
              <a:rPr lang="en-US" sz="2400" dirty="0"/>
              <a:t>, </a:t>
            </a:r>
            <a:r>
              <a:rPr lang="en-US" sz="2400" dirty="0">
                <a:hlinkClick r:id="rId3"/>
              </a:rPr>
              <a:t>2019</a:t>
            </a:r>
            <a:r>
              <a:rPr lang="en-US" sz="2400" dirty="0"/>
              <a: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96CE105-E61C-3942-8A46-DF356899593B}"/>
                  </a:ext>
                </a:extLst>
              </p:cNvPr>
              <p:cNvSpPr>
                <a:spLocks noGrp="1"/>
              </p:cNvSpPr>
              <p:nvPr>
                <p:ph idx="1"/>
              </p:nvPr>
            </p:nvSpPr>
            <p:spPr>
              <a:xfrm>
                <a:off x="685800" y="1524000"/>
                <a:ext cx="7978140" cy="4572000"/>
              </a:xfrm>
            </p:spPr>
            <p:txBody>
              <a:bodyPr/>
              <a:lstStyle/>
              <a:p>
                <a:endParaRPr lang="en-US" dirty="0"/>
              </a:p>
              <a:p>
                <a:r>
                  <a:rPr lang="en-US" dirty="0"/>
                  <a:t>Previous scheme extends naturally to vector arguments</a:t>
                </a:r>
              </a:p>
              <a:p>
                <a:endParaRPr lang="en-US" dirty="0"/>
              </a:p>
              <a:p>
                <a:r>
                  <a:rPr lang="en-US" dirty="0"/>
                  <a:t>Apply scalar filtering elementwise to each element of </a:t>
                </a:r>
                <a14:m>
                  <m:oMath xmlns:m="http://schemas.openxmlformats.org/officeDocument/2006/math">
                    <m:r>
                      <a:rPr lang="en-US" b="0" i="1" smtClean="0">
                        <a:latin typeface="Cambria Math" panose="02040503050406030204" pitchFamily="18" charset="0"/>
                      </a:rPr>
                      <m:t>𝑑</m:t>
                    </m:r>
                  </m:oMath>
                </a14:m>
                <a:r>
                  <a:rPr lang="en-US" dirty="0"/>
                  <a:t>-dimensional gradients</a:t>
                </a:r>
              </a:p>
            </p:txBody>
          </p:sp>
        </mc:Choice>
        <mc:Fallback xmlns="">
          <p:sp>
            <p:nvSpPr>
              <p:cNvPr id="3" name="Content Placeholder 2">
                <a:extLst>
                  <a:ext uri="{FF2B5EF4-FFF2-40B4-BE49-F238E27FC236}">
                    <a16:creationId xmlns:a16="http://schemas.microsoft.com/office/drawing/2014/main" id="{196CE105-E61C-3942-8A46-DF356899593B}"/>
                  </a:ext>
                </a:extLst>
              </p:cNvPr>
              <p:cNvSpPr>
                <a:spLocks noGrp="1" noRot="1" noChangeAspect="1" noMove="1" noResize="1" noEditPoints="1" noAdjustHandles="1" noChangeArrowheads="1" noChangeShapeType="1" noTextEdit="1"/>
              </p:cNvSpPr>
              <p:nvPr>
                <p:ph idx="1"/>
              </p:nvPr>
            </p:nvSpPr>
            <p:spPr>
              <a:xfrm>
                <a:off x="685800" y="1524000"/>
                <a:ext cx="7978140" cy="4572000"/>
              </a:xfrm>
              <a:blipFill>
                <a:blip r:embed="rId4"/>
                <a:stretch>
                  <a:fillRect l="-15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968CFD2-BEC5-7B46-8255-834AEA64AF66}"/>
              </a:ext>
            </a:extLst>
          </p:cNvPr>
          <p:cNvSpPr>
            <a:spLocks noGrp="1"/>
          </p:cNvSpPr>
          <p:nvPr>
            <p:ph type="sldNum" sz="quarter" idx="12"/>
          </p:nvPr>
        </p:nvSpPr>
        <p:spPr/>
        <p:txBody>
          <a:bodyPr/>
          <a:lstStyle/>
          <a:p>
            <a:pPr>
              <a:defRPr/>
            </a:pPr>
            <a:fld id="{D207DEF5-A307-4F25-8C66-A6D5B058479D}" type="slidenum">
              <a:rPr lang="en-US" smtClean="0"/>
              <a:pPr>
                <a:defRPr/>
              </a:pPr>
              <a:t>131</a:t>
            </a:fld>
            <a:endParaRPr lang="en-US" dirty="0"/>
          </a:p>
        </p:txBody>
      </p:sp>
    </p:spTree>
    <p:extLst>
      <p:ext uri="{BB962C8B-B14F-4D97-AF65-F5344CB8AC3E}">
        <p14:creationId xmlns:p14="http://schemas.microsoft.com/office/powerpoint/2010/main" val="313376941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31FB8-5D04-E848-826C-F786CD7B0DA2}"/>
              </a:ext>
            </a:extLst>
          </p:cNvPr>
          <p:cNvSpPr>
            <a:spLocks noGrp="1"/>
          </p:cNvSpPr>
          <p:nvPr>
            <p:ph type="title"/>
          </p:nvPr>
        </p:nvSpPr>
        <p:spPr/>
        <p:txBody>
          <a:bodyPr/>
          <a:lstStyle/>
          <a:p>
            <a:r>
              <a:rPr lang="en-US" dirty="0"/>
              <a:t>Elementwise Filtering</a:t>
            </a:r>
            <a:br>
              <a:rPr lang="en-US" sz="2400" dirty="0"/>
            </a:br>
            <a:r>
              <a:rPr lang="en-US" sz="2400" dirty="0"/>
              <a:t>[</a:t>
            </a:r>
            <a:r>
              <a:rPr lang="en-US" sz="2400" dirty="0">
                <a:hlinkClick r:id="rId2"/>
              </a:rPr>
              <a:t>Yang,Bajwa 2019</a:t>
            </a:r>
            <a:r>
              <a:rPr lang="en-US" sz="2400" dirty="0"/>
              <a:t>, </a:t>
            </a:r>
            <a:r>
              <a:rPr lang="en-US" sz="2400" dirty="0">
                <a:hlinkClick r:id="rId3"/>
              </a:rPr>
              <a:t>2019</a:t>
            </a:r>
            <a:r>
              <a:rPr lang="en-US" sz="2400" dirty="0"/>
              <a: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96CE105-E61C-3942-8A46-DF356899593B}"/>
                  </a:ext>
                </a:extLst>
              </p:cNvPr>
              <p:cNvSpPr>
                <a:spLocks noGrp="1"/>
              </p:cNvSpPr>
              <p:nvPr>
                <p:ph idx="1"/>
              </p:nvPr>
            </p:nvSpPr>
            <p:spPr>
              <a:xfrm>
                <a:off x="685800" y="1524000"/>
                <a:ext cx="7978140" cy="4572000"/>
              </a:xfrm>
            </p:spPr>
            <p:txBody>
              <a:bodyPr/>
              <a:lstStyle/>
              <a:p>
                <a:pPr marL="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=4      </m:t>
                      </m:r>
                      <m:r>
                        <a:rPr lang="en-US" b="0" i="1" smtClean="0">
                          <a:latin typeface="Cambria Math" panose="02040503050406030204" pitchFamily="18" charset="0"/>
                        </a:rPr>
                        <m:t>𝑡</m:t>
                      </m:r>
                      <m:r>
                        <a:rPr lang="en-US" b="0" i="1" smtClean="0">
                          <a:latin typeface="Cambria Math" panose="02040503050406030204" pitchFamily="18" charset="0"/>
                        </a:rPr>
                        <m:t>=1       </m:t>
                      </m:r>
                      <m:r>
                        <a:rPr lang="en-US" b="0" i="1" smtClean="0">
                          <a:latin typeface="Cambria Math" panose="02040503050406030204" pitchFamily="18" charset="0"/>
                        </a:rPr>
                        <m:t>𝑑</m:t>
                      </m:r>
                      <m:r>
                        <a:rPr lang="en-US" b="0" i="1" smtClean="0">
                          <a:latin typeface="Cambria Math" panose="02040503050406030204" pitchFamily="18" charset="0"/>
                        </a:rPr>
                        <m:t>=3</m:t>
                      </m:r>
                    </m:oMath>
                  </m:oMathPara>
                </a14:m>
                <a:endParaRPr lang="en-US" i="1" dirty="0">
                  <a:latin typeface="Cambria Math" panose="02040503050406030204" pitchFamily="18" charset="0"/>
                </a:endParaRPr>
              </a:p>
              <a:p>
                <a:pPr marL="0" indent="0">
                  <a:buNone/>
                </a:pPr>
                <a:endParaRPr lang="en-US" i="1" dirty="0">
                  <a:latin typeface="Cambria Math" panose="02040503050406030204" pitchFamily="18" charset="0"/>
                </a:endParaRPr>
              </a:p>
              <a:p>
                <a:pPr marL="0" indent="0">
                  <a:buNone/>
                </a:pPr>
                <a:r>
                  <a:rPr lang="en-US" dirty="0"/>
                  <a:t>Gradients received by the server: </a:t>
                </a:r>
                <a14:m>
                  <m:oMath xmlns:m="http://schemas.openxmlformats.org/officeDocument/2006/math">
                    <m:d>
                      <m:dPr>
                        <m:begChr m:val="["/>
                        <m:endChr m:val="]"/>
                        <m:ctrlPr>
                          <a:rPr lang="en-US" i="1" smtClean="0">
                            <a:latin typeface="Cambria Math" panose="02040503050406030204" pitchFamily="18" charset="0"/>
                          </a:rPr>
                        </m:ctrlPr>
                      </m:dPr>
                      <m:e>
                        <m:eqArr>
                          <m:eqArrPr>
                            <m:ctrlPr>
                              <a:rPr lang="en-US" b="0" i="1" smtClean="0">
                                <a:latin typeface="Cambria Math" panose="02040503050406030204" pitchFamily="18" charset="0"/>
                              </a:rPr>
                            </m:ctrlPr>
                          </m:eqArrPr>
                          <m:e>
                            <m:r>
                              <a:rPr lang="en-US" b="0" i="1" smtClean="0">
                                <a:latin typeface="Cambria Math" panose="02040503050406030204" pitchFamily="18" charset="0"/>
                              </a:rPr>
                              <m:t>0</m:t>
                            </m:r>
                          </m:e>
                          <m:e>
                            <m:r>
                              <a:rPr lang="en-US" b="0" i="1" smtClean="0">
                                <a:latin typeface="Cambria Math" panose="02040503050406030204" pitchFamily="18" charset="0"/>
                              </a:rPr>
                              <m:t>−2</m:t>
                            </m:r>
                          </m:e>
                          <m:e>
                            <m:r>
                              <a:rPr lang="en-US" b="0" i="1" smtClean="0">
                                <a:latin typeface="Cambria Math" panose="02040503050406030204" pitchFamily="18" charset="0"/>
                              </a:rPr>
                              <m:t>3</m:t>
                            </m:r>
                          </m:e>
                        </m:eqArr>
                      </m:e>
                    </m:d>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eqArr>
                          <m:eqArrPr>
                            <m:ctrlPr>
                              <a:rPr lang="en-US" i="1">
                                <a:latin typeface="Cambria Math" panose="02040503050406030204" pitchFamily="18" charset="0"/>
                              </a:rPr>
                            </m:ctrlPr>
                          </m:eqArrPr>
                          <m:e>
                            <m:r>
                              <a:rPr lang="en-US" b="0" i="1" smtClean="0">
                                <a:latin typeface="Cambria Math" panose="02040503050406030204" pitchFamily="18" charset="0"/>
                              </a:rPr>
                              <m:t>−1</m:t>
                            </m:r>
                          </m:e>
                          <m:e>
                            <m:r>
                              <a:rPr lang="en-US" b="0" i="1" smtClean="0">
                                <a:latin typeface="Cambria Math" panose="02040503050406030204" pitchFamily="18" charset="0"/>
                              </a:rPr>
                              <m:t>5</m:t>
                            </m:r>
                          </m:e>
                          <m:e>
                            <m:r>
                              <a:rPr lang="en-US" b="0" i="1" smtClean="0">
                                <a:latin typeface="Cambria Math" panose="02040503050406030204" pitchFamily="18" charset="0"/>
                              </a:rPr>
                              <m:t>0</m:t>
                            </m:r>
                          </m:e>
                        </m:eqArr>
                      </m:e>
                    </m:d>
                    <m:r>
                      <a:rPr lang="en-US" b="0" i="1" smtClean="0">
                        <a:latin typeface="Cambria Math" panose="02040503050406030204" pitchFamily="18" charset="0"/>
                      </a:rPr>
                      <m:t>,</m:t>
                    </m:r>
                  </m:oMath>
                </a14:m>
                <a:r>
                  <a:rPr lang="en-US" dirty="0"/>
                  <a:t> </a:t>
                </a:r>
                <a14:m>
                  <m:oMath xmlns:m="http://schemas.openxmlformats.org/officeDocument/2006/math">
                    <m:d>
                      <m:dPr>
                        <m:begChr m:val="["/>
                        <m:endChr m:val="]"/>
                        <m:ctrlPr>
                          <a:rPr lang="en-US" i="1">
                            <a:latin typeface="Cambria Math" panose="02040503050406030204" pitchFamily="18" charset="0"/>
                          </a:rPr>
                        </m:ctrlPr>
                      </m:dPr>
                      <m:e>
                        <m:eqArr>
                          <m:eqArrPr>
                            <m:ctrlPr>
                              <a:rPr lang="en-US" i="1">
                                <a:latin typeface="Cambria Math" panose="02040503050406030204" pitchFamily="18" charset="0"/>
                              </a:rPr>
                            </m:ctrlPr>
                          </m:eqArrPr>
                          <m:e>
                            <m:r>
                              <a:rPr lang="en-US" b="0" i="1" smtClean="0">
                                <a:latin typeface="Cambria Math" panose="02040503050406030204" pitchFamily="18" charset="0"/>
                              </a:rPr>
                              <m:t>6</m:t>
                            </m:r>
                          </m:e>
                          <m:e>
                            <m:r>
                              <a:rPr lang="en-US" i="1">
                                <a:latin typeface="Cambria Math" panose="02040503050406030204" pitchFamily="18" charset="0"/>
                              </a:rPr>
                              <m:t>−</m:t>
                            </m:r>
                            <m:r>
                              <a:rPr lang="en-US" b="0" i="1" smtClean="0">
                                <a:latin typeface="Cambria Math" panose="02040503050406030204" pitchFamily="18" charset="0"/>
                              </a:rPr>
                              <m:t>1</m:t>
                            </m:r>
                          </m:e>
                          <m:e>
                            <m:r>
                              <a:rPr lang="en-US" b="0" i="1" smtClean="0">
                                <a:latin typeface="Cambria Math" panose="02040503050406030204" pitchFamily="18" charset="0"/>
                              </a:rPr>
                              <m:t>−5</m:t>
                            </m:r>
                          </m:e>
                        </m:eqArr>
                      </m:e>
                    </m:d>
                  </m:oMath>
                </a14:m>
                <a:r>
                  <a:rPr lang="en-US" dirty="0"/>
                  <a:t>, </a:t>
                </a:r>
                <a14:m>
                  <m:oMath xmlns:m="http://schemas.openxmlformats.org/officeDocument/2006/math">
                    <m:d>
                      <m:dPr>
                        <m:begChr m:val="["/>
                        <m:endChr m:val="]"/>
                        <m:ctrlPr>
                          <a:rPr lang="en-US" i="1">
                            <a:latin typeface="Cambria Math" panose="02040503050406030204" pitchFamily="18" charset="0"/>
                          </a:rPr>
                        </m:ctrlPr>
                      </m:dPr>
                      <m:e>
                        <m:eqArr>
                          <m:eqArrPr>
                            <m:ctrlPr>
                              <a:rPr lang="en-US" i="1">
                                <a:latin typeface="Cambria Math" panose="02040503050406030204" pitchFamily="18" charset="0"/>
                              </a:rPr>
                            </m:ctrlPr>
                          </m:eqArrPr>
                          <m:e>
                            <m:r>
                              <a:rPr lang="en-US" b="0" i="1" smtClean="0">
                                <a:latin typeface="Cambria Math" panose="02040503050406030204" pitchFamily="18" charset="0"/>
                              </a:rPr>
                              <m:t>7</m:t>
                            </m:r>
                          </m:e>
                          <m:e>
                            <m:r>
                              <a:rPr lang="en-US" b="0" i="1" smtClean="0">
                                <a:latin typeface="Cambria Math" panose="02040503050406030204" pitchFamily="18" charset="0"/>
                              </a:rPr>
                              <m:t>8</m:t>
                            </m:r>
                          </m:e>
                          <m:e>
                            <m:r>
                              <a:rPr lang="en-US" b="0" i="1" smtClean="0">
                                <a:latin typeface="Cambria Math" panose="02040503050406030204" pitchFamily="18" charset="0"/>
                              </a:rPr>
                              <m:t>2</m:t>
                            </m:r>
                          </m:e>
                        </m:eqArr>
                      </m:e>
                    </m:d>
                  </m:oMath>
                </a14:m>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196CE105-E61C-3942-8A46-DF356899593B}"/>
                  </a:ext>
                </a:extLst>
              </p:cNvPr>
              <p:cNvSpPr>
                <a:spLocks noGrp="1" noRot="1" noChangeAspect="1" noMove="1" noResize="1" noEditPoints="1" noAdjustHandles="1" noChangeArrowheads="1" noChangeShapeType="1" noTextEdit="1"/>
              </p:cNvSpPr>
              <p:nvPr>
                <p:ph idx="1"/>
              </p:nvPr>
            </p:nvSpPr>
            <p:spPr>
              <a:xfrm>
                <a:off x="685800" y="1524000"/>
                <a:ext cx="7978140" cy="4572000"/>
              </a:xfrm>
              <a:blipFill>
                <a:blip r:embed="rId4"/>
                <a:stretch>
                  <a:fillRect l="-111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968CFD2-BEC5-7B46-8255-834AEA64AF66}"/>
              </a:ext>
            </a:extLst>
          </p:cNvPr>
          <p:cNvSpPr>
            <a:spLocks noGrp="1"/>
          </p:cNvSpPr>
          <p:nvPr>
            <p:ph type="sldNum" sz="quarter" idx="12"/>
          </p:nvPr>
        </p:nvSpPr>
        <p:spPr/>
        <p:txBody>
          <a:bodyPr/>
          <a:lstStyle/>
          <a:p>
            <a:pPr>
              <a:defRPr/>
            </a:pPr>
            <a:fld id="{D207DEF5-A307-4F25-8C66-A6D5B058479D}" type="slidenum">
              <a:rPr lang="en-US" smtClean="0"/>
              <a:pPr>
                <a:defRPr/>
              </a:pPr>
              <a:t>132</a:t>
            </a:fld>
            <a:endParaRPr lang="en-US" dirty="0"/>
          </a:p>
        </p:txBody>
      </p:sp>
    </p:spTree>
    <p:extLst>
      <p:ext uri="{BB962C8B-B14F-4D97-AF65-F5344CB8AC3E}">
        <p14:creationId xmlns:p14="http://schemas.microsoft.com/office/powerpoint/2010/main" val="38011340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31FB8-5D04-E848-826C-F786CD7B0DA2}"/>
              </a:ext>
            </a:extLst>
          </p:cNvPr>
          <p:cNvSpPr>
            <a:spLocks noGrp="1"/>
          </p:cNvSpPr>
          <p:nvPr>
            <p:ph type="title"/>
          </p:nvPr>
        </p:nvSpPr>
        <p:spPr/>
        <p:txBody>
          <a:bodyPr/>
          <a:lstStyle/>
          <a:p>
            <a:r>
              <a:rPr lang="en-US" dirty="0"/>
              <a:t>Elementwise Filtering</a:t>
            </a:r>
            <a:br>
              <a:rPr lang="en-US" sz="2400" dirty="0"/>
            </a:br>
            <a:r>
              <a:rPr lang="en-US" sz="2400" dirty="0"/>
              <a:t>[</a:t>
            </a:r>
            <a:r>
              <a:rPr lang="en-US" sz="2400" dirty="0">
                <a:hlinkClick r:id="rId2"/>
              </a:rPr>
              <a:t>Yang,Bajwa 2019</a:t>
            </a:r>
            <a:r>
              <a:rPr lang="en-US" sz="2400" dirty="0"/>
              <a:t>, </a:t>
            </a:r>
            <a:r>
              <a:rPr lang="en-US" sz="2400" dirty="0">
                <a:hlinkClick r:id="rId3"/>
              </a:rPr>
              <a:t>2019</a:t>
            </a:r>
            <a:r>
              <a:rPr lang="en-US" sz="2400" dirty="0"/>
              <a: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96CE105-E61C-3942-8A46-DF356899593B}"/>
                  </a:ext>
                </a:extLst>
              </p:cNvPr>
              <p:cNvSpPr>
                <a:spLocks noGrp="1"/>
              </p:cNvSpPr>
              <p:nvPr>
                <p:ph idx="1"/>
              </p:nvPr>
            </p:nvSpPr>
            <p:spPr>
              <a:xfrm>
                <a:off x="685800" y="1524000"/>
                <a:ext cx="7978140" cy="4572000"/>
              </a:xfrm>
            </p:spPr>
            <p:txBody>
              <a:bodyPr/>
              <a:lstStyle/>
              <a:p>
                <a:pPr marL="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=4      </m:t>
                      </m:r>
                      <m:r>
                        <a:rPr lang="en-US" b="0" i="1" smtClean="0">
                          <a:latin typeface="Cambria Math" panose="02040503050406030204" pitchFamily="18" charset="0"/>
                        </a:rPr>
                        <m:t>𝑡</m:t>
                      </m:r>
                      <m:r>
                        <a:rPr lang="en-US" b="0" i="1" smtClean="0">
                          <a:latin typeface="Cambria Math" panose="02040503050406030204" pitchFamily="18" charset="0"/>
                        </a:rPr>
                        <m:t>=1       </m:t>
                      </m:r>
                      <m:r>
                        <a:rPr lang="en-US" b="0" i="1" smtClean="0">
                          <a:latin typeface="Cambria Math" panose="02040503050406030204" pitchFamily="18" charset="0"/>
                        </a:rPr>
                        <m:t>𝑑</m:t>
                      </m:r>
                      <m:r>
                        <a:rPr lang="en-US" b="0" i="1" smtClean="0">
                          <a:latin typeface="Cambria Math" panose="02040503050406030204" pitchFamily="18" charset="0"/>
                        </a:rPr>
                        <m:t>=3</m:t>
                      </m:r>
                    </m:oMath>
                  </m:oMathPara>
                </a14:m>
                <a:endParaRPr lang="en-US" i="1" dirty="0">
                  <a:latin typeface="Cambria Math" panose="02040503050406030204" pitchFamily="18" charset="0"/>
                </a:endParaRPr>
              </a:p>
              <a:p>
                <a:pPr marL="0" indent="0">
                  <a:buNone/>
                </a:pPr>
                <a:endParaRPr lang="en-US" i="1" dirty="0">
                  <a:latin typeface="Cambria Math" panose="02040503050406030204" pitchFamily="18" charset="0"/>
                </a:endParaRPr>
              </a:p>
              <a:p>
                <a:pPr marL="0" indent="0">
                  <a:buNone/>
                </a:pPr>
                <a:r>
                  <a:rPr lang="en-US" dirty="0"/>
                  <a:t>Gradients received by the server: </a:t>
                </a:r>
                <a14:m>
                  <m:oMath xmlns:m="http://schemas.openxmlformats.org/officeDocument/2006/math">
                    <m:d>
                      <m:dPr>
                        <m:begChr m:val="["/>
                        <m:endChr m:val="]"/>
                        <m:ctrlPr>
                          <a:rPr lang="en-US" i="1" smtClean="0">
                            <a:latin typeface="Cambria Math" panose="02040503050406030204" pitchFamily="18" charset="0"/>
                          </a:rPr>
                        </m:ctrlPr>
                      </m:dPr>
                      <m:e>
                        <m:eqArr>
                          <m:eqArrPr>
                            <m:ctrlPr>
                              <a:rPr lang="en-US" b="0" i="1" smtClean="0">
                                <a:latin typeface="Cambria Math" panose="02040503050406030204" pitchFamily="18" charset="0"/>
                              </a:rPr>
                            </m:ctrlPr>
                          </m:eqArrPr>
                          <m:e>
                            <m:r>
                              <a:rPr lang="en-US" b="0" i="1" smtClean="0">
                                <a:latin typeface="Cambria Math" panose="02040503050406030204" pitchFamily="18" charset="0"/>
                              </a:rPr>
                              <m:t>0</m:t>
                            </m:r>
                          </m:e>
                          <m:e>
                            <m:r>
                              <a:rPr lang="en-US" b="0" i="1" smtClean="0">
                                <a:solidFill>
                                  <a:srgbClr val="FF0000"/>
                                </a:solidFill>
                                <a:latin typeface="Cambria Math" panose="02040503050406030204" pitchFamily="18" charset="0"/>
                              </a:rPr>
                              <m:t>−2</m:t>
                            </m:r>
                          </m:e>
                          <m:e>
                            <m:r>
                              <a:rPr lang="en-US" b="0" i="1" smtClean="0">
                                <a:solidFill>
                                  <a:srgbClr val="FF0000"/>
                                </a:solidFill>
                                <a:latin typeface="Cambria Math" panose="02040503050406030204" pitchFamily="18" charset="0"/>
                              </a:rPr>
                              <m:t>3</m:t>
                            </m:r>
                          </m:e>
                        </m:eqArr>
                      </m:e>
                    </m:d>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eqArr>
                          <m:eqArrPr>
                            <m:ctrlPr>
                              <a:rPr lang="en-US" i="1">
                                <a:latin typeface="Cambria Math" panose="02040503050406030204" pitchFamily="18" charset="0"/>
                              </a:rPr>
                            </m:ctrlPr>
                          </m:eqArrPr>
                          <m:e>
                            <m:r>
                              <a:rPr lang="en-US" b="0" i="1" smtClean="0">
                                <a:solidFill>
                                  <a:srgbClr val="FF0000"/>
                                </a:solidFill>
                                <a:latin typeface="Cambria Math" panose="02040503050406030204" pitchFamily="18" charset="0"/>
                              </a:rPr>
                              <m:t>−1</m:t>
                            </m:r>
                          </m:e>
                          <m:e>
                            <m:r>
                              <a:rPr lang="en-US" b="0" i="1" smtClean="0">
                                <a:latin typeface="Cambria Math" panose="02040503050406030204" pitchFamily="18" charset="0"/>
                              </a:rPr>
                              <m:t>5</m:t>
                            </m:r>
                          </m:e>
                          <m:e>
                            <m:r>
                              <a:rPr lang="en-US" b="0" i="1" smtClean="0">
                                <a:latin typeface="Cambria Math" panose="02040503050406030204" pitchFamily="18" charset="0"/>
                              </a:rPr>
                              <m:t>0</m:t>
                            </m:r>
                          </m:e>
                        </m:eqArr>
                      </m:e>
                    </m:d>
                    <m:r>
                      <a:rPr lang="en-US" b="0" i="1" smtClean="0">
                        <a:latin typeface="Cambria Math" panose="02040503050406030204" pitchFamily="18" charset="0"/>
                      </a:rPr>
                      <m:t>,</m:t>
                    </m:r>
                  </m:oMath>
                </a14:m>
                <a:r>
                  <a:rPr lang="en-US" dirty="0"/>
                  <a:t> </a:t>
                </a:r>
                <a14:m>
                  <m:oMath xmlns:m="http://schemas.openxmlformats.org/officeDocument/2006/math">
                    <m:d>
                      <m:dPr>
                        <m:begChr m:val="["/>
                        <m:endChr m:val="]"/>
                        <m:ctrlPr>
                          <a:rPr lang="en-US" i="1">
                            <a:latin typeface="Cambria Math" panose="02040503050406030204" pitchFamily="18" charset="0"/>
                          </a:rPr>
                        </m:ctrlPr>
                      </m:dPr>
                      <m:e>
                        <m:eqArr>
                          <m:eqArrPr>
                            <m:ctrlPr>
                              <a:rPr lang="en-US" i="1" smtClean="0">
                                <a:latin typeface="Cambria Math" panose="02040503050406030204" pitchFamily="18" charset="0"/>
                              </a:rPr>
                            </m:ctrlPr>
                          </m:eqArrPr>
                          <m:e>
                            <m:r>
                              <a:rPr lang="en-US" b="0" i="1" smtClean="0">
                                <a:latin typeface="Cambria Math" panose="02040503050406030204" pitchFamily="18" charset="0"/>
                              </a:rPr>
                              <m:t>6</m:t>
                            </m:r>
                          </m:e>
                          <m:e>
                            <m:r>
                              <a:rPr lang="en-US" i="1">
                                <a:latin typeface="Cambria Math" panose="02040503050406030204" pitchFamily="18" charset="0"/>
                              </a:rPr>
                              <m:t>−</m:t>
                            </m:r>
                            <m:r>
                              <a:rPr lang="en-US" b="0" i="1" smtClean="0">
                                <a:latin typeface="Cambria Math" panose="02040503050406030204" pitchFamily="18" charset="0"/>
                              </a:rPr>
                              <m:t>1</m:t>
                            </m:r>
                          </m:e>
                          <m:e>
                            <m:r>
                              <a:rPr lang="en-US" b="0" i="1" smtClean="0">
                                <a:solidFill>
                                  <a:srgbClr val="FF0000"/>
                                </a:solidFill>
                                <a:latin typeface="Cambria Math" panose="02040503050406030204" pitchFamily="18" charset="0"/>
                              </a:rPr>
                              <m:t>−5</m:t>
                            </m:r>
                          </m:e>
                        </m:eqArr>
                      </m:e>
                    </m:d>
                  </m:oMath>
                </a14:m>
                <a:r>
                  <a:rPr lang="en-US" dirty="0"/>
                  <a:t>, </a:t>
                </a:r>
                <a14:m>
                  <m:oMath xmlns:m="http://schemas.openxmlformats.org/officeDocument/2006/math">
                    <m:d>
                      <m:dPr>
                        <m:begChr m:val="["/>
                        <m:endChr m:val="]"/>
                        <m:ctrlPr>
                          <a:rPr lang="en-US" i="1">
                            <a:latin typeface="Cambria Math" panose="02040503050406030204" pitchFamily="18" charset="0"/>
                          </a:rPr>
                        </m:ctrlPr>
                      </m:dPr>
                      <m:e>
                        <m:eqArr>
                          <m:eqArrPr>
                            <m:ctrlPr>
                              <a:rPr lang="en-US" i="1">
                                <a:latin typeface="Cambria Math" panose="02040503050406030204" pitchFamily="18" charset="0"/>
                              </a:rPr>
                            </m:ctrlPr>
                          </m:eqArrPr>
                          <m:e>
                            <m:r>
                              <a:rPr lang="en-US" b="0" i="1" smtClean="0">
                                <a:solidFill>
                                  <a:srgbClr val="FF0000"/>
                                </a:solidFill>
                                <a:latin typeface="Cambria Math" panose="02040503050406030204" pitchFamily="18" charset="0"/>
                              </a:rPr>
                              <m:t>7</m:t>
                            </m:r>
                          </m:e>
                          <m:e>
                            <m:r>
                              <a:rPr lang="en-US" b="0" i="1" smtClean="0">
                                <a:solidFill>
                                  <a:srgbClr val="FF0000"/>
                                </a:solidFill>
                                <a:latin typeface="Cambria Math" panose="02040503050406030204" pitchFamily="18" charset="0"/>
                              </a:rPr>
                              <m:t>8</m:t>
                            </m:r>
                          </m:e>
                          <m:e>
                            <m:r>
                              <a:rPr lang="en-US" b="0" i="1" smtClean="0">
                                <a:latin typeface="Cambria Math" panose="02040503050406030204" pitchFamily="18" charset="0"/>
                              </a:rPr>
                              <m:t>2</m:t>
                            </m:r>
                          </m:e>
                        </m:eqArr>
                      </m:e>
                    </m:d>
                  </m:oMath>
                </a14:m>
                <a:endParaRPr lang="en-US" dirty="0"/>
              </a:p>
              <a:p>
                <a:pPr marL="0" indent="0">
                  <a:buNone/>
                </a:pPr>
                <a:endParaRPr lang="en-US" dirty="0"/>
              </a:p>
              <a:p>
                <a:pPr marL="0" indent="0">
                  <a:buNone/>
                </a:pPr>
                <a:endParaRPr lang="en-US" dirty="0"/>
              </a:p>
              <a:p>
                <a:pPr marL="0" indent="0">
                  <a:buNone/>
                </a:pPr>
                <a:r>
                  <a:rPr lang="en-US" dirty="0"/>
                  <a:t>Filtered gradient  </a:t>
                </a:r>
                <a14:m>
                  <m:oMath xmlns:m="http://schemas.openxmlformats.org/officeDocument/2006/math">
                    <m:d>
                      <m:dPr>
                        <m:begChr m:val="["/>
                        <m:endChr m:val="]"/>
                        <m:ctrlPr>
                          <a:rPr lang="en-US" i="1">
                            <a:latin typeface="Cambria Math" panose="02040503050406030204" pitchFamily="18" charset="0"/>
                          </a:rPr>
                        </m:ctrlPr>
                      </m:dPr>
                      <m:e>
                        <m:eqArr>
                          <m:eqArrPr>
                            <m:ctrlPr>
                              <a:rPr lang="en-US" i="1">
                                <a:latin typeface="Cambria Math" panose="02040503050406030204" pitchFamily="18" charset="0"/>
                              </a:rPr>
                            </m:ctrlPr>
                          </m:eqArrPr>
                          <m:e>
                            <m:r>
                              <a:rPr lang="en-US" b="0" i="1" smtClean="0">
                                <a:latin typeface="Cambria Math" panose="02040503050406030204" pitchFamily="18" charset="0"/>
                              </a:rPr>
                              <m:t>3</m:t>
                            </m:r>
                          </m:e>
                          <m:e>
                            <m:r>
                              <a:rPr lang="en-US" b="0" i="1" smtClean="0">
                                <a:latin typeface="Cambria Math" panose="02040503050406030204" pitchFamily="18" charset="0"/>
                              </a:rPr>
                              <m:t>2</m:t>
                            </m:r>
                          </m:e>
                          <m:e>
                            <m:r>
                              <a:rPr lang="en-US" b="0" i="1" smtClean="0">
                                <a:latin typeface="Cambria Math" panose="02040503050406030204" pitchFamily="18" charset="0"/>
                              </a:rPr>
                              <m:t>1</m:t>
                            </m:r>
                          </m:e>
                        </m:eqArr>
                      </m:e>
                    </m:d>
                  </m:oMath>
                </a14:m>
                <a:endParaRPr lang="en-US" dirty="0"/>
              </a:p>
            </p:txBody>
          </p:sp>
        </mc:Choice>
        <mc:Fallback xmlns="">
          <p:sp>
            <p:nvSpPr>
              <p:cNvPr id="3" name="Content Placeholder 2">
                <a:extLst>
                  <a:ext uri="{FF2B5EF4-FFF2-40B4-BE49-F238E27FC236}">
                    <a16:creationId xmlns:a16="http://schemas.microsoft.com/office/drawing/2014/main" id="{196CE105-E61C-3942-8A46-DF356899593B}"/>
                  </a:ext>
                </a:extLst>
              </p:cNvPr>
              <p:cNvSpPr>
                <a:spLocks noGrp="1" noRot="1" noChangeAspect="1" noMove="1" noResize="1" noEditPoints="1" noAdjustHandles="1" noChangeArrowheads="1" noChangeShapeType="1" noTextEdit="1"/>
              </p:cNvSpPr>
              <p:nvPr>
                <p:ph idx="1"/>
              </p:nvPr>
            </p:nvSpPr>
            <p:spPr>
              <a:xfrm>
                <a:off x="685800" y="1524000"/>
                <a:ext cx="7978140" cy="4572000"/>
              </a:xfrm>
              <a:blipFill>
                <a:blip r:embed="rId4"/>
                <a:stretch>
                  <a:fillRect l="-111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968CFD2-BEC5-7B46-8255-834AEA64AF66}"/>
              </a:ext>
            </a:extLst>
          </p:cNvPr>
          <p:cNvSpPr>
            <a:spLocks noGrp="1"/>
          </p:cNvSpPr>
          <p:nvPr>
            <p:ph type="sldNum" sz="quarter" idx="12"/>
          </p:nvPr>
        </p:nvSpPr>
        <p:spPr/>
        <p:txBody>
          <a:bodyPr/>
          <a:lstStyle/>
          <a:p>
            <a:pPr>
              <a:defRPr/>
            </a:pPr>
            <a:fld id="{D207DEF5-A307-4F25-8C66-A6D5B058479D}" type="slidenum">
              <a:rPr lang="en-US" smtClean="0"/>
              <a:pPr>
                <a:defRPr/>
              </a:pPr>
              <a:t>133</a:t>
            </a:fld>
            <a:endParaRPr lang="en-US" dirty="0"/>
          </a:p>
        </p:txBody>
      </p:sp>
    </p:spTree>
    <p:extLst>
      <p:ext uri="{BB962C8B-B14F-4D97-AF65-F5344CB8AC3E}">
        <p14:creationId xmlns:p14="http://schemas.microsoft.com/office/powerpoint/2010/main" val="226712808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7F12F-B84F-B042-8480-539DDCFF88F5}"/>
              </a:ext>
            </a:extLst>
          </p:cNvPr>
          <p:cNvSpPr>
            <a:spLocks noGrp="1"/>
          </p:cNvSpPr>
          <p:nvPr>
            <p:ph type="title"/>
          </p:nvPr>
        </p:nvSpPr>
        <p:spPr/>
        <p:txBody>
          <a:bodyPr/>
          <a:lstStyle/>
          <a:p>
            <a:r>
              <a:rPr lang="en-US" dirty="0"/>
              <a:t>Krum and Multi-Krum</a:t>
            </a:r>
            <a:br>
              <a:rPr lang="en-US" dirty="0"/>
            </a:br>
            <a:r>
              <a:rPr lang="en-US" sz="2400" dirty="0"/>
              <a:t>[</a:t>
            </a:r>
            <a:r>
              <a:rPr lang="en-US" sz="2400" dirty="0">
                <a:hlinkClick r:id="rId2"/>
              </a:rPr>
              <a:t>Blanchard et al NeurIPS 2017</a:t>
            </a:r>
            <a:r>
              <a:rPr lang="en-US" sz="2400" dirty="0"/>
              <a:t>]</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0FFD693-0F7E-9B45-98D2-C025A815C012}"/>
                  </a:ext>
                </a:extLst>
              </p:cNvPr>
              <p:cNvSpPr>
                <a:spLocks noGrp="1"/>
              </p:cNvSpPr>
              <p:nvPr>
                <p:ph idx="1"/>
              </p:nvPr>
            </p:nvSpPr>
            <p:spPr>
              <a:xfrm>
                <a:off x="685800" y="1524000"/>
                <a:ext cx="8161020" cy="4572000"/>
              </a:xfrm>
            </p:spPr>
            <p:txBody>
              <a:bodyPr/>
              <a:lstStyle/>
              <a:p>
                <a:endParaRPr lang="en-US" dirty="0"/>
              </a:p>
              <a:p>
                <a:r>
                  <a:rPr lang="en-US" dirty="0"/>
                  <a:t>Distance between two vectors </a:t>
                </a:r>
                <a14:m>
                  <m:oMath xmlns:m="http://schemas.openxmlformats.org/officeDocument/2006/math">
                    <m:r>
                      <a:rPr lang="en-US" i="1">
                        <a:latin typeface="Cambria Math" panose="02040503050406030204" pitchFamily="18" charset="0"/>
                      </a:rPr>
                      <m:t>𝑢</m:t>
                    </m:r>
                  </m:oMath>
                </a14:m>
                <a:r>
                  <a:rPr lang="en-US" dirty="0"/>
                  <a:t> and </a:t>
                </a:r>
                <a14:m>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oMath>
                </a14:m>
                <a:r>
                  <a:rPr lang="en-US" dirty="0"/>
                  <a:t> </a:t>
                </a:r>
                <a14:m>
                  <m:oMath xmlns:m="http://schemas.openxmlformats.org/officeDocument/2006/math">
                    <m:d>
                      <m:dPr>
                        <m:begChr m:val="‖"/>
                        <m:endChr m:val="‖"/>
                        <m:ctrlPr>
                          <a:rPr lang="en-US"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𝑢</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𝑣</m:t>
                        </m:r>
                      </m:e>
                    </m:d>
                  </m:oMath>
                </a14:m>
                <a:endParaRPr lang="en-US" dirty="0">
                  <a:ea typeface="Cambria Math" panose="02040503050406030204" pitchFamily="18" charset="0"/>
                </a:endParaRPr>
              </a:p>
              <a:p>
                <a:endParaRPr lang="en-US" dirty="0"/>
              </a:p>
              <a:p>
                <a:endParaRPr lang="en-US" dirty="0"/>
              </a:p>
              <a:p>
                <a:r>
                  <a:rPr lang="en-US" dirty="0">
                    <a:solidFill>
                      <a:srgbClr val="00B050"/>
                    </a:solidFill>
                  </a:rPr>
                  <a:t>Score</a:t>
                </a:r>
                <a:r>
                  <a:rPr lang="en-US" dirty="0"/>
                  <a:t> of a gradient = sum of distance of</a:t>
                </a:r>
                <a:br>
                  <a:rPr lang="en-US" dirty="0"/>
                </a:br>
                <a:r>
                  <a:rPr lang="en-US" dirty="0"/>
                  <a:t>	                            closest </a:t>
                </a:r>
                <a14:m>
                  <m:oMath xmlns:m="http://schemas.openxmlformats.org/officeDocument/2006/math">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−2</m:t>
                    </m:r>
                  </m:oMath>
                </a14:m>
                <a:r>
                  <a:rPr lang="en-US" dirty="0"/>
                  <a:t> other gradients</a:t>
                </a:r>
              </a:p>
              <a:p>
                <a:endParaRPr lang="en-US" dirty="0"/>
              </a:p>
            </p:txBody>
          </p:sp>
        </mc:Choice>
        <mc:Fallback xmlns="">
          <p:sp>
            <p:nvSpPr>
              <p:cNvPr id="3" name="Content Placeholder 2">
                <a:extLst>
                  <a:ext uri="{FF2B5EF4-FFF2-40B4-BE49-F238E27FC236}">
                    <a16:creationId xmlns:a16="http://schemas.microsoft.com/office/drawing/2014/main" id="{00FFD693-0F7E-9B45-98D2-C025A815C012}"/>
                  </a:ext>
                </a:extLst>
              </p:cNvPr>
              <p:cNvSpPr>
                <a:spLocks noGrp="1" noRot="1" noChangeAspect="1" noMove="1" noResize="1" noEditPoints="1" noAdjustHandles="1" noChangeArrowheads="1" noChangeShapeType="1" noTextEdit="1"/>
              </p:cNvSpPr>
              <p:nvPr>
                <p:ph idx="1"/>
              </p:nvPr>
            </p:nvSpPr>
            <p:spPr>
              <a:xfrm>
                <a:off x="685800" y="1524000"/>
                <a:ext cx="8161020" cy="4572000"/>
              </a:xfrm>
              <a:blipFill>
                <a:blip r:embed="rId3"/>
                <a:stretch>
                  <a:fillRect l="-15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B235B83-1B32-3B42-BECA-3B5142331535}"/>
              </a:ext>
            </a:extLst>
          </p:cNvPr>
          <p:cNvSpPr>
            <a:spLocks noGrp="1"/>
          </p:cNvSpPr>
          <p:nvPr>
            <p:ph type="sldNum" sz="quarter" idx="12"/>
          </p:nvPr>
        </p:nvSpPr>
        <p:spPr/>
        <p:txBody>
          <a:bodyPr/>
          <a:lstStyle/>
          <a:p>
            <a:pPr>
              <a:defRPr/>
            </a:pPr>
            <a:fld id="{D207DEF5-A307-4F25-8C66-A6D5B058479D}" type="slidenum">
              <a:rPr lang="en-US" smtClean="0"/>
              <a:pPr>
                <a:defRPr/>
              </a:pPr>
              <a:t>134</a:t>
            </a:fld>
            <a:endParaRPr lang="en-US" dirty="0"/>
          </a:p>
        </p:txBody>
      </p:sp>
    </p:spTree>
    <p:extLst>
      <p:ext uri="{BB962C8B-B14F-4D97-AF65-F5344CB8AC3E}">
        <p14:creationId xmlns:p14="http://schemas.microsoft.com/office/powerpoint/2010/main" val="214174263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7F12F-B84F-B042-8480-539DDCFF88F5}"/>
              </a:ext>
            </a:extLst>
          </p:cNvPr>
          <p:cNvSpPr>
            <a:spLocks noGrp="1"/>
          </p:cNvSpPr>
          <p:nvPr>
            <p:ph type="title"/>
          </p:nvPr>
        </p:nvSpPr>
        <p:spPr/>
        <p:txBody>
          <a:bodyPr/>
          <a:lstStyle/>
          <a:p>
            <a:r>
              <a:rPr lang="en-US" dirty="0"/>
              <a:t>Krum and Multi-Krum</a:t>
            </a:r>
            <a:br>
              <a:rPr lang="en-US" dirty="0"/>
            </a:br>
            <a:r>
              <a:rPr lang="en-US" sz="2400" dirty="0"/>
              <a:t>[</a:t>
            </a:r>
            <a:r>
              <a:rPr lang="en-US" sz="2400" dirty="0">
                <a:hlinkClick r:id="rId2"/>
              </a:rPr>
              <a:t>Blanchard et al NeurIPS 2017</a:t>
            </a:r>
            <a:r>
              <a:rPr lang="en-US" sz="2400" dirty="0"/>
              <a:t>]</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0FFD693-0F7E-9B45-98D2-C025A815C012}"/>
                  </a:ext>
                </a:extLst>
              </p:cNvPr>
              <p:cNvSpPr>
                <a:spLocks noGrp="1"/>
              </p:cNvSpPr>
              <p:nvPr>
                <p:ph idx="1"/>
              </p:nvPr>
            </p:nvSpPr>
            <p:spPr>
              <a:xfrm>
                <a:off x="685800" y="1524000"/>
                <a:ext cx="8161020" cy="4572000"/>
              </a:xfrm>
            </p:spPr>
            <p:txBody>
              <a:bodyPr/>
              <a:lstStyle/>
              <a:p>
                <a:endParaRPr lang="en-US" dirty="0"/>
              </a:p>
              <a:p>
                <a:r>
                  <a:rPr lang="en-US" dirty="0"/>
                  <a:t>Distance between two vectors </a:t>
                </a:r>
                <a14:m>
                  <m:oMath xmlns:m="http://schemas.openxmlformats.org/officeDocument/2006/math">
                    <m:r>
                      <a:rPr lang="en-US" i="1">
                        <a:latin typeface="Cambria Math" panose="02040503050406030204" pitchFamily="18" charset="0"/>
                      </a:rPr>
                      <m:t>𝑢</m:t>
                    </m:r>
                  </m:oMath>
                </a14:m>
                <a:r>
                  <a:rPr lang="en-US" dirty="0"/>
                  <a:t> and </a:t>
                </a:r>
                <a14:m>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oMath>
                </a14:m>
                <a:r>
                  <a:rPr lang="en-US" dirty="0"/>
                  <a:t> </a:t>
                </a:r>
                <a14:m>
                  <m:oMath xmlns:m="http://schemas.openxmlformats.org/officeDocument/2006/math">
                    <m:d>
                      <m:dPr>
                        <m:begChr m:val="‖"/>
                        <m:endChr m:val="‖"/>
                        <m:ctrlPr>
                          <a:rPr lang="en-US"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𝑢</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𝑣</m:t>
                        </m:r>
                      </m:e>
                    </m:d>
                  </m:oMath>
                </a14:m>
                <a:endParaRPr lang="en-US" dirty="0">
                  <a:ea typeface="Cambria Math" panose="02040503050406030204" pitchFamily="18" charset="0"/>
                </a:endParaRPr>
              </a:p>
              <a:p>
                <a:endParaRPr lang="en-US" dirty="0"/>
              </a:p>
              <a:p>
                <a:endParaRPr lang="en-US" dirty="0"/>
              </a:p>
              <a:p>
                <a:r>
                  <a:rPr lang="en-US" dirty="0">
                    <a:solidFill>
                      <a:srgbClr val="00B050"/>
                    </a:solidFill>
                  </a:rPr>
                  <a:t>Score</a:t>
                </a:r>
                <a:r>
                  <a:rPr lang="en-US" dirty="0"/>
                  <a:t> of a gradient = sum of distance of</a:t>
                </a:r>
                <a:br>
                  <a:rPr lang="en-US" dirty="0"/>
                </a:br>
                <a:r>
                  <a:rPr lang="en-US" dirty="0"/>
                  <a:t>	                            closest </a:t>
                </a:r>
                <a14:m>
                  <m:oMath xmlns:m="http://schemas.openxmlformats.org/officeDocument/2006/math">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−2</m:t>
                    </m:r>
                  </m:oMath>
                </a14:m>
                <a:r>
                  <a:rPr lang="en-US" dirty="0"/>
                  <a:t> other gradients</a:t>
                </a:r>
              </a:p>
              <a:p>
                <a:endParaRPr lang="en-US" dirty="0"/>
              </a:p>
              <a:p>
                <a:r>
                  <a:rPr lang="en-US" dirty="0">
                    <a:solidFill>
                      <a:srgbClr val="C00000"/>
                    </a:solidFill>
                  </a:rPr>
                  <a:t>KRUM</a:t>
                </a:r>
                <a:r>
                  <a:rPr lang="en-US" dirty="0"/>
                  <a:t>: Filtered gradient = gradient with smallest score</a:t>
                </a:r>
              </a:p>
            </p:txBody>
          </p:sp>
        </mc:Choice>
        <mc:Fallback xmlns="">
          <p:sp>
            <p:nvSpPr>
              <p:cNvPr id="3" name="Content Placeholder 2">
                <a:extLst>
                  <a:ext uri="{FF2B5EF4-FFF2-40B4-BE49-F238E27FC236}">
                    <a16:creationId xmlns:a16="http://schemas.microsoft.com/office/drawing/2014/main" id="{00FFD693-0F7E-9B45-98D2-C025A815C012}"/>
                  </a:ext>
                </a:extLst>
              </p:cNvPr>
              <p:cNvSpPr>
                <a:spLocks noGrp="1" noRot="1" noChangeAspect="1" noMove="1" noResize="1" noEditPoints="1" noAdjustHandles="1" noChangeArrowheads="1" noChangeShapeType="1" noTextEdit="1"/>
              </p:cNvSpPr>
              <p:nvPr>
                <p:ph idx="1"/>
              </p:nvPr>
            </p:nvSpPr>
            <p:spPr>
              <a:xfrm>
                <a:off x="685800" y="1524000"/>
                <a:ext cx="8161020" cy="4572000"/>
              </a:xfrm>
              <a:blipFill>
                <a:blip r:embed="rId3"/>
                <a:stretch>
                  <a:fillRect l="-15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B235B83-1B32-3B42-BECA-3B5142331535}"/>
              </a:ext>
            </a:extLst>
          </p:cNvPr>
          <p:cNvSpPr>
            <a:spLocks noGrp="1"/>
          </p:cNvSpPr>
          <p:nvPr>
            <p:ph type="sldNum" sz="quarter" idx="12"/>
          </p:nvPr>
        </p:nvSpPr>
        <p:spPr/>
        <p:txBody>
          <a:bodyPr/>
          <a:lstStyle/>
          <a:p>
            <a:pPr>
              <a:defRPr/>
            </a:pPr>
            <a:fld id="{D207DEF5-A307-4F25-8C66-A6D5B058479D}" type="slidenum">
              <a:rPr lang="en-US" smtClean="0"/>
              <a:pPr>
                <a:defRPr/>
              </a:pPr>
              <a:t>135</a:t>
            </a:fld>
            <a:endParaRPr lang="en-US" dirty="0"/>
          </a:p>
        </p:txBody>
      </p:sp>
    </p:spTree>
    <p:extLst>
      <p:ext uri="{BB962C8B-B14F-4D97-AF65-F5344CB8AC3E}">
        <p14:creationId xmlns:p14="http://schemas.microsoft.com/office/powerpoint/2010/main" val="75324536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BAA4C2-8EF3-6842-A8FD-9120573EF26D}"/>
              </a:ext>
            </a:extLst>
          </p:cNvPr>
          <p:cNvSpPr/>
          <p:nvPr/>
        </p:nvSpPr>
        <p:spPr bwMode="auto">
          <a:xfrm>
            <a:off x="582930" y="5086350"/>
            <a:ext cx="8218170" cy="1009650"/>
          </a:xfrm>
          <a:prstGeom prst="rect">
            <a:avLst/>
          </a:prstGeom>
          <a:solidFill>
            <a:schemeClr val="accent6">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a:extLst>
              <a:ext uri="{FF2B5EF4-FFF2-40B4-BE49-F238E27FC236}">
                <a16:creationId xmlns:a16="http://schemas.microsoft.com/office/drawing/2014/main" id="{CF87F12F-B84F-B042-8480-539DDCFF88F5}"/>
              </a:ext>
            </a:extLst>
          </p:cNvPr>
          <p:cNvSpPr>
            <a:spLocks noGrp="1"/>
          </p:cNvSpPr>
          <p:nvPr>
            <p:ph type="title"/>
          </p:nvPr>
        </p:nvSpPr>
        <p:spPr/>
        <p:txBody>
          <a:bodyPr/>
          <a:lstStyle/>
          <a:p>
            <a:r>
              <a:rPr lang="en-US" dirty="0"/>
              <a:t>Krum and Multi-Krum</a:t>
            </a:r>
            <a:br>
              <a:rPr lang="en-US" dirty="0"/>
            </a:br>
            <a:r>
              <a:rPr lang="en-US" sz="2400" dirty="0"/>
              <a:t>[</a:t>
            </a:r>
            <a:r>
              <a:rPr lang="en-US" sz="2400" dirty="0">
                <a:hlinkClick r:id="rId2"/>
              </a:rPr>
              <a:t>Blanchard et al NeurIPS 2017</a:t>
            </a:r>
            <a:r>
              <a:rPr lang="en-US" sz="2400" dirty="0"/>
              <a:t>]</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0FFD693-0F7E-9B45-98D2-C025A815C012}"/>
                  </a:ext>
                </a:extLst>
              </p:cNvPr>
              <p:cNvSpPr>
                <a:spLocks noGrp="1"/>
              </p:cNvSpPr>
              <p:nvPr>
                <p:ph idx="1"/>
              </p:nvPr>
            </p:nvSpPr>
            <p:spPr>
              <a:xfrm>
                <a:off x="685800" y="1524000"/>
                <a:ext cx="8332470" cy="4572000"/>
              </a:xfrm>
            </p:spPr>
            <p:txBody>
              <a:bodyPr/>
              <a:lstStyle/>
              <a:p>
                <a:endParaRPr lang="en-US" dirty="0"/>
              </a:p>
              <a:p>
                <a:r>
                  <a:rPr lang="en-US" dirty="0"/>
                  <a:t>Distance between two vectors </a:t>
                </a:r>
                <a14:m>
                  <m:oMath xmlns:m="http://schemas.openxmlformats.org/officeDocument/2006/math">
                    <m:r>
                      <a:rPr lang="en-US" i="1">
                        <a:latin typeface="Cambria Math" panose="02040503050406030204" pitchFamily="18" charset="0"/>
                      </a:rPr>
                      <m:t>𝑢</m:t>
                    </m:r>
                  </m:oMath>
                </a14:m>
                <a:r>
                  <a:rPr lang="en-US" dirty="0"/>
                  <a:t> and </a:t>
                </a:r>
                <a14:m>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oMath>
                </a14:m>
                <a:r>
                  <a:rPr lang="en-US" dirty="0"/>
                  <a:t> </a:t>
                </a:r>
                <a14:m>
                  <m:oMath xmlns:m="http://schemas.openxmlformats.org/officeDocument/2006/math">
                    <m:d>
                      <m:dPr>
                        <m:begChr m:val="‖"/>
                        <m:endChr m:val="‖"/>
                        <m:ctrlPr>
                          <a:rPr lang="en-US"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𝑢</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𝑣</m:t>
                        </m:r>
                      </m:e>
                    </m:d>
                  </m:oMath>
                </a14:m>
                <a:endParaRPr lang="en-US" dirty="0">
                  <a:ea typeface="Cambria Math" panose="02040503050406030204" pitchFamily="18" charset="0"/>
                </a:endParaRPr>
              </a:p>
              <a:p>
                <a:endParaRPr lang="en-US" dirty="0"/>
              </a:p>
              <a:p>
                <a:endParaRPr lang="en-US" dirty="0"/>
              </a:p>
              <a:p>
                <a:r>
                  <a:rPr lang="en-US" dirty="0">
                    <a:solidFill>
                      <a:srgbClr val="00B050"/>
                    </a:solidFill>
                  </a:rPr>
                  <a:t>Score</a:t>
                </a:r>
                <a:r>
                  <a:rPr lang="en-US" dirty="0"/>
                  <a:t> of a gradient = sum of distance of</a:t>
                </a:r>
                <a:br>
                  <a:rPr lang="en-US" dirty="0"/>
                </a:br>
                <a:r>
                  <a:rPr lang="en-US" dirty="0"/>
                  <a:t>	                            closest </a:t>
                </a:r>
                <a14:m>
                  <m:oMath xmlns:m="http://schemas.openxmlformats.org/officeDocument/2006/math">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−2</m:t>
                    </m:r>
                  </m:oMath>
                </a14:m>
                <a:r>
                  <a:rPr lang="en-US" dirty="0"/>
                  <a:t> other gradients</a:t>
                </a:r>
              </a:p>
              <a:p>
                <a:pPr marL="0" indent="0">
                  <a:buNone/>
                </a:pPr>
                <a:endParaRPr lang="en-US" dirty="0"/>
              </a:p>
              <a:p>
                <a:r>
                  <a:rPr lang="en-US" dirty="0">
                    <a:solidFill>
                      <a:srgbClr val="C00000"/>
                    </a:solidFill>
                  </a:rPr>
                  <a:t>KRUM</a:t>
                </a:r>
                <a:r>
                  <a:rPr lang="en-US" dirty="0"/>
                  <a:t>: Filtered gradient = gradient with smallest score</a:t>
                </a:r>
              </a:p>
              <a:p>
                <a:endParaRPr lang="en-US" dirty="0"/>
              </a:p>
              <a:p>
                <a:r>
                  <a:rPr lang="en-US" dirty="0">
                    <a:solidFill>
                      <a:srgbClr val="C00000"/>
                    </a:solidFill>
                  </a:rPr>
                  <a:t>Multi-KRUM</a:t>
                </a:r>
                <a:r>
                  <a:rPr lang="en-US" dirty="0"/>
                  <a:t>: average of </a:t>
                </a:r>
                <a14:m>
                  <m:oMath xmlns:m="http://schemas.openxmlformats.org/officeDocument/2006/math">
                    <m:r>
                      <a:rPr lang="en-US" b="0" i="1" smtClean="0">
                        <a:latin typeface="Cambria Math" panose="02040503050406030204" pitchFamily="18" charset="0"/>
                      </a:rPr>
                      <m:t>𝑚</m:t>
                    </m:r>
                  </m:oMath>
                </a14:m>
                <a:r>
                  <a:rPr lang="en-US" dirty="0"/>
                  <a:t> gradients with lowest scores</a:t>
                </a:r>
              </a:p>
            </p:txBody>
          </p:sp>
        </mc:Choice>
        <mc:Fallback xmlns="">
          <p:sp>
            <p:nvSpPr>
              <p:cNvPr id="3" name="Content Placeholder 2">
                <a:extLst>
                  <a:ext uri="{FF2B5EF4-FFF2-40B4-BE49-F238E27FC236}">
                    <a16:creationId xmlns:a16="http://schemas.microsoft.com/office/drawing/2014/main" id="{00FFD693-0F7E-9B45-98D2-C025A815C012}"/>
                  </a:ext>
                </a:extLst>
              </p:cNvPr>
              <p:cNvSpPr>
                <a:spLocks noGrp="1" noRot="1" noChangeAspect="1" noMove="1" noResize="1" noEditPoints="1" noAdjustHandles="1" noChangeArrowheads="1" noChangeShapeType="1" noTextEdit="1"/>
              </p:cNvSpPr>
              <p:nvPr>
                <p:ph idx="1"/>
              </p:nvPr>
            </p:nvSpPr>
            <p:spPr>
              <a:xfrm>
                <a:off x="685800" y="1524000"/>
                <a:ext cx="8332470" cy="4572000"/>
              </a:xfrm>
              <a:blipFill>
                <a:blip r:embed="rId3"/>
                <a:stretch>
                  <a:fillRect l="-152"/>
                </a:stretch>
              </a:blipFill>
            </p:spPr>
            <p:txBody>
              <a:bodyPr/>
              <a:lstStyle/>
              <a:p>
                <a:r>
                  <a:rPr lang="en-US">
                    <a:noFill/>
                  </a:rPr>
                  <a:t> </a:t>
                </a:r>
              </a:p>
            </p:txBody>
          </p:sp>
        </mc:Fallback>
      </mc:AlternateContent>
    </p:spTree>
    <p:extLst>
      <p:ext uri="{BB962C8B-B14F-4D97-AF65-F5344CB8AC3E}">
        <p14:creationId xmlns:p14="http://schemas.microsoft.com/office/powerpoint/2010/main" val="11613396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B075218-27C8-6C4E-94F7-B32857AB7B80}"/>
                  </a:ext>
                </a:extLst>
              </p:cNvPr>
              <p:cNvSpPr>
                <a:spLocks noGrp="1"/>
              </p:cNvSpPr>
              <p:nvPr>
                <p:ph idx="1"/>
              </p:nvPr>
            </p:nvSpPr>
            <p:spPr/>
            <p:txBody>
              <a:bodyPr/>
              <a:lstStyle/>
              <a:p>
                <a:endParaRPr lang="en-US" b="0" i="1" dirty="0">
                  <a:latin typeface="Cambria Math" panose="02040503050406030204" pitchFamily="18" charset="0"/>
                </a:endParaRPr>
              </a:p>
              <a:p>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=5        </m:t>
                    </m:r>
                    <m:r>
                      <a:rPr lang="en-US" b="0" i="1" smtClean="0">
                        <a:latin typeface="Cambria Math" panose="02040503050406030204" pitchFamily="18" charset="0"/>
                      </a:rPr>
                      <m:t>𝑡</m:t>
                    </m:r>
                    <m:r>
                      <a:rPr lang="en-US" b="0" i="1" smtClean="0">
                        <a:latin typeface="Cambria Math" panose="02040503050406030204" pitchFamily="18" charset="0"/>
                      </a:rPr>
                      <m:t>=1         </m:t>
                    </m:r>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−2=2</m:t>
                    </m:r>
                  </m:oMath>
                </a14:m>
                <a:endParaRPr lang="en-US" dirty="0"/>
              </a:p>
            </p:txBody>
          </p:sp>
        </mc:Choice>
        <mc:Fallback xmlns="">
          <p:sp>
            <p:nvSpPr>
              <p:cNvPr id="3" name="Content Placeholder 2">
                <a:extLst>
                  <a:ext uri="{FF2B5EF4-FFF2-40B4-BE49-F238E27FC236}">
                    <a16:creationId xmlns:a16="http://schemas.microsoft.com/office/drawing/2014/main" id="{CB075218-27C8-6C4E-94F7-B32857AB7B80}"/>
                  </a:ext>
                </a:extLst>
              </p:cNvPr>
              <p:cNvSpPr>
                <a:spLocks noGrp="1" noRot="1" noChangeAspect="1" noMove="1" noResize="1" noEditPoints="1" noAdjustHandles="1" noChangeArrowheads="1" noChangeShapeType="1" noTextEdit="1"/>
              </p:cNvSpPr>
              <p:nvPr>
                <p:ph idx="1"/>
              </p:nvPr>
            </p:nvSpPr>
            <p:spPr>
              <a:blipFill>
                <a:blip r:embed="rId2"/>
                <a:stretch>
                  <a:fillRect l="-16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3292C13-B248-EB45-8144-68FA6C46B44A}"/>
              </a:ext>
            </a:extLst>
          </p:cNvPr>
          <p:cNvSpPr>
            <a:spLocks noGrp="1"/>
          </p:cNvSpPr>
          <p:nvPr>
            <p:ph type="sldNum" sz="quarter" idx="12"/>
          </p:nvPr>
        </p:nvSpPr>
        <p:spPr/>
        <p:txBody>
          <a:bodyPr/>
          <a:lstStyle/>
          <a:p>
            <a:pPr>
              <a:defRPr/>
            </a:pPr>
            <a:fld id="{D207DEF5-A307-4F25-8C66-A6D5B058479D}" type="slidenum">
              <a:rPr lang="en-US" smtClean="0"/>
              <a:pPr>
                <a:defRPr/>
              </a:pPr>
              <a:t>137</a:t>
            </a:fld>
            <a:endParaRPr lang="en-US" dirty="0"/>
          </a:p>
        </p:txBody>
      </p:sp>
      <p:sp>
        <p:nvSpPr>
          <p:cNvPr id="5" name="Oval 4">
            <a:extLst>
              <a:ext uri="{FF2B5EF4-FFF2-40B4-BE49-F238E27FC236}">
                <a16:creationId xmlns:a16="http://schemas.microsoft.com/office/drawing/2014/main" id="{6AC7A0BF-FF34-7146-9080-AC4DB193B52B}"/>
              </a:ext>
            </a:extLst>
          </p:cNvPr>
          <p:cNvSpPr/>
          <p:nvPr/>
        </p:nvSpPr>
        <p:spPr bwMode="auto">
          <a:xfrm>
            <a:off x="3157974" y="3658116"/>
            <a:ext cx="171450" cy="182880"/>
          </a:xfrm>
          <a:prstGeom prst="ellipse">
            <a:avLst/>
          </a:prstGeom>
          <a:solidFill>
            <a:schemeClr val="accent4"/>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6" name="Oval 5">
            <a:extLst>
              <a:ext uri="{FF2B5EF4-FFF2-40B4-BE49-F238E27FC236}">
                <a16:creationId xmlns:a16="http://schemas.microsoft.com/office/drawing/2014/main" id="{6B9FD30A-5A14-444C-979A-DC2AA5431E1F}"/>
              </a:ext>
            </a:extLst>
          </p:cNvPr>
          <p:cNvSpPr/>
          <p:nvPr/>
        </p:nvSpPr>
        <p:spPr bwMode="auto">
          <a:xfrm>
            <a:off x="4843899" y="3155196"/>
            <a:ext cx="171450" cy="182880"/>
          </a:xfrm>
          <a:prstGeom prst="ellipse">
            <a:avLst/>
          </a:prstGeom>
          <a:solidFill>
            <a:schemeClr val="accent4"/>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7" name="Oval 6">
            <a:extLst>
              <a:ext uri="{FF2B5EF4-FFF2-40B4-BE49-F238E27FC236}">
                <a16:creationId xmlns:a16="http://schemas.microsoft.com/office/drawing/2014/main" id="{74A5C140-893A-9E4C-9667-21A9490EEF85}"/>
              </a:ext>
            </a:extLst>
          </p:cNvPr>
          <p:cNvSpPr/>
          <p:nvPr/>
        </p:nvSpPr>
        <p:spPr bwMode="auto">
          <a:xfrm>
            <a:off x="4314825" y="3924300"/>
            <a:ext cx="171450" cy="182880"/>
          </a:xfrm>
          <a:prstGeom prst="ellipse">
            <a:avLst/>
          </a:prstGeom>
          <a:solidFill>
            <a:srgbClr val="C00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8" name="Oval 7">
            <a:extLst>
              <a:ext uri="{FF2B5EF4-FFF2-40B4-BE49-F238E27FC236}">
                <a16:creationId xmlns:a16="http://schemas.microsoft.com/office/drawing/2014/main" id="{A104AEF0-62A3-5245-89DB-D7F789AB02B0}"/>
              </a:ext>
            </a:extLst>
          </p:cNvPr>
          <p:cNvSpPr/>
          <p:nvPr/>
        </p:nvSpPr>
        <p:spPr bwMode="auto">
          <a:xfrm>
            <a:off x="4572000" y="5581650"/>
            <a:ext cx="171450" cy="182880"/>
          </a:xfrm>
          <a:prstGeom prst="ellipse">
            <a:avLst/>
          </a:prstGeom>
          <a:solidFill>
            <a:schemeClr val="accent4"/>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9" name="Oval 8">
            <a:extLst>
              <a:ext uri="{FF2B5EF4-FFF2-40B4-BE49-F238E27FC236}">
                <a16:creationId xmlns:a16="http://schemas.microsoft.com/office/drawing/2014/main" id="{B84655E3-A3C0-424F-8A29-011A1078C952}"/>
              </a:ext>
            </a:extLst>
          </p:cNvPr>
          <p:cNvSpPr/>
          <p:nvPr/>
        </p:nvSpPr>
        <p:spPr bwMode="auto">
          <a:xfrm>
            <a:off x="6038850" y="4450080"/>
            <a:ext cx="171450" cy="182880"/>
          </a:xfrm>
          <a:prstGeom prst="ellipse">
            <a:avLst/>
          </a:prstGeom>
          <a:solidFill>
            <a:schemeClr val="accent4"/>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14" name="Title 1">
            <a:extLst>
              <a:ext uri="{FF2B5EF4-FFF2-40B4-BE49-F238E27FC236}">
                <a16:creationId xmlns:a16="http://schemas.microsoft.com/office/drawing/2014/main" id="{3819BDA6-A40F-2A41-8082-E6A3889BC8FC}"/>
              </a:ext>
            </a:extLst>
          </p:cNvPr>
          <p:cNvSpPr>
            <a:spLocks noGrp="1"/>
          </p:cNvSpPr>
          <p:nvPr>
            <p:ph type="title"/>
          </p:nvPr>
        </p:nvSpPr>
        <p:spPr>
          <a:xfrm>
            <a:off x="685800" y="304800"/>
            <a:ext cx="7772400" cy="1143000"/>
          </a:xfrm>
        </p:spPr>
        <p:txBody>
          <a:bodyPr/>
          <a:lstStyle/>
          <a:p>
            <a:r>
              <a:rPr lang="en-US" dirty="0"/>
              <a:t>Krum and Multi-Krum</a:t>
            </a:r>
            <a:br>
              <a:rPr lang="en-US" dirty="0"/>
            </a:br>
            <a:r>
              <a:rPr lang="en-US" sz="2400" dirty="0"/>
              <a:t>[</a:t>
            </a:r>
            <a:r>
              <a:rPr lang="en-US" sz="2400" dirty="0">
                <a:hlinkClick r:id="rId3"/>
              </a:rPr>
              <a:t>Blanchard et al NeurIPS 2017</a:t>
            </a:r>
            <a:r>
              <a:rPr lang="en-US" sz="2400" dirty="0"/>
              <a:t>]</a:t>
            </a:r>
            <a:endParaRPr lang="en-US" dirty="0"/>
          </a:p>
        </p:txBody>
      </p:sp>
    </p:spTree>
    <p:extLst>
      <p:ext uri="{BB962C8B-B14F-4D97-AF65-F5344CB8AC3E}">
        <p14:creationId xmlns:p14="http://schemas.microsoft.com/office/powerpoint/2010/main" val="264363338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B075218-27C8-6C4E-94F7-B32857AB7B80}"/>
                  </a:ext>
                </a:extLst>
              </p:cNvPr>
              <p:cNvSpPr>
                <a:spLocks noGrp="1"/>
              </p:cNvSpPr>
              <p:nvPr>
                <p:ph idx="1"/>
              </p:nvPr>
            </p:nvSpPr>
            <p:spPr/>
            <p:txBody>
              <a:bodyPr/>
              <a:lstStyle/>
              <a:p>
                <a:endParaRPr lang="en-US" b="0" i="1" dirty="0">
                  <a:latin typeface="Cambria Math" panose="02040503050406030204" pitchFamily="18" charset="0"/>
                </a:endParaRPr>
              </a:p>
              <a:p>
                <a14:m>
                  <m:oMath xmlns:m="http://schemas.openxmlformats.org/officeDocument/2006/math">
                    <m:r>
                      <a:rPr lang="en-US" i="1">
                        <a:latin typeface="Cambria Math" panose="02040503050406030204" pitchFamily="18" charset="0"/>
                      </a:rPr>
                      <m:t>𝑛</m:t>
                    </m:r>
                    <m:r>
                      <a:rPr lang="en-US" i="1">
                        <a:latin typeface="Cambria Math" panose="02040503050406030204" pitchFamily="18" charset="0"/>
                      </a:rPr>
                      <m:t>=5        </m:t>
                    </m:r>
                    <m:r>
                      <a:rPr lang="en-US" i="1">
                        <a:latin typeface="Cambria Math" panose="02040503050406030204" pitchFamily="18" charset="0"/>
                      </a:rPr>
                      <m:t>𝑡</m:t>
                    </m:r>
                    <m:r>
                      <a:rPr lang="en-US" i="1">
                        <a:latin typeface="Cambria Math" panose="02040503050406030204" pitchFamily="18" charset="0"/>
                      </a:rPr>
                      <m:t>=1         </m:t>
                    </m:r>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−2=2</m:t>
                    </m:r>
                  </m:oMath>
                </a14:m>
                <a:endParaRPr lang="en-US" dirty="0"/>
              </a:p>
            </p:txBody>
          </p:sp>
        </mc:Choice>
        <mc:Fallback xmlns="">
          <p:sp>
            <p:nvSpPr>
              <p:cNvPr id="3" name="Content Placeholder 2">
                <a:extLst>
                  <a:ext uri="{FF2B5EF4-FFF2-40B4-BE49-F238E27FC236}">
                    <a16:creationId xmlns:a16="http://schemas.microsoft.com/office/drawing/2014/main" id="{CB075218-27C8-6C4E-94F7-B32857AB7B80}"/>
                  </a:ext>
                </a:extLst>
              </p:cNvPr>
              <p:cNvSpPr>
                <a:spLocks noGrp="1" noRot="1" noChangeAspect="1" noMove="1" noResize="1" noEditPoints="1" noAdjustHandles="1" noChangeArrowheads="1" noChangeShapeType="1" noTextEdit="1"/>
              </p:cNvSpPr>
              <p:nvPr>
                <p:ph idx="1"/>
              </p:nvPr>
            </p:nvSpPr>
            <p:spPr>
              <a:blipFill>
                <a:blip r:embed="rId2"/>
                <a:stretch>
                  <a:fillRect l="-16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3292C13-B248-EB45-8144-68FA6C46B44A}"/>
              </a:ext>
            </a:extLst>
          </p:cNvPr>
          <p:cNvSpPr>
            <a:spLocks noGrp="1"/>
          </p:cNvSpPr>
          <p:nvPr>
            <p:ph type="sldNum" sz="quarter" idx="12"/>
          </p:nvPr>
        </p:nvSpPr>
        <p:spPr/>
        <p:txBody>
          <a:bodyPr/>
          <a:lstStyle/>
          <a:p>
            <a:pPr>
              <a:defRPr/>
            </a:pPr>
            <a:fld id="{D207DEF5-A307-4F25-8C66-A6D5B058479D}" type="slidenum">
              <a:rPr lang="en-US" smtClean="0"/>
              <a:pPr>
                <a:defRPr/>
              </a:pPr>
              <a:t>138</a:t>
            </a:fld>
            <a:endParaRPr lang="en-US" dirty="0"/>
          </a:p>
        </p:txBody>
      </p:sp>
      <p:sp>
        <p:nvSpPr>
          <p:cNvPr id="5" name="Oval 4">
            <a:extLst>
              <a:ext uri="{FF2B5EF4-FFF2-40B4-BE49-F238E27FC236}">
                <a16:creationId xmlns:a16="http://schemas.microsoft.com/office/drawing/2014/main" id="{6AC7A0BF-FF34-7146-9080-AC4DB193B52B}"/>
              </a:ext>
            </a:extLst>
          </p:cNvPr>
          <p:cNvSpPr/>
          <p:nvPr/>
        </p:nvSpPr>
        <p:spPr bwMode="auto">
          <a:xfrm>
            <a:off x="3157974" y="3658116"/>
            <a:ext cx="171450" cy="182880"/>
          </a:xfrm>
          <a:prstGeom prst="ellipse">
            <a:avLst/>
          </a:prstGeom>
          <a:solidFill>
            <a:schemeClr val="accent4"/>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6" name="Oval 5">
            <a:extLst>
              <a:ext uri="{FF2B5EF4-FFF2-40B4-BE49-F238E27FC236}">
                <a16:creationId xmlns:a16="http://schemas.microsoft.com/office/drawing/2014/main" id="{6B9FD30A-5A14-444C-979A-DC2AA5431E1F}"/>
              </a:ext>
            </a:extLst>
          </p:cNvPr>
          <p:cNvSpPr/>
          <p:nvPr/>
        </p:nvSpPr>
        <p:spPr bwMode="auto">
          <a:xfrm>
            <a:off x="4843899" y="3155196"/>
            <a:ext cx="171450" cy="182880"/>
          </a:xfrm>
          <a:prstGeom prst="ellipse">
            <a:avLst/>
          </a:prstGeom>
          <a:solidFill>
            <a:schemeClr val="accent4"/>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7" name="Oval 6">
            <a:extLst>
              <a:ext uri="{FF2B5EF4-FFF2-40B4-BE49-F238E27FC236}">
                <a16:creationId xmlns:a16="http://schemas.microsoft.com/office/drawing/2014/main" id="{74A5C140-893A-9E4C-9667-21A9490EEF85}"/>
              </a:ext>
            </a:extLst>
          </p:cNvPr>
          <p:cNvSpPr/>
          <p:nvPr/>
        </p:nvSpPr>
        <p:spPr bwMode="auto">
          <a:xfrm>
            <a:off x="4314825" y="3924300"/>
            <a:ext cx="171450" cy="182880"/>
          </a:xfrm>
          <a:prstGeom prst="ellipse">
            <a:avLst/>
          </a:prstGeom>
          <a:solidFill>
            <a:srgbClr val="C00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8" name="Oval 7">
            <a:extLst>
              <a:ext uri="{FF2B5EF4-FFF2-40B4-BE49-F238E27FC236}">
                <a16:creationId xmlns:a16="http://schemas.microsoft.com/office/drawing/2014/main" id="{A104AEF0-62A3-5245-89DB-D7F789AB02B0}"/>
              </a:ext>
            </a:extLst>
          </p:cNvPr>
          <p:cNvSpPr/>
          <p:nvPr/>
        </p:nvSpPr>
        <p:spPr bwMode="auto">
          <a:xfrm>
            <a:off x="4572000" y="5581650"/>
            <a:ext cx="171450" cy="182880"/>
          </a:xfrm>
          <a:prstGeom prst="ellipse">
            <a:avLst/>
          </a:prstGeom>
          <a:solidFill>
            <a:schemeClr val="accent4"/>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9" name="Oval 8">
            <a:extLst>
              <a:ext uri="{FF2B5EF4-FFF2-40B4-BE49-F238E27FC236}">
                <a16:creationId xmlns:a16="http://schemas.microsoft.com/office/drawing/2014/main" id="{B84655E3-A3C0-424F-8A29-011A1078C952}"/>
              </a:ext>
            </a:extLst>
          </p:cNvPr>
          <p:cNvSpPr/>
          <p:nvPr/>
        </p:nvSpPr>
        <p:spPr bwMode="auto">
          <a:xfrm>
            <a:off x="6038850" y="4450080"/>
            <a:ext cx="171450" cy="182880"/>
          </a:xfrm>
          <a:prstGeom prst="ellipse">
            <a:avLst/>
          </a:prstGeom>
          <a:solidFill>
            <a:schemeClr val="accent4"/>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cxnSp>
        <p:nvCxnSpPr>
          <p:cNvPr id="11" name="Straight Connector 10">
            <a:extLst>
              <a:ext uri="{FF2B5EF4-FFF2-40B4-BE49-F238E27FC236}">
                <a16:creationId xmlns:a16="http://schemas.microsoft.com/office/drawing/2014/main" id="{05DE6956-AA14-864D-AC1B-6F090888F466}"/>
              </a:ext>
            </a:extLst>
          </p:cNvPr>
          <p:cNvCxnSpPr>
            <a:cxnSpLocks/>
            <a:stCxn id="5" idx="6"/>
            <a:endCxn id="7" idx="2"/>
          </p:cNvCxnSpPr>
          <p:nvPr/>
        </p:nvCxnSpPr>
        <p:spPr bwMode="auto">
          <a:xfrm>
            <a:off x="3329424" y="3749556"/>
            <a:ext cx="985401" cy="26618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5CCFA7A9-FD46-0D4E-85B7-F46A56A7C3E9}"/>
              </a:ext>
            </a:extLst>
          </p:cNvPr>
          <p:cNvCxnSpPr>
            <a:cxnSpLocks/>
            <a:endCxn id="7" idx="7"/>
          </p:cNvCxnSpPr>
          <p:nvPr/>
        </p:nvCxnSpPr>
        <p:spPr bwMode="auto">
          <a:xfrm flipH="1">
            <a:off x="4461167" y="3307080"/>
            <a:ext cx="413728" cy="644002"/>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4" name="Title 1">
            <a:extLst>
              <a:ext uri="{FF2B5EF4-FFF2-40B4-BE49-F238E27FC236}">
                <a16:creationId xmlns:a16="http://schemas.microsoft.com/office/drawing/2014/main" id="{491109D2-B983-DF49-A3EC-CEF018849580}"/>
              </a:ext>
            </a:extLst>
          </p:cNvPr>
          <p:cNvSpPr>
            <a:spLocks noGrp="1"/>
          </p:cNvSpPr>
          <p:nvPr>
            <p:ph type="title"/>
          </p:nvPr>
        </p:nvSpPr>
        <p:spPr>
          <a:xfrm>
            <a:off x="685800" y="304800"/>
            <a:ext cx="7772400" cy="1143000"/>
          </a:xfrm>
        </p:spPr>
        <p:txBody>
          <a:bodyPr/>
          <a:lstStyle/>
          <a:p>
            <a:r>
              <a:rPr lang="en-US" dirty="0"/>
              <a:t>Krum and Multi-Krum</a:t>
            </a:r>
            <a:br>
              <a:rPr lang="en-US" dirty="0"/>
            </a:br>
            <a:r>
              <a:rPr lang="en-US" sz="2400" dirty="0"/>
              <a:t>[</a:t>
            </a:r>
            <a:r>
              <a:rPr lang="en-US" sz="2400" dirty="0">
                <a:hlinkClick r:id="rId3"/>
              </a:rPr>
              <a:t>Blanchard et al NeurIPS 2017</a:t>
            </a:r>
            <a:r>
              <a:rPr lang="en-US" sz="2400" dirty="0"/>
              <a:t>]</a:t>
            </a:r>
            <a:endParaRPr lang="en-US" dirty="0"/>
          </a:p>
        </p:txBody>
      </p:sp>
    </p:spTree>
    <p:extLst>
      <p:ext uri="{BB962C8B-B14F-4D97-AF65-F5344CB8AC3E}">
        <p14:creationId xmlns:p14="http://schemas.microsoft.com/office/powerpoint/2010/main" val="379968589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4">
            <a:extLst>
              <a:ext uri="{FF2B5EF4-FFF2-40B4-BE49-F238E27FC236}">
                <a16:creationId xmlns:a16="http://schemas.microsoft.com/office/drawing/2014/main" id="{290CE192-EA18-5649-BF8F-9371DAEFBBA8}"/>
              </a:ext>
            </a:extLst>
          </p:cNvPr>
          <p:cNvGraphicFramePr>
            <a:graphicFrameLocks/>
          </p:cNvGraphicFramePr>
          <p:nvPr>
            <p:extLst/>
          </p:nvPr>
        </p:nvGraphicFramePr>
        <p:xfrm>
          <a:off x="170482" y="2329717"/>
          <a:ext cx="8741043" cy="2713694"/>
        </p:xfrm>
        <a:graphic>
          <a:graphicData uri="http://schemas.openxmlformats.org/drawingml/2006/table">
            <a:tbl>
              <a:tblPr firstRow="1" bandRow="1">
                <a:tableStyleId>{5C22544A-7EE6-4342-B048-85BDC9FD1C3A}</a:tableStyleId>
              </a:tblPr>
              <a:tblGrid>
                <a:gridCol w="2913681">
                  <a:extLst>
                    <a:ext uri="{9D8B030D-6E8A-4147-A177-3AD203B41FA5}">
                      <a16:colId xmlns:a16="http://schemas.microsoft.com/office/drawing/2014/main" val="4012353753"/>
                    </a:ext>
                  </a:extLst>
                </a:gridCol>
                <a:gridCol w="2913681">
                  <a:extLst>
                    <a:ext uri="{9D8B030D-6E8A-4147-A177-3AD203B41FA5}">
                      <a16:colId xmlns:a16="http://schemas.microsoft.com/office/drawing/2014/main" val="1823632436"/>
                    </a:ext>
                  </a:extLst>
                </a:gridCol>
                <a:gridCol w="2913681">
                  <a:extLst>
                    <a:ext uri="{9D8B030D-6E8A-4147-A177-3AD203B41FA5}">
                      <a16:colId xmlns:a16="http://schemas.microsoft.com/office/drawing/2014/main" val="186496285"/>
                    </a:ext>
                  </a:extLst>
                </a:gridCol>
              </a:tblGrid>
              <a:tr h="762487">
                <a:tc>
                  <a:txBody>
                    <a:bodyPr/>
                    <a:lstStyle/>
                    <a:p>
                      <a:pPr algn="ctr"/>
                      <a:endParaRPr lang="en-US" b="0" dirty="0">
                        <a:solidFill>
                          <a:schemeClr val="tx1"/>
                        </a:solidFill>
                        <a:latin typeface="Helvetica" pitchFamily="2" charset="0"/>
                      </a:endParaRPr>
                    </a:p>
                  </a:txBody>
                  <a:tcPr>
                    <a:noFill/>
                  </a:tcPr>
                </a:tc>
                <a:tc>
                  <a:txBody>
                    <a:bodyPr/>
                    <a:lstStyle/>
                    <a:p>
                      <a:pPr algn="ctr"/>
                      <a:r>
                        <a:rPr lang="en-US" b="0" dirty="0">
                          <a:solidFill>
                            <a:schemeClr val="tx1"/>
                          </a:solidFill>
                          <a:latin typeface="Helvetica" pitchFamily="2" charset="0"/>
                        </a:rPr>
                        <a:t>Identical cost functions</a:t>
                      </a:r>
                    </a:p>
                  </a:txBody>
                  <a:tcPr>
                    <a:solidFill>
                      <a:srgbClr val="FAFC55"/>
                    </a:solidFill>
                  </a:tcPr>
                </a:tc>
                <a:tc>
                  <a:txBody>
                    <a:bodyPr/>
                    <a:lstStyle/>
                    <a:p>
                      <a:pPr algn="ctr"/>
                      <a:r>
                        <a:rPr lang="en-US" b="0" dirty="0">
                          <a:solidFill>
                            <a:schemeClr val="tx1"/>
                          </a:solidFill>
                          <a:latin typeface="Helvetica" pitchFamily="2" charset="0"/>
                        </a:rPr>
                        <a:t>Non-identical cost functions</a:t>
                      </a:r>
                    </a:p>
                  </a:txBody>
                  <a:tcPr>
                    <a:solidFill>
                      <a:srgbClr val="FAFC55"/>
                    </a:solidFill>
                  </a:tcPr>
                </a:tc>
                <a:extLst>
                  <a:ext uri="{0D108BD9-81ED-4DB2-BD59-A6C34878D82A}">
                    <a16:rowId xmlns:a16="http://schemas.microsoft.com/office/drawing/2014/main" val="2286265938"/>
                  </a:ext>
                </a:extLst>
              </a:tr>
              <a:tr h="762487">
                <a:tc>
                  <a:txBody>
                    <a:bodyPr/>
                    <a:lstStyle/>
                    <a:p>
                      <a:pPr algn="ctr"/>
                      <a:r>
                        <a:rPr lang="en-US" b="0" dirty="0">
                          <a:solidFill>
                            <a:schemeClr val="tx1"/>
                          </a:solidFill>
                          <a:latin typeface="Helvetica" pitchFamily="2" charset="0"/>
                        </a:rPr>
                        <a:t>Deterministic gradients</a:t>
                      </a:r>
                    </a:p>
                  </a:txBody>
                  <a:tcPr>
                    <a:solidFill>
                      <a:schemeClr val="accent6">
                        <a:lumMod val="20000"/>
                        <a:lumOff val="80000"/>
                      </a:schemeClr>
                    </a:solidFill>
                  </a:tcPr>
                </a:tc>
                <a:tc>
                  <a:txBody>
                    <a:bodyPr/>
                    <a:lstStyle/>
                    <a:p>
                      <a:pPr algn="ctr"/>
                      <a:r>
                        <a:rPr lang="en-US" b="0" dirty="0">
                          <a:solidFill>
                            <a:schemeClr val="tx1"/>
                          </a:solidFill>
                          <a:latin typeface="Helvetica" pitchFamily="2" charset="0"/>
                        </a:rPr>
                        <a:t> </a:t>
                      </a:r>
                      <a:r>
                        <a:rPr lang="en-US" b="0" dirty="0">
                          <a:solidFill>
                            <a:srgbClr val="C00000"/>
                          </a:solidFill>
                          <a:latin typeface="Helvetica" pitchFamily="2" charset="0"/>
                        </a:rPr>
                        <a:t>Trivial</a:t>
                      </a:r>
                      <a:r>
                        <a:rPr lang="en-US" b="0" dirty="0">
                          <a:solidFill>
                            <a:schemeClr val="tx1"/>
                          </a:solidFill>
                          <a:latin typeface="Helvetica" pitchFamily="2" charset="0"/>
                        </a:rPr>
                        <a:t>: majority vote</a:t>
                      </a:r>
                    </a:p>
                    <a:p>
                      <a:pPr algn="ctr"/>
                      <a:r>
                        <a:rPr lang="en-US" b="0" dirty="0">
                          <a:solidFill>
                            <a:schemeClr val="tx1"/>
                          </a:solidFill>
                          <a:latin typeface="Helvetica" pitchFamily="2" charset="0"/>
                        </a:rPr>
                        <a:t>on gradients</a:t>
                      </a:r>
                    </a:p>
                  </a:txBody>
                  <a:tcPr>
                    <a:solidFill>
                      <a:schemeClr val="bg1">
                        <a:lumMod val="85000"/>
                      </a:schemeClr>
                    </a:solidFill>
                  </a:tcPr>
                </a:tc>
                <a:tc>
                  <a:txBody>
                    <a:bodyPr/>
                    <a:lstStyle/>
                    <a:p>
                      <a:pPr algn="ctr"/>
                      <a:r>
                        <a:rPr lang="en-US" b="0" dirty="0">
                          <a:solidFill>
                            <a:schemeClr val="tx1"/>
                          </a:solidFill>
                          <a:latin typeface="Helvetica" pitchFamily="2" charset="0"/>
                        </a:rPr>
                        <a:t>With </a:t>
                      </a:r>
                      <a:r>
                        <a:rPr lang="en-US" b="0" dirty="0">
                          <a:solidFill>
                            <a:srgbClr val="C00000"/>
                          </a:solidFill>
                          <a:latin typeface="Helvetica" pitchFamily="2" charset="0"/>
                        </a:rPr>
                        <a:t>or</a:t>
                      </a:r>
                      <a:r>
                        <a:rPr lang="en-US" b="0" dirty="0">
                          <a:solidFill>
                            <a:schemeClr val="tx1"/>
                          </a:solidFill>
                          <a:latin typeface="Helvetica" pitchFamily="2" charset="0"/>
                        </a:rPr>
                        <a:t> without redundancy</a:t>
                      </a:r>
                    </a:p>
                  </a:txBody>
                  <a:tcPr>
                    <a:solidFill>
                      <a:schemeClr val="bg1">
                        <a:lumMod val="85000"/>
                      </a:schemeClr>
                    </a:solidFill>
                  </a:tcPr>
                </a:tc>
                <a:extLst>
                  <a:ext uri="{0D108BD9-81ED-4DB2-BD59-A6C34878D82A}">
                    <a16:rowId xmlns:a16="http://schemas.microsoft.com/office/drawing/2014/main" val="231336763"/>
                  </a:ext>
                </a:extLst>
              </a:tr>
              <a:tr h="1089268">
                <a:tc>
                  <a:txBody>
                    <a:bodyPr/>
                    <a:lstStyle/>
                    <a:p>
                      <a:pPr algn="ctr"/>
                      <a:endParaRPr lang="en-US" b="0" dirty="0">
                        <a:solidFill>
                          <a:schemeClr val="tx1"/>
                        </a:solidFill>
                        <a:latin typeface="Helvetica" pitchFamily="2" charset="0"/>
                      </a:endParaRPr>
                    </a:p>
                    <a:p>
                      <a:pPr algn="ctr"/>
                      <a:r>
                        <a:rPr lang="en-US" b="0" dirty="0">
                          <a:solidFill>
                            <a:schemeClr val="tx1"/>
                          </a:solidFill>
                          <a:latin typeface="Helvetica" pitchFamily="2" charset="0"/>
                        </a:rPr>
                        <a:t>Stochastic gradients</a:t>
                      </a:r>
                    </a:p>
                  </a:txBody>
                  <a:tcP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err="1">
                          <a:solidFill>
                            <a:srgbClr val="C00000"/>
                          </a:solidFill>
                          <a:latin typeface="Helvetica" pitchFamily="2" charset="0"/>
                        </a:rPr>
                        <a:t>i.i.d</a:t>
                      </a:r>
                      <a:r>
                        <a:rPr lang="en-US" b="0" dirty="0">
                          <a:solidFill>
                            <a:srgbClr val="C00000"/>
                          </a:solidFill>
                          <a:latin typeface="Helvetica" pitchFamily="2" charset="0"/>
                        </a:rPr>
                        <a:t>. </a:t>
                      </a:r>
                      <a:r>
                        <a:rPr lang="en-US" b="0" dirty="0">
                          <a:solidFill>
                            <a:schemeClr val="tx1"/>
                          </a:solidFill>
                          <a:latin typeface="Helvetica" pitchFamily="2" charset="0"/>
                        </a:rPr>
                        <a:t>model</a:t>
                      </a:r>
                    </a:p>
                    <a:p>
                      <a:pPr algn="ctr"/>
                      <a:r>
                        <a:rPr lang="en-US" b="0" dirty="0">
                          <a:solidFill>
                            <a:schemeClr val="tx1"/>
                          </a:solidFill>
                          <a:latin typeface="Helvetica" pitchFamily="2" charset="0"/>
                        </a:rPr>
                        <a:t>(commonly assumed</a:t>
                      </a:r>
                    </a:p>
                    <a:p>
                      <a:pPr algn="ctr"/>
                      <a:r>
                        <a:rPr lang="en-US" b="0" dirty="0">
                          <a:solidFill>
                            <a:schemeClr val="tx1"/>
                          </a:solidFill>
                          <a:latin typeface="Helvetica" pitchFamily="2" charset="0"/>
                        </a:rPr>
                        <a:t>in fault-tolerant</a:t>
                      </a:r>
                    </a:p>
                    <a:p>
                      <a:pPr algn="ctr"/>
                      <a:r>
                        <a:rPr lang="en-US" b="0" dirty="0">
                          <a:solidFill>
                            <a:schemeClr val="tx1"/>
                          </a:solidFill>
                          <a:latin typeface="Helvetica" pitchFamily="2" charset="0"/>
                        </a:rPr>
                        <a:t>machine learning)</a:t>
                      </a:r>
                    </a:p>
                  </a:txBody>
                  <a:tcPr>
                    <a:solidFill>
                      <a:schemeClr val="bg1">
                        <a:lumMod val="85000"/>
                      </a:schemeClr>
                    </a:solidFill>
                  </a:tcPr>
                </a:tc>
                <a:tc>
                  <a:txBody>
                    <a:bodyPr/>
                    <a:lstStyle/>
                    <a:p>
                      <a:pPr algn="ctr"/>
                      <a:endParaRPr lang="en-US" b="0" dirty="0">
                        <a:solidFill>
                          <a:schemeClr val="tx1"/>
                        </a:solidFill>
                        <a:latin typeface="Helvetica" pitchFamily="2" charset="0"/>
                      </a:endParaRPr>
                    </a:p>
                    <a:p>
                      <a:pPr algn="ctr"/>
                      <a:r>
                        <a:rPr lang="en-US" b="0" dirty="0">
                          <a:solidFill>
                            <a:srgbClr val="C00000"/>
                          </a:solidFill>
                          <a:latin typeface="Helvetica" pitchFamily="2" charset="0"/>
                        </a:rPr>
                        <a:t>non-</a:t>
                      </a:r>
                      <a:r>
                        <a:rPr lang="en-US" b="0" dirty="0" err="1">
                          <a:solidFill>
                            <a:srgbClr val="C00000"/>
                          </a:solidFill>
                          <a:latin typeface="Helvetica" pitchFamily="2" charset="0"/>
                        </a:rPr>
                        <a:t>i.i.d</a:t>
                      </a:r>
                      <a:r>
                        <a:rPr lang="en-US" b="0" dirty="0">
                          <a:solidFill>
                            <a:srgbClr val="C00000"/>
                          </a:solidFill>
                          <a:latin typeface="Helvetica" pitchFamily="2" charset="0"/>
                        </a:rPr>
                        <a:t>.</a:t>
                      </a:r>
                      <a:r>
                        <a:rPr lang="en-US" b="0" dirty="0">
                          <a:solidFill>
                            <a:schemeClr val="tx1"/>
                          </a:solidFill>
                          <a:latin typeface="Helvetica" pitchFamily="2" charset="0"/>
                        </a:rPr>
                        <a:t> model</a:t>
                      </a:r>
                    </a:p>
                  </a:txBody>
                  <a:tcPr>
                    <a:solidFill>
                      <a:schemeClr val="bg1">
                        <a:lumMod val="85000"/>
                      </a:schemeClr>
                    </a:solidFill>
                  </a:tcPr>
                </a:tc>
                <a:extLst>
                  <a:ext uri="{0D108BD9-81ED-4DB2-BD59-A6C34878D82A}">
                    <a16:rowId xmlns:a16="http://schemas.microsoft.com/office/drawing/2014/main" val="1748147748"/>
                  </a:ext>
                </a:extLst>
              </a:tr>
            </a:tbl>
          </a:graphicData>
        </a:graphic>
      </p:graphicFrame>
      <p:sp>
        <p:nvSpPr>
          <p:cNvPr id="4" name="Oval 3">
            <a:extLst>
              <a:ext uri="{FF2B5EF4-FFF2-40B4-BE49-F238E27FC236}">
                <a16:creationId xmlns:a16="http://schemas.microsoft.com/office/drawing/2014/main" id="{9ED2B278-B6BB-9C45-8ED3-C959F5931531}"/>
              </a:ext>
            </a:extLst>
          </p:cNvPr>
          <p:cNvSpPr/>
          <p:nvPr/>
        </p:nvSpPr>
        <p:spPr bwMode="auto">
          <a:xfrm>
            <a:off x="3063240" y="3806189"/>
            <a:ext cx="2994660" cy="1237221"/>
          </a:xfrm>
          <a:prstGeom prst="ellipse">
            <a:avLst/>
          </a:prstGeom>
          <a:noFill/>
          <a:ln w="28575"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7" name="Title 1">
            <a:extLst>
              <a:ext uri="{FF2B5EF4-FFF2-40B4-BE49-F238E27FC236}">
                <a16:creationId xmlns:a16="http://schemas.microsoft.com/office/drawing/2014/main" id="{4685EA62-37DF-F049-B5ED-203515A11047}"/>
              </a:ext>
            </a:extLst>
          </p:cNvPr>
          <p:cNvSpPr>
            <a:spLocks noGrp="1"/>
          </p:cNvSpPr>
          <p:nvPr>
            <p:ph type="title"/>
          </p:nvPr>
        </p:nvSpPr>
        <p:spPr>
          <a:xfrm>
            <a:off x="685800" y="304800"/>
            <a:ext cx="7772400" cy="1143000"/>
          </a:xfrm>
        </p:spPr>
        <p:txBody>
          <a:bodyPr/>
          <a:lstStyle/>
          <a:p>
            <a:r>
              <a:rPr lang="en-US" dirty="0"/>
              <a:t>Krum and Multi-Krum</a:t>
            </a:r>
            <a:br>
              <a:rPr lang="en-US" dirty="0"/>
            </a:br>
            <a:r>
              <a:rPr lang="en-US" sz="2400" dirty="0"/>
              <a:t>[</a:t>
            </a:r>
            <a:r>
              <a:rPr lang="en-US" sz="2400" dirty="0">
                <a:hlinkClick r:id="rId2"/>
              </a:rPr>
              <a:t>Blanchard et al NeurIPS 2017</a:t>
            </a:r>
            <a:r>
              <a:rPr lang="en-US" sz="2400" dirty="0"/>
              <a:t>]</a:t>
            </a:r>
            <a:endParaRPr lang="en-US" dirty="0"/>
          </a:p>
        </p:txBody>
      </p:sp>
    </p:spTree>
    <p:extLst>
      <p:ext uri="{BB962C8B-B14F-4D97-AF65-F5344CB8AC3E}">
        <p14:creationId xmlns:p14="http://schemas.microsoft.com/office/powerpoint/2010/main" val="2770663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Learning</a:t>
            </a:r>
          </a:p>
        </p:txBody>
      </p:sp>
      <p:sp>
        <p:nvSpPr>
          <p:cNvPr id="8" name="Content Placeholder 2"/>
          <p:cNvSpPr txBox="1">
            <a:spLocks/>
          </p:cNvSpPr>
          <p:nvPr/>
        </p:nvSpPr>
        <p:spPr bwMode="auto">
          <a:xfrm>
            <a:off x="685800" y="15240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SzPct val="65000"/>
              <a:buFont typeface="Marlett" pitchFamily="2" charset="2"/>
              <a:buChar char="g"/>
              <a:defRPr sz="2400">
                <a:solidFill>
                  <a:schemeClr val="tx1"/>
                </a:solidFill>
                <a:latin typeface="Helvetica"/>
                <a:ea typeface="+mn-ea"/>
                <a:cs typeface="Helvetica"/>
              </a:defRPr>
            </a:lvl1pPr>
            <a:lvl2pPr marL="742950" indent="-285750" algn="l" rtl="0" eaLnBrk="0" fontAlgn="base" hangingPunct="0">
              <a:spcBef>
                <a:spcPct val="20000"/>
              </a:spcBef>
              <a:spcAft>
                <a:spcPct val="0"/>
              </a:spcAft>
              <a:buSzPct val="125000"/>
              <a:buFont typeface="Marlett" pitchFamily="2" charset="2"/>
              <a:buChar char="i"/>
              <a:defRPr sz="2000">
                <a:solidFill>
                  <a:schemeClr val="tx1"/>
                </a:solidFill>
                <a:latin typeface="Helvetica"/>
                <a:cs typeface="Helvetica"/>
              </a:defRPr>
            </a:lvl2pPr>
            <a:lvl3pPr marL="1143000" indent="-228600" algn="l" rtl="0" eaLnBrk="0" fontAlgn="base" hangingPunct="0">
              <a:spcBef>
                <a:spcPct val="20000"/>
              </a:spcBef>
              <a:spcAft>
                <a:spcPct val="0"/>
              </a:spcAft>
              <a:buClr>
                <a:schemeClr val="accent2"/>
              </a:buClr>
              <a:buSzPct val="175000"/>
              <a:buChar char="•"/>
              <a:defRPr sz="2000">
                <a:solidFill>
                  <a:schemeClr val="tx1"/>
                </a:solidFill>
                <a:latin typeface="Helvetica"/>
                <a:cs typeface="Helvetica"/>
              </a:defRPr>
            </a:lvl3pPr>
            <a:lvl4pPr marL="1600200" indent="-228600" algn="l" rtl="0" eaLnBrk="0" fontAlgn="base" hangingPunct="0">
              <a:spcBef>
                <a:spcPct val="20000"/>
              </a:spcBef>
              <a:spcAft>
                <a:spcPct val="0"/>
              </a:spcAft>
              <a:buChar char="–"/>
              <a:defRPr>
                <a:solidFill>
                  <a:schemeClr val="tx1"/>
                </a:solidFill>
                <a:latin typeface="Helvetica"/>
                <a:cs typeface="Helvetica"/>
              </a:defRPr>
            </a:lvl4pPr>
            <a:lvl5pPr marL="2057400" indent="-228600" algn="l" rtl="0" eaLnBrk="0" fontAlgn="base" hangingPunct="0">
              <a:spcBef>
                <a:spcPct val="20000"/>
              </a:spcBef>
              <a:spcAft>
                <a:spcPct val="0"/>
              </a:spcAft>
              <a:buChar char="»"/>
              <a:defRPr>
                <a:solidFill>
                  <a:schemeClr val="tx1"/>
                </a:solidFill>
                <a:latin typeface="Helvetica"/>
                <a:cs typeface="Helvetica"/>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r>
              <a:rPr lang="en-US" kern="0" dirty="0"/>
              <a:t>Train a neural network</a:t>
            </a:r>
          </a:p>
          <a:p>
            <a:pPr marL="0" indent="0">
              <a:buNone/>
            </a:pPr>
            <a:r>
              <a:rPr lang="en-US" kern="0" dirty="0"/>
              <a:t>     for a classifier</a:t>
            </a:r>
          </a:p>
          <a:p>
            <a:pPr marL="0" indent="0">
              <a:buNone/>
            </a:pPr>
            <a:endParaRPr lang="en-US" kern="0" dirty="0"/>
          </a:p>
          <a:p>
            <a:pPr marL="0" indent="0">
              <a:buNone/>
            </a:pPr>
            <a:endParaRPr lang="en-US" kern="0" dirty="0"/>
          </a:p>
        </p:txBody>
      </p:sp>
      <p:pic>
        <p:nvPicPr>
          <p:cNvPr id="14" name="Content Placeholder 5">
            <a:extLst>
              <a:ext uri="{FF2B5EF4-FFF2-40B4-BE49-F238E27FC236}">
                <a16:creationId xmlns:a16="http://schemas.microsoft.com/office/drawing/2014/main" id="{CC0E0409-22FF-4245-9549-CCF76EC15EF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809779" y="2310135"/>
            <a:ext cx="4361688" cy="4399948"/>
          </a:xfrm>
        </p:spPr>
      </p:pic>
    </p:spTree>
    <p:extLst>
      <p:ext uri="{BB962C8B-B14F-4D97-AF65-F5344CB8AC3E}">
        <p14:creationId xmlns:p14="http://schemas.microsoft.com/office/powerpoint/2010/main" val="307421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6DC0F-5E95-8243-9DDF-52232C8B3BC8}"/>
              </a:ext>
            </a:extLst>
          </p:cNvPr>
          <p:cNvSpPr>
            <a:spLocks noGrp="1"/>
          </p:cNvSpPr>
          <p:nvPr>
            <p:ph type="title"/>
          </p:nvPr>
        </p:nvSpPr>
        <p:spPr/>
        <p:txBody>
          <a:bodyPr/>
          <a:lstStyle/>
          <a:p>
            <a:r>
              <a:rPr lang="en-US" dirty="0"/>
              <a:t>Additional Assumptions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5A0A4BF-5533-9B4B-8650-F859301C25B6}"/>
                  </a:ext>
                </a:extLst>
              </p:cNvPr>
              <p:cNvSpPr>
                <a:spLocks noGrp="1"/>
              </p:cNvSpPr>
              <p:nvPr>
                <p:ph idx="1"/>
              </p:nvPr>
            </p:nvSpPr>
            <p:spPr/>
            <p:txBody>
              <a:bodyPr/>
              <a:lstStyle/>
              <a:p>
                <a:r>
                  <a:rPr lang="en-US" dirty="0"/>
                  <a:t>Typical assumptions</a:t>
                </a:r>
              </a:p>
              <a:p>
                <a:pPr lvl="1"/>
                <a:endParaRPr lang="en-US" dirty="0"/>
              </a:p>
              <a:p>
                <a:pPr lvl="1"/>
                <a:r>
                  <a:rPr lang="en-US" dirty="0"/>
                  <a:t>A bound on the variance of stochastic gradient</a:t>
                </a:r>
                <a:br>
                  <a:rPr lang="en-US" dirty="0"/>
                </a:br>
                <a:r>
                  <a:rPr lang="en-US" dirty="0"/>
                  <a:t>(for stochastic optimization/learning)</a:t>
                </a:r>
              </a:p>
              <a:p>
                <a:pPr marL="457200" lvl="1" indent="0">
                  <a:buNone/>
                </a:pPr>
                <a:endParaRPr lang="en-US" dirty="0"/>
              </a:p>
              <a:p>
                <a:pPr lvl="1"/>
                <a:r>
                  <a:rPr lang="en-US" dirty="0"/>
                  <a:t>An upper bound on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𝑛</m:t>
                    </m:r>
                  </m:oMath>
                </a14:m>
                <a:r>
                  <a:rPr lang="en-US" dirty="0"/>
                  <a:t> that depends on properties of the cost functions (the bound can be much smaller than </a:t>
                </a:r>
                <a14:m>
                  <m:oMath xmlns:m="http://schemas.openxmlformats.org/officeDocument/2006/math">
                    <m:r>
                      <a:rPr lang="en-US" i="1" dirty="0" smtClean="0">
                        <a:latin typeface="Cambria Math" panose="02040503050406030204" pitchFamily="18" charset="0"/>
                      </a:rPr>
                      <m:t>½</m:t>
                    </m:r>
                    <m:r>
                      <a:rPr lang="en-US" b="0" i="0" smtClean="0">
                        <a:latin typeface="Cambria Math" panose="02040503050406030204" pitchFamily="18" charset="0"/>
                      </a:rPr>
                      <m:t>)</m:t>
                    </m:r>
                  </m:oMath>
                </a14:m>
                <a:endParaRPr lang="en-US" dirty="0"/>
              </a:p>
              <a:p>
                <a:pPr marL="457200" lvl="1" indent="0">
                  <a:buNone/>
                </a:pPr>
                <a:endParaRPr lang="en-US" dirty="0"/>
              </a:p>
              <a:p>
                <a:pPr marL="457200" lvl="1" indent="0">
                  <a:buNone/>
                </a:pPr>
                <a:endParaRPr lang="en-US" dirty="0"/>
              </a:p>
              <a:p>
                <a:r>
                  <a:rPr lang="en-US" dirty="0"/>
                  <a:t>Different filters often incomparable due to differences in assumptions made</a:t>
                </a:r>
              </a:p>
            </p:txBody>
          </p:sp>
        </mc:Choice>
        <mc:Fallback xmlns="">
          <p:sp>
            <p:nvSpPr>
              <p:cNvPr id="3" name="Content Placeholder 2">
                <a:extLst>
                  <a:ext uri="{FF2B5EF4-FFF2-40B4-BE49-F238E27FC236}">
                    <a16:creationId xmlns:a16="http://schemas.microsoft.com/office/drawing/2014/main" id="{75A0A4BF-5533-9B4B-8650-F859301C25B6}"/>
                  </a:ext>
                </a:extLst>
              </p:cNvPr>
              <p:cNvSpPr>
                <a:spLocks noGrp="1" noRot="1" noChangeAspect="1" noMove="1" noResize="1" noEditPoints="1" noAdjustHandles="1" noChangeArrowheads="1" noChangeShapeType="1" noTextEdit="1"/>
              </p:cNvSpPr>
              <p:nvPr>
                <p:ph idx="1"/>
              </p:nvPr>
            </p:nvSpPr>
            <p:spPr>
              <a:blipFill>
                <a:blip r:embed="rId2"/>
                <a:stretch>
                  <a:fillRect l="-163" t="-1111" r="-97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6166B51-78FC-154A-8215-01F86464BC55}"/>
              </a:ext>
            </a:extLst>
          </p:cNvPr>
          <p:cNvSpPr>
            <a:spLocks noGrp="1"/>
          </p:cNvSpPr>
          <p:nvPr>
            <p:ph type="sldNum" sz="quarter" idx="12"/>
          </p:nvPr>
        </p:nvSpPr>
        <p:spPr/>
        <p:txBody>
          <a:bodyPr/>
          <a:lstStyle/>
          <a:p>
            <a:pPr>
              <a:defRPr/>
            </a:pPr>
            <a:fld id="{D207DEF5-A307-4F25-8C66-A6D5B058479D}" type="slidenum">
              <a:rPr lang="en-US" smtClean="0"/>
              <a:pPr>
                <a:defRPr/>
              </a:pPr>
              <a:t>140</a:t>
            </a:fld>
            <a:endParaRPr lang="en-US" dirty="0"/>
          </a:p>
        </p:txBody>
      </p:sp>
    </p:spTree>
    <p:extLst>
      <p:ext uri="{BB962C8B-B14F-4D97-AF65-F5344CB8AC3E}">
        <p14:creationId xmlns:p14="http://schemas.microsoft.com/office/powerpoint/2010/main" val="5876805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9B3A9A-9E37-C84B-97A7-5C95F3672E2A}"/>
              </a:ext>
            </a:extLst>
          </p:cNvPr>
          <p:cNvSpPr/>
          <p:nvPr/>
        </p:nvSpPr>
        <p:spPr bwMode="auto">
          <a:xfrm>
            <a:off x="718458" y="1371600"/>
            <a:ext cx="7625442" cy="865413"/>
          </a:xfrm>
          <a:prstGeom prst="rect">
            <a:avLst/>
          </a:prstGeom>
          <a:solidFill>
            <a:srgbClr val="FFFF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912E9D1-8003-5C4F-931A-B523314662CA}"/>
                  </a:ext>
                </a:extLst>
              </p:cNvPr>
              <p:cNvSpPr>
                <a:spLocks noGrp="1"/>
              </p:cNvSpPr>
              <p:nvPr>
                <p:ph idx="1"/>
              </p:nvPr>
            </p:nvSpPr>
            <p:spPr>
              <a:xfrm>
                <a:off x="685800" y="1524000"/>
                <a:ext cx="7772400" cy="4572000"/>
              </a:xfrm>
            </p:spPr>
            <p:txBody>
              <a:bodyPr/>
              <a:lstStyle/>
              <a:p>
                <a:r>
                  <a:rPr lang="en-US" dirty="0">
                    <a:solidFill>
                      <a:schemeClr val="tx1"/>
                    </a:solidFill>
                    <a:sym typeface="Wingdings" pitchFamily="2" charset="2"/>
                  </a:rPr>
                  <a:t>Clip the largest </a:t>
                </a:r>
                <a14:m>
                  <m:oMath xmlns:m="http://schemas.openxmlformats.org/officeDocument/2006/math">
                    <m:r>
                      <a:rPr lang="en-US" b="0" i="1" smtClean="0">
                        <a:solidFill>
                          <a:schemeClr val="tx1"/>
                        </a:solidFill>
                        <a:latin typeface="Cambria Math" panose="02040503050406030204" pitchFamily="18" charset="0"/>
                        <a:sym typeface="Wingdings" pitchFamily="2" charset="2"/>
                      </a:rPr>
                      <m:t>𝑡</m:t>
                    </m:r>
                  </m:oMath>
                </a14:m>
                <a:r>
                  <a:rPr lang="en-US" dirty="0">
                    <a:solidFill>
                      <a:schemeClr val="tx1"/>
                    </a:solidFill>
                    <a:sym typeface="Wingdings" pitchFamily="2" charset="2"/>
                  </a:rPr>
                  <a:t> norms</a:t>
                </a:r>
                <a:r>
                  <a:rPr lang="en-US" dirty="0">
                    <a:solidFill>
                      <a:schemeClr val="tx1"/>
                    </a:solidFill>
                  </a:rPr>
                  <a:t> to equalize </a:t>
                </a:r>
                <a:r>
                  <a:rPr lang="en-US" dirty="0"/>
                  <a:t>with</a:t>
                </a:r>
                <a:r>
                  <a:rPr lang="en-US" dirty="0">
                    <a:solidFill>
                      <a:schemeClr val="tx1"/>
                    </a:solidFill>
                  </a:rPr>
                  <a:t> </a:t>
                </a:r>
                <a14:m>
                  <m:oMath xmlns:m="http://schemas.openxmlformats.org/officeDocument/2006/math">
                    <m:r>
                      <a:rPr lang="en-US" b="0" i="1" smtClean="0">
                        <a:solidFill>
                          <a:schemeClr val="tx1"/>
                        </a:solidFill>
                        <a:latin typeface="Cambria Math" panose="02040503050406030204" pitchFamily="18" charset="0"/>
                      </a:rPr>
                      <m:t>𝑡</m:t>
                    </m:r>
                    <m:r>
                      <a:rPr lang="en-US" b="0" i="1" smtClean="0">
                        <a:solidFill>
                          <a:schemeClr val="tx1"/>
                        </a:solidFill>
                        <a:latin typeface="Cambria Math" panose="02040503050406030204" pitchFamily="18" charset="0"/>
                      </a:rPr>
                      <m:t>+1</m:t>
                    </m:r>
                  </m:oMath>
                </a14:m>
                <a:r>
                  <a:rPr lang="en-US" baseline="30000" dirty="0" err="1">
                    <a:solidFill>
                      <a:schemeClr val="tx1"/>
                    </a:solidFill>
                  </a:rPr>
                  <a:t>th</a:t>
                </a:r>
                <a:r>
                  <a:rPr lang="en-US" baseline="30000" dirty="0">
                    <a:solidFill>
                      <a:schemeClr val="tx1"/>
                    </a:solidFill>
                  </a:rPr>
                  <a:t> </a:t>
                </a:r>
                <a:r>
                  <a:rPr lang="en-US" dirty="0">
                    <a:solidFill>
                      <a:schemeClr val="tx1"/>
                    </a:solidFill>
                  </a:rPr>
                  <a:t>norm</a:t>
                </a:r>
              </a:p>
              <a:p>
                <a:endParaRPr lang="en-US" dirty="0"/>
              </a:p>
              <a:p>
                <a:endParaRPr lang="en-US" dirty="0">
                  <a:solidFill>
                    <a:schemeClr val="tx1"/>
                  </a:solidFill>
                </a:endParaRPr>
              </a:p>
              <a:p>
                <a:endParaRPr lang="en-US" dirty="0">
                  <a:solidFill>
                    <a:schemeClr val="tx1"/>
                  </a:solidFill>
                </a:endParaRPr>
              </a:p>
              <a:p>
                <a:endParaRPr lang="en-US" dirty="0">
                  <a:solidFill>
                    <a:srgbClr val="C00000"/>
                  </a:solidFill>
                </a:endParaRPr>
              </a:p>
              <a:p>
                <a:endParaRPr lang="en-US" dirty="0">
                  <a:solidFill>
                    <a:srgbClr val="C00000"/>
                  </a:solidFill>
                </a:endParaRPr>
              </a:p>
              <a:p>
                <a:pPr marL="0" indent="0">
                  <a:buNone/>
                </a:pPr>
                <a:endParaRPr lang="en-US" dirty="0">
                  <a:solidFill>
                    <a:srgbClr val="C00000"/>
                  </a:solidFill>
                </a:endParaRPr>
              </a:p>
              <a:p>
                <a:pPr marL="0" indent="0">
                  <a:buNone/>
                </a:pPr>
                <a:endParaRPr lang="en-US" dirty="0">
                  <a:solidFill>
                    <a:srgbClr val="00B050"/>
                  </a:solidFill>
                  <a:sym typeface="Wingdings" pitchFamily="2" charset="2"/>
                </a:endParaRPr>
              </a:p>
            </p:txBody>
          </p:sp>
        </mc:Choice>
        <mc:Fallback xmlns="">
          <p:sp>
            <p:nvSpPr>
              <p:cNvPr id="3" name="Content Placeholder 2">
                <a:extLst>
                  <a:ext uri="{FF2B5EF4-FFF2-40B4-BE49-F238E27FC236}">
                    <a16:creationId xmlns:a16="http://schemas.microsoft.com/office/drawing/2014/main" id="{B912E9D1-8003-5C4F-931A-B523314662CA}"/>
                  </a:ext>
                </a:extLst>
              </p:cNvPr>
              <p:cNvSpPr>
                <a:spLocks noGrp="1" noRot="1" noChangeAspect="1" noMove="1" noResize="1" noEditPoints="1" noAdjustHandles="1" noChangeArrowheads="1" noChangeShapeType="1" noTextEdit="1"/>
              </p:cNvSpPr>
              <p:nvPr>
                <p:ph idx="1"/>
              </p:nvPr>
            </p:nvSpPr>
            <p:spPr>
              <a:xfrm>
                <a:off x="685800" y="1524000"/>
                <a:ext cx="7772400" cy="4572000"/>
              </a:xfrm>
              <a:blipFill>
                <a:blip r:embed="rId2"/>
                <a:stretch>
                  <a:fillRect l="-163" t="-111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38D1D998-4161-6D4C-A821-91EABE75347C}"/>
              </a:ext>
            </a:extLst>
          </p:cNvPr>
          <p:cNvSpPr>
            <a:spLocks noGrp="1"/>
          </p:cNvSpPr>
          <p:nvPr>
            <p:ph type="sldNum" sz="quarter" idx="12"/>
          </p:nvPr>
        </p:nvSpPr>
        <p:spPr/>
        <p:txBody>
          <a:bodyPr/>
          <a:lstStyle/>
          <a:p>
            <a:pPr>
              <a:defRPr/>
            </a:pPr>
            <a:fld id="{D207DEF5-A307-4F25-8C66-A6D5B058479D}" type="slidenum">
              <a:rPr lang="en-US" smtClean="0"/>
              <a:pPr>
                <a:defRPr/>
              </a:pPr>
              <a:t>141</a:t>
            </a:fld>
            <a:endParaRPr lang="en-US" dirty="0"/>
          </a:p>
        </p:txBody>
      </p:sp>
      <p:sp>
        <p:nvSpPr>
          <p:cNvPr id="7" name="Title 6">
            <a:extLst>
              <a:ext uri="{FF2B5EF4-FFF2-40B4-BE49-F238E27FC236}">
                <a16:creationId xmlns:a16="http://schemas.microsoft.com/office/drawing/2014/main" id="{BC79EB1C-7789-0140-91EE-419DE46CFAA1}"/>
              </a:ext>
            </a:extLst>
          </p:cNvPr>
          <p:cNvSpPr>
            <a:spLocks noGrp="1"/>
          </p:cNvSpPr>
          <p:nvPr>
            <p:ph type="title"/>
          </p:nvPr>
        </p:nvSpPr>
        <p:spPr/>
        <p:txBody>
          <a:bodyPr/>
          <a:lstStyle/>
          <a:p>
            <a:r>
              <a:rPr lang="en-US" dirty="0"/>
              <a:t>Norm-Based Comparative Gradient Elimination</a:t>
            </a:r>
            <a:br>
              <a:rPr lang="en-US" dirty="0"/>
            </a:br>
            <a:r>
              <a:rPr lang="en-US" sz="2400" dirty="0"/>
              <a:t>[</a:t>
            </a:r>
            <a:r>
              <a:rPr lang="en-US" sz="2400" dirty="0">
                <a:hlinkClick r:id="rId3"/>
              </a:rPr>
              <a:t>Gupta,Vaidya 2020</a:t>
            </a:r>
            <a:r>
              <a:rPr lang="en-US" sz="2400" dirty="0"/>
              <a:t>, </a:t>
            </a:r>
            <a:r>
              <a:rPr lang="en-US" sz="2400" dirty="0">
                <a:hlinkClick r:id="rId4"/>
              </a:rPr>
              <a:t>Gupta,Liu,Vaidya 2020</a:t>
            </a:r>
            <a:r>
              <a:rPr lang="en-US" sz="2400" dirty="0"/>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9F35468-1173-734E-901A-44ECC00DB637}"/>
                  </a:ext>
                </a:extLst>
              </p:cNvPr>
              <p:cNvSpPr txBox="1"/>
              <p:nvPr/>
            </p:nvSpPr>
            <p:spPr>
              <a:xfrm>
                <a:off x="1137287" y="2684796"/>
                <a:ext cx="2068260" cy="461665"/>
              </a:xfrm>
              <a:prstGeom prst="rect">
                <a:avLst/>
              </a:prstGeom>
              <a:noFill/>
            </p:spPr>
            <p:txBody>
              <a:bodyPr wrap="none" rtlCol="0">
                <a:spAutoFit/>
              </a:bodyPr>
              <a:lstStyle/>
              <a:p>
                <a:pPr eaLnBrk="1" fontAlgn="auto" hangingPunct="1">
                  <a:spcBef>
                    <a:spcPts val="0"/>
                  </a:spcBef>
                  <a:spcAft>
                    <a:spcPts val="0"/>
                  </a:spcAft>
                  <a:buClrTx/>
                  <a:buSzTx/>
                  <a:buNone/>
                </a:pPr>
                <a14:m>
                  <m:oMath xmlns:m="http://schemas.openxmlformats.org/officeDocument/2006/math">
                    <m:d>
                      <m:dPr>
                        <m:begChr m:val="|"/>
                        <m:endChr m:val="|"/>
                        <m:ctrlPr>
                          <a:rPr lang="en-US" b="0" i="1" smtClean="0">
                            <a:latin typeface="Cambria Math" panose="02040503050406030204" pitchFamily="18" charset="0"/>
                          </a:rPr>
                        </m:ctrlPr>
                      </m:dPr>
                      <m:e>
                        <m:r>
                          <a:rPr lang="en-US"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d>
                          <m:dPr>
                            <m:ctrlPr>
                              <a:rPr lang="en-US" b="0"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e>
                        </m:d>
                      </m:e>
                    </m:d>
                    <m:r>
                      <a:rPr lang="en-US" b="0" i="1" smtClean="0">
                        <a:latin typeface="Cambria Math" panose="02040503050406030204" pitchFamily="18" charset="0"/>
                      </a:rPr>
                      <m:t>=1</m:t>
                    </m:r>
                  </m:oMath>
                </a14:m>
                <a:r>
                  <a:rPr lang="en-US" dirty="0"/>
                  <a:t> </a:t>
                </a:r>
              </a:p>
            </p:txBody>
          </p:sp>
        </mc:Choice>
        <mc:Fallback xmlns="">
          <p:sp>
            <p:nvSpPr>
              <p:cNvPr id="6" name="TextBox 5">
                <a:extLst>
                  <a:ext uri="{FF2B5EF4-FFF2-40B4-BE49-F238E27FC236}">
                    <a16:creationId xmlns:a16="http://schemas.microsoft.com/office/drawing/2014/main" id="{19F35468-1173-734E-901A-44ECC00DB637}"/>
                  </a:ext>
                </a:extLst>
              </p:cNvPr>
              <p:cNvSpPr txBox="1">
                <a:spLocks noRot="1" noChangeAspect="1" noMove="1" noResize="1" noEditPoints="1" noAdjustHandles="1" noChangeArrowheads="1" noChangeShapeType="1" noTextEdit="1"/>
              </p:cNvSpPr>
              <p:nvPr/>
            </p:nvSpPr>
            <p:spPr>
              <a:xfrm>
                <a:off x="1137287" y="2684796"/>
                <a:ext cx="2068260" cy="461665"/>
              </a:xfrm>
              <a:prstGeom prst="rect">
                <a:avLst/>
              </a:prstGeom>
              <a:blipFill>
                <a:blip r:embed="rId5"/>
                <a:stretch>
                  <a:fillRect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5943C12-E0B7-0442-9418-AE6B454DFA45}"/>
                  </a:ext>
                </a:extLst>
              </p:cNvPr>
              <p:cNvSpPr txBox="1"/>
              <p:nvPr/>
            </p:nvSpPr>
            <p:spPr>
              <a:xfrm>
                <a:off x="1133730" y="3271155"/>
                <a:ext cx="2075376" cy="461665"/>
              </a:xfrm>
              <a:prstGeom prst="rect">
                <a:avLst/>
              </a:prstGeom>
              <a:noFill/>
            </p:spPr>
            <p:txBody>
              <a:bodyPr wrap="none" rtlCol="0">
                <a:spAutoFit/>
              </a:bodyPr>
              <a:lstStyle/>
              <a:p>
                <a:pPr eaLnBrk="1" fontAlgn="auto" hangingPunct="1">
                  <a:spcBef>
                    <a:spcPts val="0"/>
                  </a:spcBef>
                  <a:spcAft>
                    <a:spcPts val="0"/>
                  </a:spcAft>
                  <a:buClrTx/>
                  <a:buSzTx/>
                  <a:buNone/>
                </a:pPr>
                <a14:m>
                  <m:oMath xmlns:m="http://schemas.openxmlformats.org/officeDocument/2006/math">
                    <m:d>
                      <m:dPr>
                        <m:begChr m:val="|"/>
                        <m:endChr m:val="|"/>
                        <m:ctrlPr>
                          <a:rPr lang="en-US" b="0" i="1" smtClean="0">
                            <a:latin typeface="Cambria Math" panose="02040503050406030204" pitchFamily="18" charset="0"/>
                          </a:rPr>
                        </m:ctrlPr>
                      </m:dPr>
                      <m:e>
                        <m:r>
                          <a:rPr lang="en-US"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2</m:t>
                            </m:r>
                          </m:sub>
                        </m:sSub>
                        <m:d>
                          <m:dPr>
                            <m:ctrlPr>
                              <a:rPr lang="en-US" b="0"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e>
                        </m:d>
                      </m:e>
                    </m:d>
                    <m:r>
                      <a:rPr lang="en-US" b="0" i="1" smtClean="0">
                        <a:latin typeface="Cambria Math" panose="02040503050406030204" pitchFamily="18" charset="0"/>
                      </a:rPr>
                      <m:t>=3</m:t>
                    </m:r>
                  </m:oMath>
                </a14:m>
                <a:r>
                  <a:rPr lang="en-US" dirty="0"/>
                  <a:t> </a:t>
                </a:r>
              </a:p>
            </p:txBody>
          </p:sp>
        </mc:Choice>
        <mc:Fallback xmlns="">
          <p:sp>
            <p:nvSpPr>
              <p:cNvPr id="8" name="TextBox 7">
                <a:extLst>
                  <a:ext uri="{FF2B5EF4-FFF2-40B4-BE49-F238E27FC236}">
                    <a16:creationId xmlns:a16="http://schemas.microsoft.com/office/drawing/2014/main" id="{D5943C12-E0B7-0442-9418-AE6B454DFA45}"/>
                  </a:ext>
                </a:extLst>
              </p:cNvPr>
              <p:cNvSpPr txBox="1">
                <a:spLocks noRot="1" noChangeAspect="1" noMove="1" noResize="1" noEditPoints="1" noAdjustHandles="1" noChangeArrowheads="1" noChangeShapeType="1" noTextEdit="1"/>
              </p:cNvSpPr>
              <p:nvPr/>
            </p:nvSpPr>
            <p:spPr>
              <a:xfrm>
                <a:off x="1133730" y="3271155"/>
                <a:ext cx="2075376" cy="461665"/>
              </a:xfrm>
              <a:prstGeom prst="rect">
                <a:avLst/>
              </a:prstGeom>
              <a:blipFill>
                <a:blip r:embed="rId6"/>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EBF83F9-CCAF-EE43-88AA-53A27A94220B}"/>
                  </a:ext>
                </a:extLst>
              </p:cNvPr>
              <p:cNvSpPr txBox="1"/>
              <p:nvPr/>
            </p:nvSpPr>
            <p:spPr>
              <a:xfrm>
                <a:off x="1133730" y="3845592"/>
                <a:ext cx="2075376" cy="461665"/>
              </a:xfrm>
              <a:prstGeom prst="rect">
                <a:avLst/>
              </a:prstGeom>
              <a:noFill/>
            </p:spPr>
            <p:txBody>
              <a:bodyPr wrap="none" rtlCol="0">
                <a:spAutoFit/>
              </a:bodyPr>
              <a:lstStyle/>
              <a:p>
                <a:pPr eaLnBrk="1" fontAlgn="auto" hangingPunct="1">
                  <a:spcBef>
                    <a:spcPts val="0"/>
                  </a:spcBef>
                  <a:spcAft>
                    <a:spcPts val="0"/>
                  </a:spcAft>
                  <a:buClrTx/>
                  <a:buSzTx/>
                  <a:buNone/>
                </a:pPr>
                <a14:m>
                  <m:oMath xmlns:m="http://schemas.openxmlformats.org/officeDocument/2006/math">
                    <m:d>
                      <m:dPr>
                        <m:begChr m:val="|"/>
                        <m:endChr m:val="|"/>
                        <m:ctrlPr>
                          <a:rPr lang="en-US" b="0" i="1" smtClean="0">
                            <a:latin typeface="Cambria Math" panose="02040503050406030204" pitchFamily="18" charset="0"/>
                          </a:rPr>
                        </m:ctrlPr>
                      </m:dPr>
                      <m:e>
                        <m:r>
                          <a:rPr lang="en-US"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3</m:t>
                            </m:r>
                          </m:sub>
                        </m:sSub>
                        <m:d>
                          <m:dPr>
                            <m:ctrlPr>
                              <a:rPr lang="en-US" b="0"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e>
                        </m:d>
                      </m:e>
                    </m:d>
                    <m:r>
                      <a:rPr lang="en-US" b="0" i="1" smtClean="0">
                        <a:latin typeface="Cambria Math" panose="02040503050406030204" pitchFamily="18" charset="0"/>
                      </a:rPr>
                      <m:t>=2</m:t>
                    </m:r>
                  </m:oMath>
                </a14:m>
                <a:r>
                  <a:rPr lang="en-US" dirty="0"/>
                  <a:t> </a:t>
                </a:r>
              </a:p>
            </p:txBody>
          </p:sp>
        </mc:Choice>
        <mc:Fallback xmlns="">
          <p:sp>
            <p:nvSpPr>
              <p:cNvPr id="9" name="TextBox 8">
                <a:extLst>
                  <a:ext uri="{FF2B5EF4-FFF2-40B4-BE49-F238E27FC236}">
                    <a16:creationId xmlns:a16="http://schemas.microsoft.com/office/drawing/2014/main" id="{3EBF83F9-CCAF-EE43-88AA-53A27A94220B}"/>
                  </a:ext>
                </a:extLst>
              </p:cNvPr>
              <p:cNvSpPr txBox="1">
                <a:spLocks noRot="1" noChangeAspect="1" noMove="1" noResize="1" noEditPoints="1" noAdjustHandles="1" noChangeArrowheads="1" noChangeShapeType="1" noTextEdit="1"/>
              </p:cNvSpPr>
              <p:nvPr/>
            </p:nvSpPr>
            <p:spPr>
              <a:xfrm>
                <a:off x="1133730" y="3845592"/>
                <a:ext cx="2075376" cy="461665"/>
              </a:xfrm>
              <a:prstGeom prst="rect">
                <a:avLst/>
              </a:prstGeom>
              <a:blipFill>
                <a:blip r:embed="rId7"/>
                <a:stretch>
                  <a:fillRect b="-16216"/>
                </a:stretch>
              </a:blipFill>
            </p:spPr>
            <p:txBody>
              <a:bodyPr/>
              <a:lstStyle/>
              <a:p>
                <a:r>
                  <a:rPr lang="en-US">
                    <a:noFill/>
                  </a:rPr>
                  <a:t> </a:t>
                </a:r>
              </a:p>
            </p:txBody>
          </p:sp>
        </mc:Fallback>
      </mc:AlternateContent>
    </p:spTree>
    <p:extLst>
      <p:ext uri="{BB962C8B-B14F-4D97-AF65-F5344CB8AC3E}">
        <p14:creationId xmlns:p14="http://schemas.microsoft.com/office/powerpoint/2010/main" val="422391516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58ADEB1-49E4-584E-AAA6-8CFC605D6E35}"/>
              </a:ext>
            </a:extLst>
          </p:cNvPr>
          <p:cNvSpPr/>
          <p:nvPr/>
        </p:nvSpPr>
        <p:spPr bwMode="auto">
          <a:xfrm>
            <a:off x="718458" y="1371600"/>
            <a:ext cx="7625442" cy="865413"/>
          </a:xfrm>
          <a:prstGeom prst="rect">
            <a:avLst/>
          </a:prstGeom>
          <a:solidFill>
            <a:srgbClr val="FFFF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912E9D1-8003-5C4F-931A-B523314662CA}"/>
                  </a:ext>
                </a:extLst>
              </p:cNvPr>
              <p:cNvSpPr>
                <a:spLocks noGrp="1"/>
              </p:cNvSpPr>
              <p:nvPr>
                <p:ph idx="1"/>
              </p:nvPr>
            </p:nvSpPr>
            <p:spPr>
              <a:xfrm>
                <a:off x="685800" y="1524000"/>
                <a:ext cx="7772400" cy="4572000"/>
              </a:xfrm>
            </p:spPr>
            <p:txBody>
              <a:bodyPr/>
              <a:lstStyle/>
              <a:p>
                <a:r>
                  <a:rPr lang="en-US" dirty="0">
                    <a:sym typeface="Wingdings" pitchFamily="2" charset="2"/>
                  </a:rPr>
                  <a:t>Clip the largest </a:t>
                </a:r>
                <a14:m>
                  <m:oMath xmlns:m="http://schemas.openxmlformats.org/officeDocument/2006/math">
                    <m:r>
                      <a:rPr lang="en-US" i="1">
                        <a:latin typeface="Cambria Math" panose="02040503050406030204" pitchFamily="18" charset="0"/>
                        <a:sym typeface="Wingdings" pitchFamily="2" charset="2"/>
                      </a:rPr>
                      <m:t>𝑡</m:t>
                    </m:r>
                  </m:oMath>
                </a14:m>
                <a:r>
                  <a:rPr lang="en-US" dirty="0">
                    <a:sym typeface="Wingdings" pitchFamily="2" charset="2"/>
                  </a:rPr>
                  <a:t> norms</a:t>
                </a:r>
                <a:r>
                  <a:rPr lang="en-US" dirty="0"/>
                  <a:t> to equalize with </a:t>
                </a:r>
                <a14:m>
                  <m:oMath xmlns:m="http://schemas.openxmlformats.org/officeDocument/2006/math">
                    <m:r>
                      <a:rPr lang="en-US" i="1">
                        <a:latin typeface="Cambria Math" panose="02040503050406030204" pitchFamily="18" charset="0"/>
                      </a:rPr>
                      <m:t>𝑡</m:t>
                    </m:r>
                    <m:r>
                      <a:rPr lang="en-US" i="1">
                        <a:latin typeface="Cambria Math" panose="02040503050406030204" pitchFamily="18" charset="0"/>
                      </a:rPr>
                      <m:t>+1</m:t>
                    </m:r>
                  </m:oMath>
                </a14:m>
                <a:r>
                  <a:rPr lang="en-US" baseline="30000" dirty="0" err="1"/>
                  <a:t>th</a:t>
                </a:r>
                <a:r>
                  <a:rPr lang="en-US" baseline="30000" dirty="0"/>
                  <a:t> </a:t>
                </a:r>
                <a:r>
                  <a:rPr lang="en-US" dirty="0"/>
                  <a:t>norm</a:t>
                </a:r>
              </a:p>
              <a:p>
                <a:endParaRPr lang="en-US" dirty="0"/>
              </a:p>
              <a:p>
                <a:endParaRPr lang="en-US" dirty="0">
                  <a:solidFill>
                    <a:schemeClr val="tx1"/>
                  </a:solidFill>
                </a:endParaRPr>
              </a:p>
              <a:p>
                <a:endParaRPr lang="en-US" dirty="0">
                  <a:solidFill>
                    <a:schemeClr val="tx1"/>
                  </a:solidFill>
                </a:endParaRPr>
              </a:p>
              <a:p>
                <a:endParaRPr lang="en-US" dirty="0">
                  <a:solidFill>
                    <a:srgbClr val="C00000"/>
                  </a:solidFill>
                </a:endParaRPr>
              </a:p>
              <a:p>
                <a:endParaRPr lang="en-US" dirty="0">
                  <a:solidFill>
                    <a:srgbClr val="C00000"/>
                  </a:solidFill>
                </a:endParaRPr>
              </a:p>
              <a:p>
                <a:pPr marL="0" indent="0">
                  <a:buNone/>
                </a:pPr>
                <a:endParaRPr lang="en-US" dirty="0">
                  <a:solidFill>
                    <a:srgbClr val="C00000"/>
                  </a:solidFill>
                </a:endParaRPr>
              </a:p>
              <a:p>
                <a:pPr marL="0" indent="0">
                  <a:buNone/>
                </a:pPr>
                <a:endParaRPr lang="en-US" dirty="0">
                  <a:solidFill>
                    <a:srgbClr val="00B050"/>
                  </a:solidFill>
                  <a:sym typeface="Wingdings" pitchFamily="2" charset="2"/>
                </a:endParaRPr>
              </a:p>
              <a:p>
                <a:pPr marL="0" indent="0">
                  <a:buNone/>
                </a:pPr>
                <a:r>
                  <a:rPr lang="en-US" dirty="0">
                    <a:solidFill>
                      <a:srgbClr val="00B050"/>
                    </a:solidFill>
                    <a:sym typeface="Wingdings" pitchFamily="2" charset="2"/>
                  </a:rPr>
                  <a:t>     Filtered gradient = </a:t>
                </a:r>
              </a:p>
            </p:txBody>
          </p:sp>
        </mc:Choice>
        <mc:Fallback xmlns="">
          <p:sp>
            <p:nvSpPr>
              <p:cNvPr id="3" name="Content Placeholder 2">
                <a:extLst>
                  <a:ext uri="{FF2B5EF4-FFF2-40B4-BE49-F238E27FC236}">
                    <a16:creationId xmlns:a16="http://schemas.microsoft.com/office/drawing/2014/main" id="{B912E9D1-8003-5C4F-931A-B523314662CA}"/>
                  </a:ext>
                </a:extLst>
              </p:cNvPr>
              <p:cNvSpPr>
                <a:spLocks noGrp="1" noRot="1" noChangeAspect="1" noMove="1" noResize="1" noEditPoints="1" noAdjustHandles="1" noChangeArrowheads="1" noChangeShapeType="1" noTextEdit="1"/>
              </p:cNvSpPr>
              <p:nvPr>
                <p:ph idx="1"/>
              </p:nvPr>
            </p:nvSpPr>
            <p:spPr>
              <a:xfrm>
                <a:off x="685800" y="1524000"/>
                <a:ext cx="7772400" cy="4572000"/>
              </a:xfrm>
              <a:blipFill>
                <a:blip r:embed="rId2"/>
                <a:stretch>
                  <a:fillRect l="-163" t="-1111"/>
                </a:stretch>
              </a:blipFill>
            </p:spPr>
            <p:txBody>
              <a:bodyPr/>
              <a:lstStyle/>
              <a:p>
                <a:r>
                  <a:rPr lang="en-US">
                    <a:noFill/>
                  </a:rPr>
                  <a:t> </a:t>
                </a:r>
              </a:p>
            </p:txBody>
          </p:sp>
        </mc:Fallback>
      </mc:AlternateContent>
      <p:sp>
        <p:nvSpPr>
          <p:cNvPr id="7" name="Title 6">
            <a:extLst>
              <a:ext uri="{FF2B5EF4-FFF2-40B4-BE49-F238E27FC236}">
                <a16:creationId xmlns:a16="http://schemas.microsoft.com/office/drawing/2014/main" id="{BC79EB1C-7789-0140-91EE-419DE46CFAA1}"/>
              </a:ext>
            </a:extLst>
          </p:cNvPr>
          <p:cNvSpPr>
            <a:spLocks noGrp="1"/>
          </p:cNvSpPr>
          <p:nvPr>
            <p:ph type="title"/>
          </p:nvPr>
        </p:nvSpPr>
        <p:spPr/>
        <p:txBody>
          <a:bodyPr/>
          <a:lstStyle/>
          <a:p>
            <a:r>
              <a:rPr lang="en-US" dirty="0"/>
              <a:t>Norm-Based Comparative Gradient Elimination</a:t>
            </a:r>
            <a:br>
              <a:rPr lang="en-US" dirty="0"/>
            </a:br>
            <a:r>
              <a:rPr lang="en-US" sz="2400" dirty="0"/>
              <a:t>[</a:t>
            </a:r>
            <a:r>
              <a:rPr lang="en-US" sz="2400" dirty="0">
                <a:hlinkClick r:id="rId3"/>
              </a:rPr>
              <a:t>Gupta,Vaidya 2020</a:t>
            </a:r>
            <a:r>
              <a:rPr lang="en-US" sz="2400" dirty="0"/>
              <a:t>, </a:t>
            </a:r>
            <a:r>
              <a:rPr lang="en-US" sz="2400" dirty="0">
                <a:hlinkClick r:id="rId4"/>
              </a:rPr>
              <a:t>Gupta,Liu,Vaidya 2020</a:t>
            </a:r>
            <a:r>
              <a:rPr lang="en-US" sz="2400" dirty="0"/>
              <a:t>]</a:t>
            </a:r>
            <a:endParaRPr lang="en-US"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288A308-8F80-E945-B16C-BC15EF81C1C8}"/>
                  </a:ext>
                </a:extLst>
              </p:cNvPr>
              <p:cNvSpPr txBox="1"/>
              <p:nvPr/>
            </p:nvSpPr>
            <p:spPr>
              <a:xfrm>
                <a:off x="4888500" y="4900079"/>
                <a:ext cx="1840505" cy="616515"/>
              </a:xfrm>
              <a:prstGeom prst="rect">
                <a:avLst/>
              </a:prstGeom>
              <a:noFill/>
            </p:spPr>
            <p:txBody>
              <a:bodyPr wrap="none" rtlCol="0">
                <a:spAutoFit/>
              </a:bodyPr>
              <a:lstStyle/>
              <a:p>
                <a:pPr eaLnBrk="1" fontAlgn="auto" hangingPunct="1">
                  <a:spcBef>
                    <a:spcPts val="0"/>
                  </a:spcBef>
                  <a:spcAft>
                    <a:spcPts val="0"/>
                  </a:spcAft>
                  <a:buClrTx/>
                  <a:buSzTx/>
                  <a:buNone/>
                </a:pPr>
                <a14:m>
                  <m:oMath xmlns:m="http://schemas.openxmlformats.org/officeDocument/2006/math">
                    <m:r>
                      <a:rPr lang="en-US" b="0" i="0" smtClean="0">
                        <a:latin typeface="Cambria Math" panose="02040503050406030204" pitchFamily="18" charset="0"/>
                      </a:rPr>
                      <m:t>+ </m:t>
                    </m:r>
                    <m:f>
                      <m:fPr>
                        <m:ctrlPr>
                          <a:rPr lang="en-US" b="0" i="1" smtClean="0">
                            <a:solidFill>
                              <a:srgbClr val="FF0000"/>
                            </a:solidFill>
                            <a:latin typeface="Cambria Math" panose="02040503050406030204" pitchFamily="18" charset="0"/>
                          </a:rPr>
                        </m:ctrlPr>
                      </m:fPr>
                      <m:num>
                        <m:r>
                          <a:rPr lang="en-US" b="0" i="0" smtClean="0">
                            <a:solidFill>
                              <a:srgbClr val="FF0000"/>
                            </a:solidFill>
                            <a:latin typeface="Cambria Math" panose="02040503050406030204" pitchFamily="18" charset="0"/>
                          </a:rPr>
                          <m:t>2</m:t>
                        </m:r>
                      </m:num>
                      <m:den>
                        <m:r>
                          <a:rPr lang="en-US" b="0" i="0" smtClean="0">
                            <a:solidFill>
                              <a:srgbClr val="FF0000"/>
                            </a:solidFill>
                            <a:latin typeface="Cambria Math" panose="02040503050406030204" pitchFamily="18" charset="0"/>
                          </a:rPr>
                          <m:t>3</m:t>
                        </m:r>
                      </m:den>
                    </m:f>
                    <m:r>
                      <a:rPr lang="en-US"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r>
                      <a:rPr lang="en-US" i="1">
                        <a:latin typeface="Cambria Math" panose="02040503050406030204" pitchFamily="18" charset="0"/>
                      </a:rPr>
                      <m:t>)</m:t>
                    </m:r>
                  </m:oMath>
                </a14:m>
                <a:r>
                  <a:rPr lang="en-US" dirty="0"/>
                  <a:t> </a:t>
                </a:r>
              </a:p>
            </p:txBody>
          </p:sp>
        </mc:Choice>
        <mc:Fallback xmlns="">
          <p:sp>
            <p:nvSpPr>
              <p:cNvPr id="11" name="TextBox 10">
                <a:extLst>
                  <a:ext uri="{FF2B5EF4-FFF2-40B4-BE49-F238E27FC236}">
                    <a16:creationId xmlns:a16="http://schemas.microsoft.com/office/drawing/2014/main" id="{4288A308-8F80-E945-B16C-BC15EF81C1C8}"/>
                  </a:ext>
                </a:extLst>
              </p:cNvPr>
              <p:cNvSpPr txBox="1">
                <a:spLocks noRot="1" noChangeAspect="1" noMove="1" noResize="1" noEditPoints="1" noAdjustHandles="1" noChangeArrowheads="1" noChangeShapeType="1" noTextEdit="1"/>
              </p:cNvSpPr>
              <p:nvPr/>
            </p:nvSpPr>
            <p:spPr>
              <a:xfrm>
                <a:off x="4888500" y="4900079"/>
                <a:ext cx="1840505" cy="616515"/>
              </a:xfrm>
              <a:prstGeom prst="rect">
                <a:avLst/>
              </a:prstGeom>
              <a:blipFill>
                <a:blip r:embed="rId5"/>
                <a:stretch>
                  <a:fillRect b="-4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E465C5D-1CA0-5E49-B286-341BB33FA7B5}"/>
                  </a:ext>
                </a:extLst>
              </p:cNvPr>
              <p:cNvSpPr txBox="1"/>
              <p:nvPr/>
            </p:nvSpPr>
            <p:spPr>
              <a:xfrm>
                <a:off x="3718131" y="4977505"/>
                <a:ext cx="1304396" cy="461665"/>
              </a:xfrm>
              <a:prstGeom prst="rect">
                <a:avLst/>
              </a:prstGeom>
              <a:noFill/>
            </p:spPr>
            <p:txBody>
              <a:bodyPr wrap="none" rtlCol="0">
                <a:spAutoFit/>
              </a:bodyPr>
              <a:lstStyle/>
              <a:p>
                <a:pPr eaLnBrk="1" fontAlgn="auto" hangingPunct="1">
                  <a:spcBef>
                    <a:spcPts val="0"/>
                  </a:spcBef>
                  <a:spcAft>
                    <a:spcPts val="0"/>
                  </a:spcAft>
                  <a:buClrTx/>
                  <a:buSzTx/>
                  <a:buNone/>
                </a:pPr>
                <a14:m>
                  <m:oMath xmlns:m="http://schemas.openxmlformats.org/officeDocument/2006/math">
                    <m:r>
                      <a:rPr lang="en-US"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r>
                      <a:rPr lang="en-US" i="1">
                        <a:latin typeface="Cambria Math" panose="02040503050406030204" pitchFamily="18" charset="0"/>
                      </a:rPr>
                      <m:t>)</m:t>
                    </m:r>
                  </m:oMath>
                </a14:m>
                <a:r>
                  <a:rPr lang="en-US" dirty="0"/>
                  <a:t> </a:t>
                </a:r>
              </a:p>
            </p:txBody>
          </p:sp>
        </mc:Choice>
        <mc:Fallback xmlns="">
          <p:sp>
            <p:nvSpPr>
              <p:cNvPr id="13" name="TextBox 12">
                <a:extLst>
                  <a:ext uri="{FF2B5EF4-FFF2-40B4-BE49-F238E27FC236}">
                    <a16:creationId xmlns:a16="http://schemas.microsoft.com/office/drawing/2014/main" id="{4E465C5D-1CA0-5E49-B286-341BB33FA7B5}"/>
                  </a:ext>
                </a:extLst>
              </p:cNvPr>
              <p:cNvSpPr txBox="1">
                <a:spLocks noRot="1" noChangeAspect="1" noMove="1" noResize="1" noEditPoints="1" noAdjustHandles="1" noChangeArrowheads="1" noChangeShapeType="1" noTextEdit="1"/>
              </p:cNvSpPr>
              <p:nvPr/>
            </p:nvSpPr>
            <p:spPr>
              <a:xfrm>
                <a:off x="3718131" y="4977505"/>
                <a:ext cx="1304396" cy="461665"/>
              </a:xfrm>
              <a:prstGeom prst="rect">
                <a:avLst/>
              </a:prstGeom>
              <a:blipFill>
                <a:blip r:embed="rId6"/>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ABBFB5C-813F-BF4D-A9FB-1378BECF9AD8}"/>
                  </a:ext>
                </a:extLst>
              </p:cNvPr>
              <p:cNvSpPr txBox="1"/>
              <p:nvPr/>
            </p:nvSpPr>
            <p:spPr>
              <a:xfrm>
                <a:off x="6594978" y="4977505"/>
                <a:ext cx="1608069" cy="461665"/>
              </a:xfrm>
              <a:prstGeom prst="rect">
                <a:avLst/>
              </a:prstGeom>
              <a:noFill/>
            </p:spPr>
            <p:txBody>
              <a:bodyPr wrap="none" rtlCol="0">
                <a:spAutoFit/>
              </a:bodyPr>
              <a:lstStyle/>
              <a:p>
                <a:pPr eaLnBrk="1" fontAlgn="auto" hangingPunct="1">
                  <a:spcBef>
                    <a:spcPts val="0"/>
                  </a:spcBef>
                  <a:spcAft>
                    <a:spcPts val="0"/>
                  </a:spcAft>
                  <a:buClrTx/>
                  <a:buSzTx/>
                  <a:buNone/>
                </a:pPr>
                <a14:m>
                  <m:oMath xmlns:m="http://schemas.openxmlformats.org/officeDocument/2006/math">
                    <m:r>
                      <a:rPr lang="en-US" b="0" i="0" smtClean="0">
                        <a:latin typeface="Cambria Math" panose="02040503050406030204" pitchFamily="18" charset="0"/>
                      </a:rPr>
                      <m:t>+ </m:t>
                    </m:r>
                    <m:r>
                      <a:rPr lang="en-US"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r>
                      <a:rPr lang="en-US" i="1">
                        <a:latin typeface="Cambria Math" panose="02040503050406030204" pitchFamily="18" charset="0"/>
                      </a:rPr>
                      <m:t>)</m:t>
                    </m:r>
                  </m:oMath>
                </a14:m>
                <a:r>
                  <a:rPr lang="en-US" dirty="0"/>
                  <a:t> </a:t>
                </a:r>
              </a:p>
            </p:txBody>
          </p:sp>
        </mc:Choice>
        <mc:Fallback xmlns="">
          <p:sp>
            <p:nvSpPr>
              <p:cNvPr id="14" name="TextBox 13">
                <a:extLst>
                  <a:ext uri="{FF2B5EF4-FFF2-40B4-BE49-F238E27FC236}">
                    <a16:creationId xmlns:a16="http://schemas.microsoft.com/office/drawing/2014/main" id="{AABBFB5C-813F-BF4D-A9FB-1378BECF9AD8}"/>
                  </a:ext>
                </a:extLst>
              </p:cNvPr>
              <p:cNvSpPr txBox="1">
                <a:spLocks noRot="1" noChangeAspect="1" noMove="1" noResize="1" noEditPoints="1" noAdjustHandles="1" noChangeArrowheads="1" noChangeShapeType="1" noTextEdit="1"/>
              </p:cNvSpPr>
              <p:nvPr/>
            </p:nvSpPr>
            <p:spPr>
              <a:xfrm>
                <a:off x="6594978" y="4977505"/>
                <a:ext cx="1608069" cy="461665"/>
              </a:xfrm>
              <a:prstGeom prst="rect">
                <a:avLst/>
              </a:prstGeom>
              <a:blipFill>
                <a:blip r:embed="rId7"/>
                <a:stretch>
                  <a:fillRect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2F45D1A-444E-A347-AF41-DF44A5EB6C28}"/>
                  </a:ext>
                </a:extLst>
              </p:cNvPr>
              <p:cNvSpPr txBox="1"/>
              <p:nvPr/>
            </p:nvSpPr>
            <p:spPr>
              <a:xfrm>
                <a:off x="1137287" y="2684796"/>
                <a:ext cx="2068260" cy="461665"/>
              </a:xfrm>
              <a:prstGeom prst="rect">
                <a:avLst/>
              </a:prstGeom>
              <a:noFill/>
            </p:spPr>
            <p:txBody>
              <a:bodyPr wrap="none" rtlCol="0">
                <a:spAutoFit/>
              </a:bodyPr>
              <a:lstStyle/>
              <a:p>
                <a:pPr eaLnBrk="1" fontAlgn="auto" hangingPunct="1">
                  <a:spcBef>
                    <a:spcPts val="0"/>
                  </a:spcBef>
                  <a:spcAft>
                    <a:spcPts val="0"/>
                  </a:spcAft>
                  <a:buClrTx/>
                  <a:buSzTx/>
                  <a:buNone/>
                </a:pPr>
                <a14:m>
                  <m:oMath xmlns:m="http://schemas.openxmlformats.org/officeDocument/2006/math">
                    <m:d>
                      <m:dPr>
                        <m:begChr m:val="|"/>
                        <m:endChr m:val="|"/>
                        <m:ctrlPr>
                          <a:rPr lang="en-US" b="0" i="1" smtClean="0">
                            <a:latin typeface="Cambria Math" panose="02040503050406030204" pitchFamily="18" charset="0"/>
                          </a:rPr>
                        </m:ctrlPr>
                      </m:dPr>
                      <m:e>
                        <m:r>
                          <a:rPr lang="en-US"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d>
                          <m:dPr>
                            <m:ctrlPr>
                              <a:rPr lang="en-US" b="0"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e>
                        </m:d>
                      </m:e>
                    </m:d>
                    <m:r>
                      <a:rPr lang="en-US" b="0" i="1" smtClean="0">
                        <a:latin typeface="Cambria Math" panose="02040503050406030204" pitchFamily="18" charset="0"/>
                      </a:rPr>
                      <m:t>=1</m:t>
                    </m:r>
                  </m:oMath>
                </a14:m>
                <a:r>
                  <a:rPr lang="en-US" dirty="0"/>
                  <a:t> </a:t>
                </a:r>
              </a:p>
            </p:txBody>
          </p:sp>
        </mc:Choice>
        <mc:Fallback xmlns="">
          <p:sp>
            <p:nvSpPr>
              <p:cNvPr id="15" name="TextBox 14">
                <a:extLst>
                  <a:ext uri="{FF2B5EF4-FFF2-40B4-BE49-F238E27FC236}">
                    <a16:creationId xmlns:a16="http://schemas.microsoft.com/office/drawing/2014/main" id="{02F45D1A-444E-A347-AF41-DF44A5EB6C28}"/>
                  </a:ext>
                </a:extLst>
              </p:cNvPr>
              <p:cNvSpPr txBox="1">
                <a:spLocks noRot="1" noChangeAspect="1" noMove="1" noResize="1" noEditPoints="1" noAdjustHandles="1" noChangeArrowheads="1" noChangeShapeType="1" noTextEdit="1"/>
              </p:cNvSpPr>
              <p:nvPr/>
            </p:nvSpPr>
            <p:spPr>
              <a:xfrm>
                <a:off x="1137287" y="2684796"/>
                <a:ext cx="2068260" cy="461665"/>
              </a:xfrm>
              <a:prstGeom prst="rect">
                <a:avLst/>
              </a:prstGeom>
              <a:blipFill>
                <a:blip r:embed="rId8"/>
                <a:stretch>
                  <a:fillRect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1DAC26A-BD63-D94E-B333-5841E609DAAD}"/>
                  </a:ext>
                </a:extLst>
              </p:cNvPr>
              <p:cNvSpPr txBox="1"/>
              <p:nvPr/>
            </p:nvSpPr>
            <p:spPr>
              <a:xfrm>
                <a:off x="1133730" y="3271155"/>
                <a:ext cx="2075376" cy="461665"/>
              </a:xfrm>
              <a:prstGeom prst="rect">
                <a:avLst/>
              </a:prstGeom>
              <a:noFill/>
            </p:spPr>
            <p:txBody>
              <a:bodyPr wrap="none" rtlCol="0">
                <a:spAutoFit/>
              </a:bodyPr>
              <a:lstStyle/>
              <a:p>
                <a:pPr eaLnBrk="1" fontAlgn="auto" hangingPunct="1">
                  <a:spcBef>
                    <a:spcPts val="0"/>
                  </a:spcBef>
                  <a:spcAft>
                    <a:spcPts val="0"/>
                  </a:spcAft>
                  <a:buClrTx/>
                  <a:buSzTx/>
                  <a:buNone/>
                </a:pPr>
                <a14:m>
                  <m:oMath xmlns:m="http://schemas.openxmlformats.org/officeDocument/2006/math">
                    <m:d>
                      <m:dPr>
                        <m:begChr m:val="|"/>
                        <m:endChr m:val="|"/>
                        <m:ctrlPr>
                          <a:rPr lang="en-US" b="0" i="1" smtClean="0">
                            <a:latin typeface="Cambria Math" panose="02040503050406030204" pitchFamily="18" charset="0"/>
                          </a:rPr>
                        </m:ctrlPr>
                      </m:dPr>
                      <m:e>
                        <m:r>
                          <a:rPr lang="en-US"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2</m:t>
                            </m:r>
                          </m:sub>
                        </m:sSub>
                        <m:d>
                          <m:dPr>
                            <m:ctrlPr>
                              <a:rPr lang="en-US" b="0"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e>
                        </m:d>
                      </m:e>
                    </m:d>
                    <m:r>
                      <a:rPr lang="en-US" b="0" i="1" smtClean="0">
                        <a:latin typeface="Cambria Math" panose="02040503050406030204" pitchFamily="18" charset="0"/>
                      </a:rPr>
                      <m:t>=3</m:t>
                    </m:r>
                  </m:oMath>
                </a14:m>
                <a:r>
                  <a:rPr lang="en-US" dirty="0"/>
                  <a:t> </a:t>
                </a:r>
              </a:p>
            </p:txBody>
          </p:sp>
        </mc:Choice>
        <mc:Fallback xmlns="">
          <p:sp>
            <p:nvSpPr>
              <p:cNvPr id="16" name="TextBox 15">
                <a:extLst>
                  <a:ext uri="{FF2B5EF4-FFF2-40B4-BE49-F238E27FC236}">
                    <a16:creationId xmlns:a16="http://schemas.microsoft.com/office/drawing/2014/main" id="{B1DAC26A-BD63-D94E-B333-5841E609DAAD}"/>
                  </a:ext>
                </a:extLst>
              </p:cNvPr>
              <p:cNvSpPr txBox="1">
                <a:spLocks noRot="1" noChangeAspect="1" noMove="1" noResize="1" noEditPoints="1" noAdjustHandles="1" noChangeArrowheads="1" noChangeShapeType="1" noTextEdit="1"/>
              </p:cNvSpPr>
              <p:nvPr/>
            </p:nvSpPr>
            <p:spPr>
              <a:xfrm>
                <a:off x="1133730" y="3271155"/>
                <a:ext cx="2075376" cy="461665"/>
              </a:xfrm>
              <a:prstGeom prst="rect">
                <a:avLst/>
              </a:prstGeom>
              <a:blipFill>
                <a:blip r:embed="rId9"/>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A8C20E3-9DD3-5746-91AC-49F3F28DF9BE}"/>
                  </a:ext>
                </a:extLst>
              </p:cNvPr>
              <p:cNvSpPr txBox="1"/>
              <p:nvPr/>
            </p:nvSpPr>
            <p:spPr>
              <a:xfrm>
                <a:off x="1133730" y="3845592"/>
                <a:ext cx="2075376" cy="461665"/>
              </a:xfrm>
              <a:prstGeom prst="rect">
                <a:avLst/>
              </a:prstGeom>
              <a:noFill/>
            </p:spPr>
            <p:txBody>
              <a:bodyPr wrap="none" rtlCol="0">
                <a:spAutoFit/>
              </a:bodyPr>
              <a:lstStyle/>
              <a:p>
                <a:pPr eaLnBrk="1" fontAlgn="auto" hangingPunct="1">
                  <a:spcBef>
                    <a:spcPts val="0"/>
                  </a:spcBef>
                  <a:spcAft>
                    <a:spcPts val="0"/>
                  </a:spcAft>
                  <a:buClrTx/>
                  <a:buSzTx/>
                  <a:buNone/>
                </a:pPr>
                <a14:m>
                  <m:oMath xmlns:m="http://schemas.openxmlformats.org/officeDocument/2006/math">
                    <m:d>
                      <m:dPr>
                        <m:begChr m:val="|"/>
                        <m:endChr m:val="|"/>
                        <m:ctrlPr>
                          <a:rPr lang="en-US" b="0" i="1" smtClean="0">
                            <a:latin typeface="Cambria Math" panose="02040503050406030204" pitchFamily="18" charset="0"/>
                          </a:rPr>
                        </m:ctrlPr>
                      </m:dPr>
                      <m:e>
                        <m:r>
                          <a:rPr lang="en-US"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3</m:t>
                            </m:r>
                          </m:sub>
                        </m:sSub>
                        <m:d>
                          <m:dPr>
                            <m:ctrlPr>
                              <a:rPr lang="en-US" b="0"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e>
                        </m:d>
                      </m:e>
                    </m:d>
                    <m:r>
                      <a:rPr lang="en-US" b="0" i="1" smtClean="0">
                        <a:latin typeface="Cambria Math" panose="02040503050406030204" pitchFamily="18" charset="0"/>
                      </a:rPr>
                      <m:t>=2</m:t>
                    </m:r>
                  </m:oMath>
                </a14:m>
                <a:r>
                  <a:rPr lang="en-US" dirty="0"/>
                  <a:t> </a:t>
                </a:r>
              </a:p>
            </p:txBody>
          </p:sp>
        </mc:Choice>
        <mc:Fallback xmlns="">
          <p:sp>
            <p:nvSpPr>
              <p:cNvPr id="17" name="TextBox 16">
                <a:extLst>
                  <a:ext uri="{FF2B5EF4-FFF2-40B4-BE49-F238E27FC236}">
                    <a16:creationId xmlns:a16="http://schemas.microsoft.com/office/drawing/2014/main" id="{7A8C20E3-9DD3-5746-91AC-49F3F28DF9BE}"/>
                  </a:ext>
                </a:extLst>
              </p:cNvPr>
              <p:cNvSpPr txBox="1">
                <a:spLocks noRot="1" noChangeAspect="1" noMove="1" noResize="1" noEditPoints="1" noAdjustHandles="1" noChangeArrowheads="1" noChangeShapeType="1" noTextEdit="1"/>
              </p:cNvSpPr>
              <p:nvPr/>
            </p:nvSpPr>
            <p:spPr>
              <a:xfrm>
                <a:off x="1133730" y="3845592"/>
                <a:ext cx="2075376" cy="461665"/>
              </a:xfrm>
              <a:prstGeom prst="rect">
                <a:avLst/>
              </a:prstGeom>
              <a:blipFill>
                <a:blip r:embed="rId10"/>
                <a:stretch>
                  <a:fillRect b="-16216"/>
                </a:stretch>
              </a:blipFill>
            </p:spPr>
            <p:txBody>
              <a:bodyPr/>
              <a:lstStyle/>
              <a:p>
                <a:r>
                  <a:rPr lang="en-US">
                    <a:noFill/>
                  </a:rPr>
                  <a:t> </a:t>
                </a:r>
              </a:p>
            </p:txBody>
          </p:sp>
        </mc:Fallback>
      </mc:AlternateContent>
    </p:spTree>
    <p:extLst>
      <p:ext uri="{BB962C8B-B14F-4D97-AF65-F5344CB8AC3E}">
        <p14:creationId xmlns:p14="http://schemas.microsoft.com/office/powerpoint/2010/main" val="89838346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4">
            <a:extLst>
              <a:ext uri="{FF2B5EF4-FFF2-40B4-BE49-F238E27FC236}">
                <a16:creationId xmlns:a16="http://schemas.microsoft.com/office/drawing/2014/main" id="{A3D45248-811E-1143-ACAD-CA81CEFE46E8}"/>
              </a:ext>
            </a:extLst>
          </p:cNvPr>
          <p:cNvGraphicFramePr>
            <a:graphicFrameLocks/>
          </p:cNvGraphicFramePr>
          <p:nvPr>
            <p:extLst/>
          </p:nvPr>
        </p:nvGraphicFramePr>
        <p:xfrm>
          <a:off x="170482" y="2329717"/>
          <a:ext cx="8741043" cy="2713694"/>
        </p:xfrm>
        <a:graphic>
          <a:graphicData uri="http://schemas.openxmlformats.org/drawingml/2006/table">
            <a:tbl>
              <a:tblPr firstRow="1" bandRow="1">
                <a:tableStyleId>{5C22544A-7EE6-4342-B048-85BDC9FD1C3A}</a:tableStyleId>
              </a:tblPr>
              <a:tblGrid>
                <a:gridCol w="2913681">
                  <a:extLst>
                    <a:ext uri="{9D8B030D-6E8A-4147-A177-3AD203B41FA5}">
                      <a16:colId xmlns:a16="http://schemas.microsoft.com/office/drawing/2014/main" val="4012353753"/>
                    </a:ext>
                  </a:extLst>
                </a:gridCol>
                <a:gridCol w="2913681">
                  <a:extLst>
                    <a:ext uri="{9D8B030D-6E8A-4147-A177-3AD203B41FA5}">
                      <a16:colId xmlns:a16="http://schemas.microsoft.com/office/drawing/2014/main" val="1823632436"/>
                    </a:ext>
                  </a:extLst>
                </a:gridCol>
                <a:gridCol w="2913681">
                  <a:extLst>
                    <a:ext uri="{9D8B030D-6E8A-4147-A177-3AD203B41FA5}">
                      <a16:colId xmlns:a16="http://schemas.microsoft.com/office/drawing/2014/main" val="186496285"/>
                    </a:ext>
                  </a:extLst>
                </a:gridCol>
              </a:tblGrid>
              <a:tr h="762487">
                <a:tc>
                  <a:txBody>
                    <a:bodyPr/>
                    <a:lstStyle/>
                    <a:p>
                      <a:pPr algn="ctr"/>
                      <a:endParaRPr lang="en-US" b="0" dirty="0">
                        <a:solidFill>
                          <a:schemeClr val="tx1"/>
                        </a:solidFill>
                        <a:latin typeface="Helvetica" pitchFamily="2" charset="0"/>
                      </a:endParaRPr>
                    </a:p>
                  </a:txBody>
                  <a:tcPr>
                    <a:noFill/>
                  </a:tcPr>
                </a:tc>
                <a:tc>
                  <a:txBody>
                    <a:bodyPr/>
                    <a:lstStyle/>
                    <a:p>
                      <a:pPr algn="ctr"/>
                      <a:r>
                        <a:rPr lang="en-US" b="0" dirty="0">
                          <a:solidFill>
                            <a:schemeClr val="tx1"/>
                          </a:solidFill>
                          <a:latin typeface="Helvetica" pitchFamily="2" charset="0"/>
                        </a:rPr>
                        <a:t>Identical cost functions</a:t>
                      </a:r>
                    </a:p>
                  </a:txBody>
                  <a:tcPr>
                    <a:solidFill>
                      <a:srgbClr val="FAFC55"/>
                    </a:solidFill>
                  </a:tcPr>
                </a:tc>
                <a:tc>
                  <a:txBody>
                    <a:bodyPr/>
                    <a:lstStyle/>
                    <a:p>
                      <a:pPr algn="ctr"/>
                      <a:r>
                        <a:rPr lang="en-US" b="0" dirty="0">
                          <a:solidFill>
                            <a:schemeClr val="tx1"/>
                          </a:solidFill>
                          <a:latin typeface="Helvetica" pitchFamily="2" charset="0"/>
                        </a:rPr>
                        <a:t>Non-identical cost functions</a:t>
                      </a:r>
                    </a:p>
                  </a:txBody>
                  <a:tcPr>
                    <a:solidFill>
                      <a:srgbClr val="FAFC55"/>
                    </a:solidFill>
                  </a:tcPr>
                </a:tc>
                <a:extLst>
                  <a:ext uri="{0D108BD9-81ED-4DB2-BD59-A6C34878D82A}">
                    <a16:rowId xmlns:a16="http://schemas.microsoft.com/office/drawing/2014/main" val="2286265938"/>
                  </a:ext>
                </a:extLst>
              </a:tr>
              <a:tr h="762487">
                <a:tc>
                  <a:txBody>
                    <a:bodyPr/>
                    <a:lstStyle/>
                    <a:p>
                      <a:pPr algn="ctr"/>
                      <a:r>
                        <a:rPr lang="en-US" b="0" dirty="0">
                          <a:solidFill>
                            <a:schemeClr val="tx1"/>
                          </a:solidFill>
                          <a:latin typeface="Helvetica" pitchFamily="2" charset="0"/>
                        </a:rPr>
                        <a:t>Deterministic gradients</a:t>
                      </a:r>
                    </a:p>
                  </a:txBody>
                  <a:tcPr>
                    <a:solidFill>
                      <a:schemeClr val="accent6">
                        <a:lumMod val="20000"/>
                        <a:lumOff val="80000"/>
                      </a:schemeClr>
                    </a:solidFill>
                  </a:tcPr>
                </a:tc>
                <a:tc>
                  <a:txBody>
                    <a:bodyPr/>
                    <a:lstStyle/>
                    <a:p>
                      <a:pPr algn="ctr"/>
                      <a:r>
                        <a:rPr lang="en-US" b="0" dirty="0">
                          <a:solidFill>
                            <a:schemeClr val="tx1"/>
                          </a:solidFill>
                          <a:latin typeface="Helvetica" pitchFamily="2" charset="0"/>
                        </a:rPr>
                        <a:t> </a:t>
                      </a:r>
                      <a:r>
                        <a:rPr lang="en-US" b="0" dirty="0">
                          <a:solidFill>
                            <a:srgbClr val="C00000"/>
                          </a:solidFill>
                          <a:latin typeface="Helvetica" pitchFamily="2" charset="0"/>
                        </a:rPr>
                        <a:t>Trivial</a:t>
                      </a:r>
                      <a:r>
                        <a:rPr lang="en-US" b="0" dirty="0">
                          <a:solidFill>
                            <a:schemeClr val="tx1"/>
                          </a:solidFill>
                          <a:latin typeface="Helvetica" pitchFamily="2" charset="0"/>
                        </a:rPr>
                        <a:t>: majority vote</a:t>
                      </a:r>
                    </a:p>
                    <a:p>
                      <a:pPr algn="ctr"/>
                      <a:r>
                        <a:rPr lang="en-US" b="0" dirty="0">
                          <a:solidFill>
                            <a:schemeClr val="tx1"/>
                          </a:solidFill>
                          <a:latin typeface="Helvetica" pitchFamily="2" charset="0"/>
                        </a:rPr>
                        <a:t>on gradients</a:t>
                      </a:r>
                    </a:p>
                  </a:txBody>
                  <a:tcPr>
                    <a:solidFill>
                      <a:schemeClr val="bg1">
                        <a:lumMod val="85000"/>
                      </a:schemeClr>
                    </a:solidFill>
                  </a:tcPr>
                </a:tc>
                <a:tc>
                  <a:txBody>
                    <a:bodyPr/>
                    <a:lstStyle/>
                    <a:p>
                      <a:pPr algn="ctr"/>
                      <a:r>
                        <a:rPr lang="en-US" b="0" dirty="0">
                          <a:solidFill>
                            <a:schemeClr val="tx1"/>
                          </a:solidFill>
                          <a:latin typeface="Helvetica" pitchFamily="2" charset="0"/>
                        </a:rPr>
                        <a:t>With </a:t>
                      </a:r>
                      <a:r>
                        <a:rPr lang="en-US" b="0" dirty="0">
                          <a:solidFill>
                            <a:srgbClr val="C00000"/>
                          </a:solidFill>
                          <a:latin typeface="Helvetica" pitchFamily="2" charset="0"/>
                        </a:rPr>
                        <a:t>or</a:t>
                      </a:r>
                      <a:r>
                        <a:rPr lang="en-US" b="0" dirty="0">
                          <a:solidFill>
                            <a:schemeClr val="tx1"/>
                          </a:solidFill>
                          <a:latin typeface="Helvetica" pitchFamily="2" charset="0"/>
                        </a:rPr>
                        <a:t> without redundancy</a:t>
                      </a:r>
                    </a:p>
                  </a:txBody>
                  <a:tcPr>
                    <a:solidFill>
                      <a:schemeClr val="bg1">
                        <a:lumMod val="85000"/>
                      </a:schemeClr>
                    </a:solidFill>
                  </a:tcPr>
                </a:tc>
                <a:extLst>
                  <a:ext uri="{0D108BD9-81ED-4DB2-BD59-A6C34878D82A}">
                    <a16:rowId xmlns:a16="http://schemas.microsoft.com/office/drawing/2014/main" val="231336763"/>
                  </a:ext>
                </a:extLst>
              </a:tr>
              <a:tr h="1089268">
                <a:tc>
                  <a:txBody>
                    <a:bodyPr/>
                    <a:lstStyle/>
                    <a:p>
                      <a:pPr algn="ctr"/>
                      <a:endParaRPr lang="en-US" b="0" dirty="0">
                        <a:solidFill>
                          <a:schemeClr val="tx1"/>
                        </a:solidFill>
                        <a:latin typeface="Helvetica" pitchFamily="2" charset="0"/>
                      </a:endParaRPr>
                    </a:p>
                    <a:p>
                      <a:pPr algn="ctr"/>
                      <a:r>
                        <a:rPr lang="en-US" b="0" dirty="0">
                          <a:solidFill>
                            <a:schemeClr val="tx1"/>
                          </a:solidFill>
                          <a:latin typeface="Helvetica" pitchFamily="2" charset="0"/>
                        </a:rPr>
                        <a:t>Stochastic gradients</a:t>
                      </a:r>
                    </a:p>
                  </a:txBody>
                  <a:tcP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err="1">
                          <a:solidFill>
                            <a:srgbClr val="C00000"/>
                          </a:solidFill>
                          <a:latin typeface="Helvetica" pitchFamily="2" charset="0"/>
                        </a:rPr>
                        <a:t>i.i.d</a:t>
                      </a:r>
                      <a:r>
                        <a:rPr lang="en-US" b="0" dirty="0">
                          <a:solidFill>
                            <a:srgbClr val="C00000"/>
                          </a:solidFill>
                          <a:latin typeface="Helvetica" pitchFamily="2" charset="0"/>
                        </a:rPr>
                        <a:t>. </a:t>
                      </a:r>
                      <a:r>
                        <a:rPr lang="en-US" b="0" dirty="0">
                          <a:solidFill>
                            <a:schemeClr val="tx1"/>
                          </a:solidFill>
                          <a:latin typeface="Helvetica" pitchFamily="2" charset="0"/>
                        </a:rPr>
                        <a:t>model</a:t>
                      </a:r>
                    </a:p>
                    <a:p>
                      <a:pPr algn="ctr"/>
                      <a:r>
                        <a:rPr lang="en-US" b="0" dirty="0">
                          <a:solidFill>
                            <a:schemeClr val="tx1"/>
                          </a:solidFill>
                          <a:latin typeface="Helvetica" pitchFamily="2" charset="0"/>
                        </a:rPr>
                        <a:t>(commonly assumed</a:t>
                      </a:r>
                    </a:p>
                    <a:p>
                      <a:pPr algn="ctr"/>
                      <a:r>
                        <a:rPr lang="en-US" b="0" dirty="0">
                          <a:solidFill>
                            <a:schemeClr val="tx1"/>
                          </a:solidFill>
                          <a:latin typeface="Helvetica" pitchFamily="2" charset="0"/>
                        </a:rPr>
                        <a:t>in fault-tolerant</a:t>
                      </a:r>
                    </a:p>
                    <a:p>
                      <a:pPr algn="ctr"/>
                      <a:r>
                        <a:rPr lang="en-US" b="0" dirty="0">
                          <a:solidFill>
                            <a:schemeClr val="tx1"/>
                          </a:solidFill>
                          <a:latin typeface="Helvetica" pitchFamily="2" charset="0"/>
                        </a:rPr>
                        <a:t>machine learning)</a:t>
                      </a:r>
                    </a:p>
                  </a:txBody>
                  <a:tcPr>
                    <a:solidFill>
                      <a:schemeClr val="bg1">
                        <a:lumMod val="85000"/>
                      </a:schemeClr>
                    </a:solidFill>
                  </a:tcPr>
                </a:tc>
                <a:tc>
                  <a:txBody>
                    <a:bodyPr/>
                    <a:lstStyle/>
                    <a:p>
                      <a:pPr algn="ctr"/>
                      <a:endParaRPr lang="en-US" b="0" dirty="0">
                        <a:solidFill>
                          <a:schemeClr val="tx1"/>
                        </a:solidFill>
                        <a:latin typeface="Helvetica" pitchFamily="2" charset="0"/>
                      </a:endParaRPr>
                    </a:p>
                    <a:p>
                      <a:pPr algn="ctr"/>
                      <a:r>
                        <a:rPr lang="en-US" b="0" dirty="0">
                          <a:solidFill>
                            <a:srgbClr val="C00000"/>
                          </a:solidFill>
                          <a:latin typeface="Helvetica" pitchFamily="2" charset="0"/>
                        </a:rPr>
                        <a:t>non-</a:t>
                      </a:r>
                      <a:r>
                        <a:rPr lang="en-US" b="0" dirty="0" err="1">
                          <a:solidFill>
                            <a:srgbClr val="C00000"/>
                          </a:solidFill>
                          <a:latin typeface="Helvetica" pitchFamily="2" charset="0"/>
                        </a:rPr>
                        <a:t>i.i.d</a:t>
                      </a:r>
                      <a:r>
                        <a:rPr lang="en-US" b="0" dirty="0">
                          <a:solidFill>
                            <a:srgbClr val="C00000"/>
                          </a:solidFill>
                          <a:latin typeface="Helvetica" pitchFamily="2" charset="0"/>
                        </a:rPr>
                        <a:t>.</a:t>
                      </a:r>
                      <a:r>
                        <a:rPr lang="en-US" b="0" dirty="0">
                          <a:solidFill>
                            <a:schemeClr val="tx1"/>
                          </a:solidFill>
                          <a:latin typeface="Helvetica" pitchFamily="2" charset="0"/>
                        </a:rPr>
                        <a:t> model</a:t>
                      </a:r>
                    </a:p>
                  </a:txBody>
                  <a:tcPr>
                    <a:solidFill>
                      <a:schemeClr val="bg1">
                        <a:lumMod val="85000"/>
                      </a:schemeClr>
                    </a:solidFill>
                  </a:tcPr>
                </a:tc>
                <a:extLst>
                  <a:ext uri="{0D108BD9-81ED-4DB2-BD59-A6C34878D82A}">
                    <a16:rowId xmlns:a16="http://schemas.microsoft.com/office/drawing/2014/main" val="1748147748"/>
                  </a:ext>
                </a:extLst>
              </a:tr>
            </a:tbl>
          </a:graphicData>
        </a:graphic>
      </p:graphicFrame>
      <p:sp>
        <p:nvSpPr>
          <p:cNvPr id="2" name="Title 1">
            <a:extLst>
              <a:ext uri="{FF2B5EF4-FFF2-40B4-BE49-F238E27FC236}">
                <a16:creationId xmlns:a16="http://schemas.microsoft.com/office/drawing/2014/main" id="{2ED2D8A1-5435-D542-85E9-47E3E5B99A14}"/>
              </a:ext>
            </a:extLst>
          </p:cNvPr>
          <p:cNvSpPr>
            <a:spLocks noGrp="1"/>
          </p:cNvSpPr>
          <p:nvPr>
            <p:ph type="title"/>
          </p:nvPr>
        </p:nvSpPr>
        <p:spPr/>
        <p:txBody>
          <a:bodyPr/>
          <a:lstStyle/>
          <a:p>
            <a:r>
              <a:rPr lang="en-US" dirty="0"/>
              <a:t> Norm-Based Comparative Gradient Elimination</a:t>
            </a:r>
            <a:br>
              <a:rPr lang="en-US" dirty="0"/>
            </a:br>
            <a:r>
              <a:rPr lang="en-US" sz="2400" dirty="0"/>
              <a:t>[</a:t>
            </a:r>
            <a:r>
              <a:rPr lang="en-US" sz="2400" dirty="0">
                <a:hlinkClick r:id="rId2"/>
              </a:rPr>
              <a:t>Gupta,Vaidya 2020</a:t>
            </a:r>
            <a:r>
              <a:rPr lang="en-US" sz="2400" dirty="0"/>
              <a:t>, </a:t>
            </a:r>
            <a:r>
              <a:rPr lang="en-US" sz="2400" dirty="0">
                <a:hlinkClick r:id="rId3"/>
              </a:rPr>
              <a:t>Gupta,Liu,Vaidya 2020</a:t>
            </a:r>
            <a:r>
              <a:rPr lang="en-US" sz="2400" dirty="0"/>
              <a:t>]</a:t>
            </a:r>
            <a:endParaRPr lang="en-US" dirty="0"/>
          </a:p>
        </p:txBody>
      </p:sp>
      <p:sp>
        <p:nvSpPr>
          <p:cNvPr id="4" name="Oval 3">
            <a:extLst>
              <a:ext uri="{FF2B5EF4-FFF2-40B4-BE49-F238E27FC236}">
                <a16:creationId xmlns:a16="http://schemas.microsoft.com/office/drawing/2014/main" id="{9ED2B278-B6BB-9C45-8ED3-C959F5931531}"/>
              </a:ext>
            </a:extLst>
          </p:cNvPr>
          <p:cNvSpPr/>
          <p:nvPr/>
        </p:nvSpPr>
        <p:spPr bwMode="auto">
          <a:xfrm>
            <a:off x="6355080" y="3074670"/>
            <a:ext cx="2183130" cy="626647"/>
          </a:xfrm>
          <a:prstGeom prst="ellipse">
            <a:avLst/>
          </a:prstGeom>
          <a:noFill/>
          <a:ln w="28575"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7" name="Content Placeholder 6">
            <a:extLst>
              <a:ext uri="{FF2B5EF4-FFF2-40B4-BE49-F238E27FC236}">
                <a16:creationId xmlns:a16="http://schemas.microsoft.com/office/drawing/2014/main" id="{21FBA70C-2182-7A41-9851-8893ED65718C}"/>
              </a:ext>
            </a:extLst>
          </p:cNvPr>
          <p:cNvSpPr>
            <a:spLocks noGrp="1"/>
          </p:cNvSpPr>
          <p:nvPr>
            <p:ph idx="1"/>
          </p:nvPr>
        </p:nvSpPr>
        <p:spPr/>
        <p:txBody>
          <a:bodyPr/>
          <a:lstStyle/>
          <a:p>
            <a:endParaRPr lang="en-US" dirty="0"/>
          </a:p>
        </p:txBody>
      </p:sp>
      <p:sp>
        <p:nvSpPr>
          <p:cNvPr id="9" name="Oval 8">
            <a:extLst>
              <a:ext uri="{FF2B5EF4-FFF2-40B4-BE49-F238E27FC236}">
                <a16:creationId xmlns:a16="http://schemas.microsoft.com/office/drawing/2014/main" id="{78B90EB1-B024-0948-88E0-46C31067FE65}"/>
              </a:ext>
            </a:extLst>
          </p:cNvPr>
          <p:cNvSpPr/>
          <p:nvPr/>
        </p:nvSpPr>
        <p:spPr bwMode="auto">
          <a:xfrm>
            <a:off x="6332220" y="3989069"/>
            <a:ext cx="2263140" cy="640081"/>
          </a:xfrm>
          <a:prstGeom prst="ellipse">
            <a:avLst/>
          </a:prstGeom>
          <a:noFill/>
          <a:ln w="28575"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10" name="TextBox 9">
            <a:extLst>
              <a:ext uri="{FF2B5EF4-FFF2-40B4-BE49-F238E27FC236}">
                <a16:creationId xmlns:a16="http://schemas.microsoft.com/office/drawing/2014/main" id="{A4C86CCD-048B-1342-8229-543E2474A7C8}"/>
              </a:ext>
            </a:extLst>
          </p:cNvPr>
          <p:cNvSpPr txBox="1"/>
          <p:nvPr/>
        </p:nvSpPr>
        <p:spPr>
          <a:xfrm>
            <a:off x="6332220" y="4629150"/>
            <a:ext cx="2537460" cy="1200329"/>
          </a:xfrm>
          <a:prstGeom prst="rect">
            <a:avLst/>
          </a:prstGeom>
          <a:solidFill>
            <a:srgbClr val="C00000"/>
          </a:solidFill>
        </p:spPr>
        <p:txBody>
          <a:bodyPr wrap="square" rtlCol="0">
            <a:spAutoFit/>
          </a:bodyPr>
          <a:lstStyle/>
          <a:p>
            <a:pPr>
              <a:buNone/>
            </a:pPr>
            <a:r>
              <a:rPr lang="en-US" sz="1800" dirty="0">
                <a:solidFill>
                  <a:schemeClr val="bg1">
                    <a:lumMod val="85000"/>
                  </a:schemeClr>
                </a:solidFill>
                <a:latin typeface="Helvetica" pitchFamily="2" charset="0"/>
              </a:rPr>
              <a:t>Under exact &amp;</a:t>
            </a:r>
            <a:br>
              <a:rPr lang="en-US" sz="1800" dirty="0">
                <a:solidFill>
                  <a:schemeClr val="bg1">
                    <a:lumMod val="85000"/>
                  </a:schemeClr>
                </a:solidFill>
                <a:latin typeface="Helvetica" pitchFamily="2" charset="0"/>
              </a:rPr>
            </a:br>
            <a:r>
              <a:rPr lang="en-US" sz="1800" dirty="0">
                <a:solidFill>
                  <a:schemeClr val="bg1">
                    <a:lumMod val="85000"/>
                  </a:schemeClr>
                </a:solidFill>
                <a:latin typeface="Helvetica" pitchFamily="2" charset="0"/>
              </a:rPr>
              <a:t>approximate redundancy</a:t>
            </a:r>
            <a:br>
              <a:rPr lang="en-US" sz="1800" dirty="0">
                <a:solidFill>
                  <a:schemeClr val="bg1">
                    <a:lumMod val="85000"/>
                  </a:schemeClr>
                </a:solidFill>
                <a:latin typeface="Helvetica" pitchFamily="2" charset="0"/>
              </a:rPr>
            </a:br>
            <a:r>
              <a:rPr lang="en-US" sz="1800" dirty="0">
                <a:solidFill>
                  <a:schemeClr val="bg1">
                    <a:lumMod val="85000"/>
                  </a:schemeClr>
                </a:solidFill>
                <a:latin typeface="Helvetica" pitchFamily="2" charset="0"/>
              </a:rPr>
              <a:t>defined earlier</a:t>
            </a:r>
          </a:p>
        </p:txBody>
      </p:sp>
      <p:sp>
        <p:nvSpPr>
          <p:cNvPr id="12" name="Oval 11">
            <a:extLst>
              <a:ext uri="{FF2B5EF4-FFF2-40B4-BE49-F238E27FC236}">
                <a16:creationId xmlns:a16="http://schemas.microsoft.com/office/drawing/2014/main" id="{0EF88C69-E939-AB45-A71B-8727AECE87AC}"/>
              </a:ext>
            </a:extLst>
          </p:cNvPr>
          <p:cNvSpPr/>
          <p:nvPr/>
        </p:nvSpPr>
        <p:spPr bwMode="auto">
          <a:xfrm>
            <a:off x="3063240" y="3806189"/>
            <a:ext cx="2994660" cy="1237221"/>
          </a:xfrm>
          <a:prstGeom prst="ellipse">
            <a:avLst/>
          </a:prstGeom>
          <a:noFill/>
          <a:ln w="28575"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Tree>
    <p:extLst>
      <p:ext uri="{BB962C8B-B14F-4D97-AF65-F5344CB8AC3E}">
        <p14:creationId xmlns:p14="http://schemas.microsoft.com/office/powerpoint/2010/main" val="96705888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2B591-626F-9445-B377-0B520673C9FC}"/>
              </a:ext>
            </a:extLst>
          </p:cNvPr>
          <p:cNvSpPr>
            <a:spLocks noGrp="1"/>
          </p:cNvSpPr>
          <p:nvPr>
            <p:ph type="title"/>
          </p:nvPr>
        </p:nvSpPr>
        <p:spPr/>
        <p:txBody>
          <a:bodyPr/>
          <a:lstStyle/>
          <a:p>
            <a:r>
              <a:rPr lang="en-US" dirty="0"/>
              <a:t>Geometric Median of Means</a:t>
            </a:r>
            <a:br>
              <a:rPr lang="en-US" dirty="0"/>
            </a:br>
            <a:r>
              <a:rPr lang="en-US" sz="2400" dirty="0"/>
              <a:t>[</a:t>
            </a:r>
            <a:r>
              <a:rPr lang="en-US" sz="2400" dirty="0" err="1">
                <a:hlinkClick r:id="rId2"/>
              </a:rPr>
              <a:t>Chen,Su,Xu</a:t>
            </a:r>
            <a:r>
              <a:rPr lang="en-US" sz="2400" dirty="0">
                <a:hlinkClick r:id="rId2"/>
              </a:rPr>
              <a:t> 2017</a:t>
            </a:r>
            <a:r>
              <a:rPr lang="en-US" sz="2400" dirty="0"/>
              <a:t>]</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D124B4B-EF89-2F42-8BF6-1778BADE4C95}"/>
                  </a:ext>
                </a:extLst>
              </p:cNvPr>
              <p:cNvSpPr>
                <a:spLocks noGrp="1"/>
              </p:cNvSpPr>
              <p:nvPr>
                <p:ph idx="1"/>
              </p:nvPr>
            </p:nvSpPr>
            <p:spPr/>
            <p:txBody>
              <a:bodyPr/>
              <a:lstStyle/>
              <a:p>
                <a:r>
                  <a:rPr lang="en-US" dirty="0"/>
                  <a:t>Geometric median of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b="0" i="1" smtClean="0">
                            <a:latin typeface="Cambria Math" panose="02040503050406030204" pitchFamily="18" charset="0"/>
                          </a:rPr>
                          <m:t>2</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b="0" i="1" smtClean="0">
                            <a:latin typeface="Cambria Math" panose="02040503050406030204" pitchFamily="18" charset="0"/>
                          </a:rPr>
                          <m:t>𝑚</m:t>
                        </m:r>
                      </m:sub>
                    </m:sSub>
                  </m:oMath>
                </a14:m>
                <a:endParaRPr lang="en-US" dirty="0"/>
              </a:p>
              <a:p>
                <a:pPr marL="0" indent="0">
                  <a:buNone/>
                </a:pPr>
                <a:endParaRPr lang="en-US" dirty="0"/>
              </a:p>
              <a:p>
                <a:pPr marL="0" indent="0">
                  <a:buNone/>
                </a:pPr>
                <a:r>
                  <a:rPr lang="en-US" dirty="0"/>
                  <a:t>	= argmin</a:t>
                </a:r>
                <a:r>
                  <a:rPr lang="en-US" sz="3200" i="1" baseline="-25000" dirty="0">
                    <a:latin typeface="Times" pitchFamily="2" charset="0"/>
                  </a:rPr>
                  <a:t>v</a:t>
                </a:r>
                <a:r>
                  <a:rPr lang="en-US" dirty="0"/>
                  <a:t> </a:t>
                </a:r>
                <a14:m>
                  <m:oMath xmlns:m="http://schemas.openxmlformats.org/officeDocument/2006/math">
                    <m:r>
                      <a:rPr lang="en-US" b="0" i="0" smtClean="0">
                        <a:latin typeface="Cambria Math" panose="02040503050406030204" pitchFamily="18" charset="0"/>
                        <a:ea typeface="Cambria Math" panose="02040503050406030204" pitchFamily="18" charset="0"/>
                      </a:rPr>
                      <m:t> </m:t>
                    </m:r>
                    <m:nary>
                      <m:naryPr>
                        <m:chr m:val="∑"/>
                        <m:supHide m:val="on"/>
                        <m:ctrlPr>
                          <a:rPr lang="en-US" i="1" smtClean="0">
                            <a:latin typeface="Cambria Math" panose="02040503050406030204" pitchFamily="18" charset="0"/>
                            <a:ea typeface="Cambria Math" panose="02040503050406030204" pitchFamily="18" charset="0"/>
                          </a:rPr>
                        </m:ctrlPr>
                      </m:naryPr>
                      <m:sub>
                        <m:r>
                          <m:rPr>
                            <m:brk m:alnAt="7"/>
                          </m:rPr>
                          <a:rPr lang="en-US" b="0" i="1" smtClean="0">
                            <a:latin typeface="Cambria Math" panose="02040503050406030204" pitchFamily="18" charset="0"/>
                            <a:ea typeface="Cambria Math" panose="02040503050406030204" pitchFamily="18" charset="0"/>
                          </a:rPr>
                          <m:t>𝑖</m:t>
                        </m:r>
                      </m:sub>
                      <m:sup/>
                      <m:e>
                        <m:r>
                          <a:rPr lang="en-US" b="0" i="1" smtClean="0">
                            <a:latin typeface="Cambria Math" panose="02040503050406030204" pitchFamily="18" charset="0"/>
                            <a:ea typeface="Cambria Math" panose="02040503050406030204" pitchFamily="18" charset="0"/>
                          </a:rPr>
                          <m:t> </m:t>
                        </m:r>
                        <m:d>
                          <m:dPr>
                            <m:begChr m:val="‖"/>
                            <m:endChr m:val="‖"/>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𝑖</m:t>
                                </m:r>
                              </m:sub>
                            </m:sSub>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𝑣</m:t>
                            </m:r>
                          </m:e>
                        </m:d>
                      </m:e>
                    </m:nary>
                  </m:oMath>
                </a14:m>
                <a:endParaRPr lang="en-US" dirty="0"/>
              </a:p>
              <a:p>
                <a:pPr marL="0" indent="0">
                  <a:buNone/>
                </a:pPr>
                <a:endParaRPr lang="en-US" dirty="0"/>
              </a:p>
              <a:p>
                <a:pPr marL="0" indent="0">
                  <a:buNone/>
                </a:pPr>
                <a:endParaRPr lang="en-US" dirty="0"/>
              </a:p>
              <a:p>
                <a:r>
                  <a:rPr lang="en-US" dirty="0"/>
                  <a:t>Filtered gradient = geometric median of </a:t>
                </a:r>
                <a14:m>
                  <m:oMath xmlns:m="http://schemas.openxmlformats.org/officeDocument/2006/math">
                    <m:r>
                      <a:rPr lang="en-US" b="0" i="1" smtClean="0">
                        <a:latin typeface="Cambria Math" panose="02040503050406030204" pitchFamily="18" charset="0"/>
                        <a:ea typeface="Cambria Math" panose="02040503050406030204" pitchFamily="18" charset="0"/>
                      </a:rPr>
                      <m:t>𝑛</m:t>
                    </m:r>
                  </m:oMath>
                </a14:m>
                <a:r>
                  <a:rPr lang="en-US" dirty="0"/>
                  <a:t> gradients</a:t>
                </a:r>
              </a:p>
              <a:p>
                <a:pPr marL="0" indent="0">
                  <a:buNone/>
                </a:pPr>
                <a:endParaRPr lang="en-US" dirty="0"/>
              </a:p>
              <a:p>
                <a:pPr marL="0" indent="0">
                  <a:buNone/>
                </a:pPr>
                <a:r>
                  <a:rPr lang="en-US" dirty="0"/>
                  <a:t>		More generally, geometric </a:t>
                </a:r>
                <a:r>
                  <a:rPr lang="en-US" dirty="0">
                    <a:solidFill>
                      <a:srgbClr val="C00000"/>
                    </a:solidFill>
                  </a:rPr>
                  <a:t>median</a:t>
                </a:r>
                <a:r>
                  <a:rPr lang="en-US" dirty="0"/>
                  <a:t> of</a:t>
                </a:r>
                <a:br>
                  <a:rPr lang="en-US" dirty="0"/>
                </a:br>
                <a:r>
                  <a:rPr lang="en-US" dirty="0"/>
                  <a:t>	 	the </a:t>
                </a:r>
                <a:r>
                  <a:rPr lang="en-US" dirty="0">
                    <a:solidFill>
                      <a:srgbClr val="C00000"/>
                    </a:solidFill>
                  </a:rPr>
                  <a:t>mean</a:t>
                </a:r>
                <a:r>
                  <a:rPr lang="en-US" dirty="0"/>
                  <a:t> of gradients for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𝑛</m:t>
                        </m:r>
                      </m:num>
                      <m:den>
                        <m:r>
                          <a:rPr lang="en-US" b="0" i="1" smtClean="0">
                            <a:latin typeface="Cambria Math" panose="02040503050406030204" pitchFamily="18" charset="0"/>
                          </a:rPr>
                          <m:t>𝑏</m:t>
                        </m:r>
                      </m:den>
                    </m:f>
                  </m:oMath>
                </a14:m>
                <a:r>
                  <a:rPr lang="en-US" dirty="0"/>
                  <a:t>  batches 						     (batch size </a:t>
                </a:r>
                <a14:m>
                  <m:oMath xmlns:m="http://schemas.openxmlformats.org/officeDocument/2006/math">
                    <m:r>
                      <a:rPr lang="en-US" b="0" i="1" smtClean="0">
                        <a:latin typeface="Cambria Math" panose="02040503050406030204" pitchFamily="18" charset="0"/>
                      </a:rPr>
                      <m:t>𝑏</m:t>
                    </m:r>
                  </m:oMath>
                </a14:m>
                <a:r>
                  <a:rPr lang="en-US" dirty="0"/>
                  <a:t>) </a:t>
                </a:r>
              </a:p>
            </p:txBody>
          </p:sp>
        </mc:Choice>
        <mc:Fallback xmlns="">
          <p:sp>
            <p:nvSpPr>
              <p:cNvPr id="3" name="Content Placeholder 2">
                <a:extLst>
                  <a:ext uri="{FF2B5EF4-FFF2-40B4-BE49-F238E27FC236}">
                    <a16:creationId xmlns:a16="http://schemas.microsoft.com/office/drawing/2014/main" id="{5D124B4B-EF89-2F42-8BF6-1778BADE4C95}"/>
                  </a:ext>
                </a:extLst>
              </p:cNvPr>
              <p:cNvSpPr>
                <a:spLocks noGrp="1" noRot="1" noChangeAspect="1" noMove="1" noResize="1" noEditPoints="1" noAdjustHandles="1" noChangeArrowheads="1" noChangeShapeType="1" noTextEdit="1"/>
              </p:cNvSpPr>
              <p:nvPr>
                <p:ph idx="1"/>
              </p:nvPr>
            </p:nvSpPr>
            <p:spPr>
              <a:blipFill>
                <a:blip r:embed="rId3"/>
                <a:stretch>
                  <a:fillRect l="-163" t="-111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76E37DE-8BCE-2F47-92FA-63B871C334B3}"/>
              </a:ext>
            </a:extLst>
          </p:cNvPr>
          <p:cNvSpPr>
            <a:spLocks noGrp="1"/>
          </p:cNvSpPr>
          <p:nvPr>
            <p:ph type="sldNum" sz="quarter" idx="12"/>
          </p:nvPr>
        </p:nvSpPr>
        <p:spPr/>
        <p:txBody>
          <a:bodyPr/>
          <a:lstStyle/>
          <a:p>
            <a:pPr>
              <a:defRPr/>
            </a:pPr>
            <a:fld id="{D207DEF5-A307-4F25-8C66-A6D5B058479D}" type="slidenum">
              <a:rPr lang="en-US" smtClean="0"/>
              <a:pPr>
                <a:defRPr/>
              </a:pPr>
              <a:t>144</a:t>
            </a:fld>
            <a:endParaRPr lang="en-US" dirty="0"/>
          </a:p>
        </p:txBody>
      </p:sp>
    </p:spTree>
    <p:extLst>
      <p:ext uri="{BB962C8B-B14F-4D97-AF65-F5344CB8AC3E}">
        <p14:creationId xmlns:p14="http://schemas.microsoft.com/office/powerpoint/2010/main" val="29138267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07FC9C9C-B25D-0248-AD98-FA1A2B1ED4CC}"/>
              </a:ext>
            </a:extLst>
          </p:cNvPr>
          <p:cNvGraphicFramePr>
            <a:graphicFrameLocks noGrp="1"/>
          </p:cNvGraphicFramePr>
          <p:nvPr>
            <p:ph idx="1"/>
            <p:extLst/>
          </p:nvPr>
        </p:nvGraphicFramePr>
        <p:xfrm>
          <a:off x="170482" y="2329717"/>
          <a:ext cx="8741043" cy="2713694"/>
        </p:xfrm>
        <a:graphic>
          <a:graphicData uri="http://schemas.openxmlformats.org/drawingml/2006/table">
            <a:tbl>
              <a:tblPr firstRow="1" bandRow="1">
                <a:tableStyleId>{5C22544A-7EE6-4342-B048-85BDC9FD1C3A}</a:tableStyleId>
              </a:tblPr>
              <a:tblGrid>
                <a:gridCol w="2913681">
                  <a:extLst>
                    <a:ext uri="{9D8B030D-6E8A-4147-A177-3AD203B41FA5}">
                      <a16:colId xmlns:a16="http://schemas.microsoft.com/office/drawing/2014/main" val="4012353753"/>
                    </a:ext>
                  </a:extLst>
                </a:gridCol>
                <a:gridCol w="2913681">
                  <a:extLst>
                    <a:ext uri="{9D8B030D-6E8A-4147-A177-3AD203B41FA5}">
                      <a16:colId xmlns:a16="http://schemas.microsoft.com/office/drawing/2014/main" val="1823632436"/>
                    </a:ext>
                  </a:extLst>
                </a:gridCol>
                <a:gridCol w="2913681">
                  <a:extLst>
                    <a:ext uri="{9D8B030D-6E8A-4147-A177-3AD203B41FA5}">
                      <a16:colId xmlns:a16="http://schemas.microsoft.com/office/drawing/2014/main" val="186496285"/>
                    </a:ext>
                  </a:extLst>
                </a:gridCol>
              </a:tblGrid>
              <a:tr h="762487">
                <a:tc>
                  <a:txBody>
                    <a:bodyPr/>
                    <a:lstStyle/>
                    <a:p>
                      <a:pPr algn="ctr"/>
                      <a:endParaRPr lang="en-US" b="0" dirty="0">
                        <a:solidFill>
                          <a:schemeClr val="tx1"/>
                        </a:solidFill>
                        <a:latin typeface="Helvetica" pitchFamily="2" charset="0"/>
                      </a:endParaRPr>
                    </a:p>
                  </a:txBody>
                  <a:tcPr>
                    <a:noFill/>
                  </a:tcPr>
                </a:tc>
                <a:tc>
                  <a:txBody>
                    <a:bodyPr/>
                    <a:lstStyle/>
                    <a:p>
                      <a:pPr algn="ctr"/>
                      <a:r>
                        <a:rPr lang="en-US" b="0" dirty="0">
                          <a:solidFill>
                            <a:schemeClr val="tx1"/>
                          </a:solidFill>
                          <a:latin typeface="Helvetica" pitchFamily="2" charset="0"/>
                        </a:rPr>
                        <a:t>Identical cost functions</a:t>
                      </a:r>
                    </a:p>
                  </a:txBody>
                  <a:tcPr>
                    <a:solidFill>
                      <a:srgbClr val="FAFC55"/>
                    </a:solidFill>
                  </a:tcPr>
                </a:tc>
                <a:tc>
                  <a:txBody>
                    <a:bodyPr/>
                    <a:lstStyle/>
                    <a:p>
                      <a:pPr algn="ctr"/>
                      <a:r>
                        <a:rPr lang="en-US" b="0" dirty="0">
                          <a:solidFill>
                            <a:schemeClr val="tx1"/>
                          </a:solidFill>
                          <a:latin typeface="Helvetica" pitchFamily="2" charset="0"/>
                        </a:rPr>
                        <a:t>Non-identical cost functions</a:t>
                      </a:r>
                    </a:p>
                  </a:txBody>
                  <a:tcPr>
                    <a:solidFill>
                      <a:srgbClr val="FAFC55"/>
                    </a:solidFill>
                  </a:tcPr>
                </a:tc>
                <a:extLst>
                  <a:ext uri="{0D108BD9-81ED-4DB2-BD59-A6C34878D82A}">
                    <a16:rowId xmlns:a16="http://schemas.microsoft.com/office/drawing/2014/main" val="2286265938"/>
                  </a:ext>
                </a:extLst>
              </a:tr>
              <a:tr h="762487">
                <a:tc>
                  <a:txBody>
                    <a:bodyPr/>
                    <a:lstStyle/>
                    <a:p>
                      <a:pPr algn="ctr"/>
                      <a:r>
                        <a:rPr lang="en-US" b="0" dirty="0">
                          <a:solidFill>
                            <a:schemeClr val="tx1"/>
                          </a:solidFill>
                          <a:latin typeface="Helvetica" pitchFamily="2" charset="0"/>
                        </a:rPr>
                        <a:t>Deterministic gradients</a:t>
                      </a:r>
                    </a:p>
                  </a:txBody>
                  <a:tcPr>
                    <a:solidFill>
                      <a:schemeClr val="accent6">
                        <a:lumMod val="20000"/>
                        <a:lumOff val="80000"/>
                      </a:schemeClr>
                    </a:solidFill>
                  </a:tcPr>
                </a:tc>
                <a:tc>
                  <a:txBody>
                    <a:bodyPr/>
                    <a:lstStyle/>
                    <a:p>
                      <a:pPr algn="ctr"/>
                      <a:r>
                        <a:rPr lang="en-US" b="0" dirty="0">
                          <a:solidFill>
                            <a:schemeClr val="tx1"/>
                          </a:solidFill>
                          <a:latin typeface="Helvetica" pitchFamily="2" charset="0"/>
                        </a:rPr>
                        <a:t> </a:t>
                      </a:r>
                      <a:r>
                        <a:rPr lang="en-US" b="0" dirty="0">
                          <a:solidFill>
                            <a:srgbClr val="C00000"/>
                          </a:solidFill>
                          <a:latin typeface="Helvetica" pitchFamily="2" charset="0"/>
                        </a:rPr>
                        <a:t>Trivial</a:t>
                      </a:r>
                      <a:r>
                        <a:rPr lang="en-US" b="0" dirty="0">
                          <a:solidFill>
                            <a:schemeClr val="tx1"/>
                          </a:solidFill>
                          <a:latin typeface="Helvetica" pitchFamily="2" charset="0"/>
                        </a:rPr>
                        <a:t>: majority vote</a:t>
                      </a:r>
                    </a:p>
                    <a:p>
                      <a:pPr algn="ctr"/>
                      <a:r>
                        <a:rPr lang="en-US" b="0" dirty="0">
                          <a:solidFill>
                            <a:schemeClr val="tx1"/>
                          </a:solidFill>
                          <a:latin typeface="Helvetica" pitchFamily="2" charset="0"/>
                        </a:rPr>
                        <a:t>on gradients</a:t>
                      </a:r>
                    </a:p>
                  </a:txBody>
                  <a:tcPr>
                    <a:solidFill>
                      <a:schemeClr val="bg1">
                        <a:lumMod val="85000"/>
                      </a:schemeClr>
                    </a:solidFill>
                  </a:tcPr>
                </a:tc>
                <a:tc>
                  <a:txBody>
                    <a:bodyPr/>
                    <a:lstStyle/>
                    <a:p>
                      <a:pPr algn="ctr"/>
                      <a:r>
                        <a:rPr lang="en-US" b="0" dirty="0">
                          <a:solidFill>
                            <a:schemeClr val="tx1"/>
                          </a:solidFill>
                          <a:latin typeface="Helvetica" pitchFamily="2" charset="0"/>
                        </a:rPr>
                        <a:t>With </a:t>
                      </a:r>
                      <a:r>
                        <a:rPr lang="en-US" b="0" dirty="0">
                          <a:solidFill>
                            <a:srgbClr val="C00000"/>
                          </a:solidFill>
                          <a:latin typeface="Helvetica" pitchFamily="2" charset="0"/>
                        </a:rPr>
                        <a:t>or</a:t>
                      </a:r>
                      <a:r>
                        <a:rPr lang="en-US" b="0" dirty="0">
                          <a:solidFill>
                            <a:schemeClr val="tx1"/>
                          </a:solidFill>
                          <a:latin typeface="Helvetica" pitchFamily="2" charset="0"/>
                        </a:rPr>
                        <a:t> without redundancy</a:t>
                      </a:r>
                    </a:p>
                  </a:txBody>
                  <a:tcPr>
                    <a:solidFill>
                      <a:schemeClr val="bg1">
                        <a:lumMod val="85000"/>
                      </a:schemeClr>
                    </a:solidFill>
                  </a:tcPr>
                </a:tc>
                <a:extLst>
                  <a:ext uri="{0D108BD9-81ED-4DB2-BD59-A6C34878D82A}">
                    <a16:rowId xmlns:a16="http://schemas.microsoft.com/office/drawing/2014/main" val="231336763"/>
                  </a:ext>
                </a:extLst>
              </a:tr>
              <a:tr h="1089268">
                <a:tc>
                  <a:txBody>
                    <a:bodyPr/>
                    <a:lstStyle/>
                    <a:p>
                      <a:pPr algn="ctr"/>
                      <a:endParaRPr lang="en-US" b="0" dirty="0">
                        <a:solidFill>
                          <a:schemeClr val="tx1"/>
                        </a:solidFill>
                        <a:latin typeface="Helvetica" pitchFamily="2" charset="0"/>
                      </a:endParaRPr>
                    </a:p>
                    <a:p>
                      <a:pPr algn="ctr"/>
                      <a:r>
                        <a:rPr lang="en-US" b="0" dirty="0">
                          <a:solidFill>
                            <a:schemeClr val="tx1"/>
                          </a:solidFill>
                          <a:latin typeface="Helvetica" pitchFamily="2" charset="0"/>
                        </a:rPr>
                        <a:t>Stochastic gradients</a:t>
                      </a:r>
                    </a:p>
                  </a:txBody>
                  <a:tcP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err="1">
                          <a:solidFill>
                            <a:srgbClr val="C00000"/>
                          </a:solidFill>
                          <a:latin typeface="Helvetica" pitchFamily="2" charset="0"/>
                        </a:rPr>
                        <a:t>i.i.d</a:t>
                      </a:r>
                      <a:r>
                        <a:rPr lang="en-US" b="0" dirty="0">
                          <a:solidFill>
                            <a:srgbClr val="C00000"/>
                          </a:solidFill>
                          <a:latin typeface="Helvetica" pitchFamily="2" charset="0"/>
                        </a:rPr>
                        <a:t>. </a:t>
                      </a:r>
                      <a:r>
                        <a:rPr lang="en-US" b="0" dirty="0">
                          <a:solidFill>
                            <a:schemeClr val="tx1"/>
                          </a:solidFill>
                          <a:latin typeface="Helvetica" pitchFamily="2" charset="0"/>
                        </a:rPr>
                        <a:t>model</a:t>
                      </a:r>
                    </a:p>
                    <a:p>
                      <a:pPr algn="ctr"/>
                      <a:r>
                        <a:rPr lang="en-US" b="0" dirty="0">
                          <a:solidFill>
                            <a:schemeClr val="tx1"/>
                          </a:solidFill>
                          <a:latin typeface="Helvetica" pitchFamily="2" charset="0"/>
                        </a:rPr>
                        <a:t>(commonly assumed</a:t>
                      </a:r>
                    </a:p>
                    <a:p>
                      <a:pPr algn="ctr"/>
                      <a:r>
                        <a:rPr lang="en-US" b="0" dirty="0">
                          <a:solidFill>
                            <a:schemeClr val="tx1"/>
                          </a:solidFill>
                          <a:latin typeface="Helvetica" pitchFamily="2" charset="0"/>
                        </a:rPr>
                        <a:t>in fault-tolerant</a:t>
                      </a:r>
                    </a:p>
                    <a:p>
                      <a:pPr algn="ctr"/>
                      <a:r>
                        <a:rPr lang="en-US" b="0" dirty="0">
                          <a:solidFill>
                            <a:schemeClr val="tx1"/>
                          </a:solidFill>
                          <a:latin typeface="Helvetica" pitchFamily="2" charset="0"/>
                        </a:rPr>
                        <a:t>machine learning)</a:t>
                      </a:r>
                    </a:p>
                  </a:txBody>
                  <a:tcPr>
                    <a:solidFill>
                      <a:schemeClr val="bg1">
                        <a:lumMod val="85000"/>
                      </a:schemeClr>
                    </a:solidFill>
                  </a:tcPr>
                </a:tc>
                <a:tc>
                  <a:txBody>
                    <a:bodyPr/>
                    <a:lstStyle/>
                    <a:p>
                      <a:pPr algn="ctr"/>
                      <a:endParaRPr lang="en-US" b="0" dirty="0">
                        <a:solidFill>
                          <a:schemeClr val="tx1"/>
                        </a:solidFill>
                        <a:latin typeface="Helvetica" pitchFamily="2" charset="0"/>
                      </a:endParaRPr>
                    </a:p>
                    <a:p>
                      <a:pPr algn="ctr"/>
                      <a:r>
                        <a:rPr lang="en-US" b="0" dirty="0">
                          <a:solidFill>
                            <a:srgbClr val="C00000"/>
                          </a:solidFill>
                          <a:latin typeface="Helvetica" pitchFamily="2" charset="0"/>
                        </a:rPr>
                        <a:t>non-</a:t>
                      </a:r>
                      <a:r>
                        <a:rPr lang="en-US" b="0" dirty="0" err="1">
                          <a:solidFill>
                            <a:srgbClr val="C00000"/>
                          </a:solidFill>
                          <a:latin typeface="Helvetica" pitchFamily="2" charset="0"/>
                        </a:rPr>
                        <a:t>i.i.d</a:t>
                      </a:r>
                      <a:r>
                        <a:rPr lang="en-US" b="0" dirty="0">
                          <a:solidFill>
                            <a:srgbClr val="C00000"/>
                          </a:solidFill>
                          <a:latin typeface="Helvetica" pitchFamily="2" charset="0"/>
                        </a:rPr>
                        <a:t>.</a:t>
                      </a:r>
                      <a:r>
                        <a:rPr lang="en-US" b="0" dirty="0">
                          <a:solidFill>
                            <a:schemeClr val="tx1"/>
                          </a:solidFill>
                          <a:latin typeface="Helvetica" pitchFamily="2" charset="0"/>
                        </a:rPr>
                        <a:t> model</a:t>
                      </a:r>
                    </a:p>
                  </a:txBody>
                  <a:tcPr>
                    <a:solidFill>
                      <a:schemeClr val="bg1">
                        <a:lumMod val="85000"/>
                      </a:schemeClr>
                    </a:solidFill>
                  </a:tcPr>
                </a:tc>
                <a:extLst>
                  <a:ext uri="{0D108BD9-81ED-4DB2-BD59-A6C34878D82A}">
                    <a16:rowId xmlns:a16="http://schemas.microsoft.com/office/drawing/2014/main" val="1748147748"/>
                  </a:ext>
                </a:extLst>
              </a:tr>
            </a:tbl>
          </a:graphicData>
        </a:graphic>
      </p:graphicFrame>
      <p:sp>
        <p:nvSpPr>
          <p:cNvPr id="7" name="Title 1">
            <a:extLst>
              <a:ext uri="{FF2B5EF4-FFF2-40B4-BE49-F238E27FC236}">
                <a16:creationId xmlns:a16="http://schemas.microsoft.com/office/drawing/2014/main" id="{4685EA62-37DF-F049-B5ED-203515A11047}"/>
              </a:ext>
            </a:extLst>
          </p:cNvPr>
          <p:cNvSpPr>
            <a:spLocks noGrp="1"/>
          </p:cNvSpPr>
          <p:nvPr>
            <p:ph type="title"/>
          </p:nvPr>
        </p:nvSpPr>
        <p:spPr>
          <a:xfrm>
            <a:off x="685800" y="304800"/>
            <a:ext cx="7772400" cy="1143000"/>
          </a:xfrm>
        </p:spPr>
        <p:txBody>
          <a:bodyPr/>
          <a:lstStyle/>
          <a:p>
            <a:r>
              <a:rPr lang="en-US" dirty="0"/>
              <a:t>Geometric Median of Means</a:t>
            </a:r>
            <a:br>
              <a:rPr lang="en-US" dirty="0"/>
            </a:br>
            <a:r>
              <a:rPr lang="en-US" sz="2400" dirty="0"/>
              <a:t>[</a:t>
            </a:r>
            <a:r>
              <a:rPr lang="en-US" sz="2400" dirty="0">
                <a:hlinkClick r:id="rId2"/>
              </a:rPr>
              <a:t>Chen,Su,Xu 2017</a:t>
            </a:r>
            <a:r>
              <a:rPr lang="en-US" sz="2400" dirty="0"/>
              <a:t>]</a:t>
            </a:r>
            <a:endParaRPr lang="en-US" dirty="0"/>
          </a:p>
        </p:txBody>
      </p:sp>
      <p:sp>
        <p:nvSpPr>
          <p:cNvPr id="6" name="Oval 5">
            <a:extLst>
              <a:ext uri="{FF2B5EF4-FFF2-40B4-BE49-F238E27FC236}">
                <a16:creationId xmlns:a16="http://schemas.microsoft.com/office/drawing/2014/main" id="{9AAB2FBD-F490-3645-8AA8-2231C09E8327}"/>
              </a:ext>
            </a:extLst>
          </p:cNvPr>
          <p:cNvSpPr/>
          <p:nvPr/>
        </p:nvSpPr>
        <p:spPr bwMode="auto">
          <a:xfrm>
            <a:off x="3063240" y="3829049"/>
            <a:ext cx="2994660" cy="1237221"/>
          </a:xfrm>
          <a:prstGeom prst="ellipse">
            <a:avLst/>
          </a:prstGeom>
          <a:noFill/>
          <a:ln w="28575"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Tree>
    <p:extLst>
      <p:ext uri="{BB962C8B-B14F-4D97-AF65-F5344CB8AC3E}">
        <p14:creationId xmlns:p14="http://schemas.microsoft.com/office/powerpoint/2010/main" val="186049691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35716-FC38-F14F-A163-B95C014F33EF}"/>
              </a:ext>
            </a:extLst>
          </p:cNvPr>
          <p:cNvSpPr>
            <a:spLocks noGrp="1"/>
          </p:cNvSpPr>
          <p:nvPr>
            <p:ph type="title"/>
          </p:nvPr>
        </p:nvSpPr>
        <p:spPr/>
        <p:txBody>
          <a:bodyPr/>
          <a:lstStyle/>
          <a:p>
            <a:r>
              <a:rPr lang="en-US" dirty="0"/>
              <a:t>Robust Mean Estimation</a:t>
            </a:r>
          </a:p>
        </p:txBody>
      </p:sp>
      <p:sp>
        <p:nvSpPr>
          <p:cNvPr id="3" name="Content Placeholder 2">
            <a:extLst>
              <a:ext uri="{FF2B5EF4-FFF2-40B4-BE49-F238E27FC236}">
                <a16:creationId xmlns:a16="http://schemas.microsoft.com/office/drawing/2014/main" id="{98B96BC4-F50A-F640-B9F3-B5DD8EEFB800}"/>
              </a:ext>
            </a:extLst>
          </p:cNvPr>
          <p:cNvSpPr>
            <a:spLocks noGrp="1"/>
          </p:cNvSpPr>
          <p:nvPr>
            <p:ph idx="1"/>
          </p:nvPr>
        </p:nvSpPr>
        <p:spPr/>
        <p:txBody>
          <a:bodyPr/>
          <a:lstStyle/>
          <a:p>
            <a:endParaRPr lang="en-US" dirty="0"/>
          </a:p>
          <a:p>
            <a:r>
              <a:rPr lang="en-US" dirty="0"/>
              <a:t>[</a:t>
            </a:r>
            <a:r>
              <a:rPr lang="en-US" dirty="0">
                <a:hlinkClick r:id="rId2"/>
              </a:rPr>
              <a:t>Data,Diggavi 2020</a:t>
            </a:r>
            <a:r>
              <a:rPr lang="en-US" dirty="0"/>
              <a:t>] use a robust mean estimation method from [</a:t>
            </a:r>
            <a:r>
              <a:rPr lang="en-US" dirty="0">
                <a:hlinkClick r:id="rId3"/>
              </a:rPr>
              <a:t>Steinhardt et al. 2017</a:t>
            </a:r>
            <a:r>
              <a:rPr lang="en-US" dirty="0"/>
              <a:t>] as the gradient filter </a:t>
            </a:r>
          </a:p>
        </p:txBody>
      </p:sp>
      <p:sp>
        <p:nvSpPr>
          <p:cNvPr id="4" name="Slide Number Placeholder 3">
            <a:extLst>
              <a:ext uri="{FF2B5EF4-FFF2-40B4-BE49-F238E27FC236}">
                <a16:creationId xmlns:a16="http://schemas.microsoft.com/office/drawing/2014/main" id="{458EAFD4-FADA-B247-9CA1-CA82747FD272}"/>
              </a:ext>
            </a:extLst>
          </p:cNvPr>
          <p:cNvSpPr>
            <a:spLocks noGrp="1"/>
          </p:cNvSpPr>
          <p:nvPr>
            <p:ph type="sldNum" sz="quarter" idx="12"/>
          </p:nvPr>
        </p:nvSpPr>
        <p:spPr/>
        <p:txBody>
          <a:bodyPr/>
          <a:lstStyle/>
          <a:p>
            <a:pPr>
              <a:defRPr/>
            </a:pPr>
            <a:fld id="{D207DEF5-A307-4F25-8C66-A6D5B058479D}" type="slidenum">
              <a:rPr lang="en-US" smtClean="0"/>
              <a:pPr>
                <a:defRPr/>
              </a:pPr>
              <a:t>146</a:t>
            </a:fld>
            <a:endParaRPr lang="en-US" dirty="0"/>
          </a:p>
        </p:txBody>
      </p:sp>
    </p:spTree>
    <p:extLst>
      <p:ext uri="{BB962C8B-B14F-4D97-AF65-F5344CB8AC3E}">
        <p14:creationId xmlns:p14="http://schemas.microsoft.com/office/powerpoint/2010/main" val="377983243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927F5-5BD5-AB49-A6FE-0276151D7059}"/>
              </a:ext>
            </a:extLst>
          </p:cNvPr>
          <p:cNvSpPr>
            <a:spLocks noGrp="1"/>
          </p:cNvSpPr>
          <p:nvPr>
            <p:ph type="title"/>
          </p:nvPr>
        </p:nvSpPr>
        <p:spPr/>
        <p:txBody>
          <a:bodyPr/>
          <a:lstStyle/>
          <a:p>
            <a:r>
              <a:rPr lang="en-US" dirty="0"/>
              <a:t>Fault-Tolerant Optimization &amp; Learning</a:t>
            </a:r>
          </a:p>
        </p:txBody>
      </p:sp>
      <p:sp>
        <p:nvSpPr>
          <p:cNvPr id="3" name="Content Placeholder 2">
            <a:extLst>
              <a:ext uri="{FF2B5EF4-FFF2-40B4-BE49-F238E27FC236}">
                <a16:creationId xmlns:a16="http://schemas.microsoft.com/office/drawing/2014/main" id="{ABCA7CA5-7744-4A48-AE6E-6D49DE55D5B1}"/>
              </a:ext>
            </a:extLst>
          </p:cNvPr>
          <p:cNvSpPr>
            <a:spLocks noGrp="1"/>
          </p:cNvSpPr>
          <p:nvPr>
            <p:ph idx="1"/>
          </p:nvPr>
        </p:nvSpPr>
        <p:spPr/>
        <p:txBody>
          <a:bodyPr/>
          <a:lstStyle/>
          <a:p>
            <a:r>
              <a:rPr lang="en-US" dirty="0"/>
              <a:t>This is not a comprehensive survey. Other gradient filters and other algorithms have been proposed.</a:t>
            </a:r>
          </a:p>
          <a:p>
            <a:endParaRPr lang="en-US" dirty="0"/>
          </a:p>
          <a:p>
            <a:r>
              <a:rPr lang="en-US" dirty="0"/>
              <a:t>A couple of notable omissions:</a:t>
            </a:r>
          </a:p>
          <a:p>
            <a:endParaRPr lang="en-US" dirty="0"/>
          </a:p>
          <a:p>
            <a:pPr lvl="1"/>
            <a:r>
              <a:rPr lang="en-US" dirty="0"/>
              <a:t>Reactive redundancy [</a:t>
            </a:r>
            <a:r>
              <a:rPr lang="en-US" dirty="0">
                <a:hlinkClick r:id="rId2"/>
              </a:rPr>
              <a:t>Gupta Vaidya – Reactive  2019</a:t>
            </a:r>
            <a:r>
              <a:rPr lang="en-US" dirty="0"/>
              <a:t>]: Deploys redundancy selectively, to reduce overhead significantly </a:t>
            </a:r>
          </a:p>
          <a:p>
            <a:pPr lvl="1"/>
            <a:endParaRPr lang="en-US" dirty="0"/>
          </a:p>
          <a:p>
            <a:pPr lvl="1"/>
            <a:r>
              <a:rPr lang="en-US" dirty="0"/>
              <a:t>Learning from history [</a:t>
            </a:r>
            <a:r>
              <a:rPr lang="en-US" dirty="0">
                <a:hlinkClick r:id="rId3"/>
              </a:rPr>
              <a:t>Kamireddi, He, Jaggi 2020</a:t>
            </a:r>
            <a:r>
              <a:rPr lang="en-US" dirty="0"/>
              <a:t>]: Keeping history (memory) helps improve fault tolerance</a:t>
            </a:r>
          </a:p>
          <a:p>
            <a:pPr marL="0" indent="0">
              <a:buNone/>
            </a:pPr>
            <a:endParaRPr lang="en-US" dirty="0"/>
          </a:p>
        </p:txBody>
      </p:sp>
      <p:sp>
        <p:nvSpPr>
          <p:cNvPr id="4" name="Slide Number Placeholder 3">
            <a:extLst>
              <a:ext uri="{FF2B5EF4-FFF2-40B4-BE49-F238E27FC236}">
                <a16:creationId xmlns:a16="http://schemas.microsoft.com/office/drawing/2014/main" id="{3FF325A1-4E34-FE47-A1D4-F5C3D907A8C3}"/>
              </a:ext>
            </a:extLst>
          </p:cNvPr>
          <p:cNvSpPr>
            <a:spLocks noGrp="1"/>
          </p:cNvSpPr>
          <p:nvPr>
            <p:ph type="sldNum" sz="quarter" idx="12"/>
          </p:nvPr>
        </p:nvSpPr>
        <p:spPr/>
        <p:txBody>
          <a:bodyPr/>
          <a:lstStyle/>
          <a:p>
            <a:pPr>
              <a:defRPr/>
            </a:pPr>
            <a:fld id="{D207DEF5-A307-4F25-8C66-A6D5B058479D}" type="slidenum">
              <a:rPr lang="en-US" smtClean="0"/>
              <a:pPr>
                <a:defRPr/>
              </a:pPr>
              <a:t>147</a:t>
            </a:fld>
            <a:endParaRPr lang="en-US" dirty="0"/>
          </a:p>
        </p:txBody>
      </p:sp>
    </p:spTree>
    <p:extLst>
      <p:ext uri="{BB962C8B-B14F-4D97-AF65-F5344CB8AC3E}">
        <p14:creationId xmlns:p14="http://schemas.microsoft.com/office/powerpoint/2010/main" val="412438685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3E303-D81E-5F47-856E-6079F13ED716}"/>
              </a:ext>
            </a:extLst>
          </p:cNvPr>
          <p:cNvSpPr>
            <a:spLocks noGrp="1"/>
          </p:cNvSpPr>
          <p:nvPr>
            <p:ph type="title"/>
          </p:nvPr>
        </p:nvSpPr>
        <p:spPr/>
        <p:txBody>
          <a:bodyPr/>
          <a:lstStyle/>
          <a:p>
            <a:r>
              <a:rPr lang="en-US" dirty="0"/>
              <a:t>Trade-Off</a:t>
            </a:r>
          </a:p>
        </p:txBody>
      </p:sp>
      <p:sp>
        <p:nvSpPr>
          <p:cNvPr id="3" name="Content Placeholder 2">
            <a:extLst>
              <a:ext uri="{FF2B5EF4-FFF2-40B4-BE49-F238E27FC236}">
                <a16:creationId xmlns:a16="http://schemas.microsoft.com/office/drawing/2014/main" id="{16AFC585-444A-6A4B-B300-2B39BB3C6043}"/>
              </a:ext>
            </a:extLst>
          </p:cNvPr>
          <p:cNvSpPr>
            <a:spLocks noGrp="1"/>
          </p:cNvSpPr>
          <p:nvPr>
            <p:ph idx="1"/>
          </p:nvPr>
        </p:nvSpPr>
        <p:spPr/>
        <p:txBody>
          <a:bodyPr/>
          <a:lstStyle/>
          <a:p>
            <a:endParaRPr lang="en-US" dirty="0"/>
          </a:p>
          <a:p>
            <a:r>
              <a:rPr lang="en-US" dirty="0"/>
              <a:t>“Simpler” filters need to make more stringent assumptions</a:t>
            </a:r>
          </a:p>
          <a:p>
            <a:endParaRPr lang="en-US" dirty="0"/>
          </a:p>
          <a:p>
            <a:pPr lvl="1"/>
            <a:r>
              <a:rPr lang="en-US" dirty="0"/>
              <a:t>Variance of gradients</a:t>
            </a:r>
          </a:p>
          <a:p>
            <a:pPr lvl="1"/>
            <a:r>
              <a:rPr lang="en-US" dirty="0"/>
              <a:t>Fraction of faulty clients</a:t>
            </a:r>
          </a:p>
        </p:txBody>
      </p:sp>
      <p:sp>
        <p:nvSpPr>
          <p:cNvPr id="4" name="Slide Number Placeholder 3">
            <a:extLst>
              <a:ext uri="{FF2B5EF4-FFF2-40B4-BE49-F238E27FC236}">
                <a16:creationId xmlns:a16="http://schemas.microsoft.com/office/drawing/2014/main" id="{CE3622A5-A5A1-1C4D-9050-36AB3164B226}"/>
              </a:ext>
            </a:extLst>
          </p:cNvPr>
          <p:cNvSpPr>
            <a:spLocks noGrp="1"/>
          </p:cNvSpPr>
          <p:nvPr>
            <p:ph type="sldNum" sz="quarter" idx="12"/>
          </p:nvPr>
        </p:nvSpPr>
        <p:spPr/>
        <p:txBody>
          <a:bodyPr/>
          <a:lstStyle/>
          <a:p>
            <a:pPr>
              <a:defRPr/>
            </a:pPr>
            <a:fld id="{D207DEF5-A307-4F25-8C66-A6D5B058479D}" type="slidenum">
              <a:rPr lang="en-US" smtClean="0"/>
              <a:pPr>
                <a:defRPr/>
              </a:pPr>
              <a:t>148</a:t>
            </a:fld>
            <a:endParaRPr lang="en-US" dirty="0"/>
          </a:p>
        </p:txBody>
      </p:sp>
    </p:spTree>
    <p:extLst>
      <p:ext uri="{BB962C8B-B14F-4D97-AF65-F5344CB8AC3E}">
        <p14:creationId xmlns:p14="http://schemas.microsoft.com/office/powerpoint/2010/main" val="182485519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1D96FF1-14EA-4A48-90B5-341E79F70205}"/>
              </a:ext>
            </a:extLst>
          </p:cNvPr>
          <p:cNvSpPr/>
          <p:nvPr/>
        </p:nvSpPr>
        <p:spPr bwMode="auto">
          <a:xfrm>
            <a:off x="4983480" y="1946333"/>
            <a:ext cx="3497580" cy="4400550"/>
          </a:xfrm>
          <a:prstGeom prst="rect">
            <a:avLst/>
          </a:prstGeom>
          <a:solidFill>
            <a:schemeClr val="accent2">
              <a:lumMod val="20000"/>
              <a:lumOff val="80000"/>
            </a:schemeClr>
          </a:solidFill>
          <a:ln w="28575" cap="flat" cmpd="sng" algn="ctr">
            <a:solidFill>
              <a:schemeClr val="accent3">
                <a:lumMod val="95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a:extLst>
              <a:ext uri="{FF2B5EF4-FFF2-40B4-BE49-F238E27FC236}">
                <a16:creationId xmlns:a16="http://schemas.microsoft.com/office/drawing/2014/main" id="{88DCA787-2375-E34E-80DC-91C674BD43BD}"/>
              </a:ext>
            </a:extLst>
          </p:cNvPr>
          <p:cNvSpPr>
            <a:spLocks noGrp="1"/>
          </p:cNvSpPr>
          <p:nvPr>
            <p:ph type="title"/>
          </p:nvPr>
        </p:nvSpPr>
        <p:spPr/>
        <p:txBody>
          <a:bodyPr/>
          <a:lstStyle/>
          <a:p>
            <a:r>
              <a:rPr lang="en-US" dirty="0"/>
              <a:t>Summary</a:t>
            </a:r>
          </a:p>
        </p:txBody>
      </p:sp>
      <p:pic>
        <p:nvPicPr>
          <p:cNvPr id="5" name="Content Placeholder 4">
            <a:extLst>
              <a:ext uri="{FF2B5EF4-FFF2-40B4-BE49-F238E27FC236}">
                <a16:creationId xmlns:a16="http://schemas.microsoft.com/office/drawing/2014/main" id="{06C89103-8E37-8E4E-B52E-FBAF3CACFC9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384982" y="3032183"/>
            <a:ext cx="2931469" cy="2072640"/>
          </a:xfrm>
          <a:prstGeom prst="rect">
            <a:avLst/>
          </a:prstGeom>
        </p:spPr>
      </p:pic>
      <p:grpSp>
        <p:nvGrpSpPr>
          <p:cNvPr id="32" name="Group 31">
            <a:extLst>
              <a:ext uri="{FF2B5EF4-FFF2-40B4-BE49-F238E27FC236}">
                <a16:creationId xmlns:a16="http://schemas.microsoft.com/office/drawing/2014/main" id="{7D891580-5D46-A04C-B614-B129AF8957A1}"/>
              </a:ext>
            </a:extLst>
          </p:cNvPr>
          <p:cNvGrpSpPr/>
          <p:nvPr/>
        </p:nvGrpSpPr>
        <p:grpSpPr>
          <a:xfrm>
            <a:off x="5906783" y="5258301"/>
            <a:ext cx="1585584" cy="671627"/>
            <a:chOff x="1666253" y="5163628"/>
            <a:chExt cx="1585584" cy="671627"/>
          </a:xfrm>
        </p:grpSpPr>
        <p:cxnSp>
          <p:nvCxnSpPr>
            <p:cNvPr id="15" name="Straight Arrow Connector 14">
              <a:extLst>
                <a:ext uri="{FF2B5EF4-FFF2-40B4-BE49-F238E27FC236}">
                  <a16:creationId xmlns:a16="http://schemas.microsoft.com/office/drawing/2014/main" id="{F29F093D-47A3-4940-8874-DFB2EF6A042F}"/>
                </a:ext>
              </a:extLst>
            </p:cNvPr>
            <p:cNvCxnSpPr/>
            <p:nvPr/>
          </p:nvCxnSpPr>
          <p:spPr>
            <a:xfrm flipH="1">
              <a:off x="1666253" y="5163628"/>
              <a:ext cx="694655" cy="665873"/>
            </a:xfrm>
            <a:prstGeom prst="straightConnector1">
              <a:avLst/>
            </a:prstGeom>
            <a:solidFill>
              <a:schemeClr val="accent1">
                <a:lumMod val="20000"/>
                <a:lumOff val="80000"/>
              </a:schemeClr>
            </a:solid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1CD329B-86F4-2146-AC64-85B057F9E94B}"/>
                </a:ext>
              </a:extLst>
            </p:cNvPr>
            <p:cNvCxnSpPr/>
            <p:nvPr/>
          </p:nvCxnSpPr>
          <p:spPr>
            <a:xfrm>
              <a:off x="2619870" y="5163628"/>
              <a:ext cx="631967" cy="650659"/>
            </a:xfrm>
            <a:prstGeom prst="straightConnector1">
              <a:avLst/>
            </a:prstGeom>
            <a:solidFill>
              <a:schemeClr val="accent1">
                <a:lumMod val="20000"/>
                <a:lumOff val="80000"/>
              </a:schemeClr>
            </a:solid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60105B2-E0B6-F347-B47A-24EE9E3CC05D}"/>
                </a:ext>
              </a:extLst>
            </p:cNvPr>
            <p:cNvCxnSpPr/>
            <p:nvPr/>
          </p:nvCxnSpPr>
          <p:spPr>
            <a:xfrm flipH="1">
              <a:off x="2458445" y="5163628"/>
              <a:ext cx="2348" cy="671627"/>
            </a:xfrm>
            <a:prstGeom prst="straightConnector1">
              <a:avLst/>
            </a:prstGeom>
            <a:solidFill>
              <a:schemeClr val="accent1">
                <a:lumMod val="20000"/>
                <a:lumOff val="80000"/>
              </a:schemeClr>
            </a:solid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0D7B0956-B5C6-0344-9E86-08AA4BB7A024}"/>
              </a:ext>
            </a:extLst>
          </p:cNvPr>
          <p:cNvGrpSpPr/>
          <p:nvPr/>
        </p:nvGrpSpPr>
        <p:grpSpPr>
          <a:xfrm>
            <a:off x="5644486" y="4689533"/>
            <a:ext cx="2047902" cy="1603350"/>
            <a:chOff x="1403956" y="4594860"/>
            <a:chExt cx="2047902" cy="1603350"/>
          </a:xfrm>
        </p:grpSpPr>
        <p:pic>
          <p:nvPicPr>
            <p:cNvPr id="8" name="Content Placeholder 11">
              <a:extLst>
                <a:ext uri="{FF2B5EF4-FFF2-40B4-BE49-F238E27FC236}">
                  <a16:creationId xmlns:a16="http://schemas.microsoft.com/office/drawing/2014/main" id="{68F8DB98-C43F-C64C-A66F-CEDC5739FF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1484783" y="5828104"/>
              <a:ext cx="344037" cy="342369"/>
            </a:xfrm>
            <a:prstGeom prst="rect">
              <a:avLst/>
            </a:prstGeom>
            <a:noFill/>
            <a:ln w="9525">
              <a:noFill/>
              <a:miter lim="800000"/>
              <a:headEnd/>
              <a:tailEnd/>
            </a:ln>
          </p:spPr>
        </p:pic>
        <p:pic>
          <p:nvPicPr>
            <p:cNvPr id="9" name="Content Placeholder 11">
              <a:extLst>
                <a:ext uri="{FF2B5EF4-FFF2-40B4-BE49-F238E27FC236}">
                  <a16:creationId xmlns:a16="http://schemas.microsoft.com/office/drawing/2014/main" id="{BE0DF06F-A2D5-3D48-AD0F-177A59D698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2286427" y="5828104"/>
              <a:ext cx="344037" cy="342369"/>
            </a:xfrm>
            <a:prstGeom prst="rect">
              <a:avLst/>
            </a:prstGeom>
            <a:noFill/>
            <a:ln w="9525">
              <a:noFill/>
              <a:miter lim="800000"/>
              <a:headEnd/>
              <a:tailEnd/>
            </a:ln>
          </p:spPr>
        </p:pic>
        <p:sp>
          <p:nvSpPr>
            <p:cNvPr id="10" name="Rectangle 9">
              <a:extLst>
                <a:ext uri="{FF2B5EF4-FFF2-40B4-BE49-F238E27FC236}">
                  <a16:creationId xmlns:a16="http://schemas.microsoft.com/office/drawing/2014/main" id="{AD833D54-7248-A14D-98AC-A81709A862BB}"/>
                </a:ext>
              </a:extLst>
            </p:cNvPr>
            <p:cNvSpPr/>
            <p:nvPr/>
          </p:nvSpPr>
          <p:spPr bwMode="auto">
            <a:xfrm>
              <a:off x="1972406" y="4889018"/>
              <a:ext cx="969418" cy="280379"/>
            </a:xfrm>
            <a:prstGeom prst="rect">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1200" b="0" i="0" u="none" strike="noStrike" cap="none" normalizeH="0" baseline="0" dirty="0">
                  <a:ln>
                    <a:noFill/>
                  </a:ln>
                  <a:solidFill>
                    <a:schemeClr val="tx1"/>
                  </a:solidFill>
                  <a:effectLst/>
                  <a:latin typeface="Helvetica" charset="0"/>
                  <a:ea typeface="Helvetica" charset="0"/>
                  <a:cs typeface="Helvetica" charset="0"/>
                </a:rPr>
                <a:t>Server</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4CD487B-0007-F846-BFE8-F0391159E300}"/>
                    </a:ext>
                  </a:extLst>
                </p:cNvPr>
                <p:cNvSpPr txBox="1"/>
                <p:nvPr/>
              </p:nvSpPr>
              <p:spPr>
                <a:xfrm>
                  <a:off x="1403956" y="5352482"/>
                  <a:ext cx="745396" cy="276999"/>
                </a:xfrm>
                <a:prstGeom prst="rect">
                  <a:avLst/>
                </a:prstGeom>
                <a:noFill/>
              </p:spPr>
              <p:txBody>
                <a:bodyPr wrap="none" rtlCol="0">
                  <a:spAutoFit/>
                </a:bodyPr>
                <a:lstStyle/>
                <a:p>
                  <a:pPr eaLnBrk="1" fontAlgn="auto" hangingPunct="1">
                    <a:spcBef>
                      <a:spcPts val="0"/>
                    </a:spcBef>
                    <a:spcAft>
                      <a:spcPts val="0"/>
                    </a:spcAft>
                    <a:buClrTx/>
                    <a:buSzTx/>
                    <a:buNone/>
                  </a:pPr>
                  <a14:m>
                    <m:oMath xmlns:m="http://schemas.openxmlformats.org/officeDocument/2006/math">
                      <m:r>
                        <a:rPr lang="en-US" sz="1200" smtClean="0">
                          <a:latin typeface="Cambria Math" panose="02040503050406030204" pitchFamily="18" charset="0"/>
                        </a:rPr>
                        <m:t>𝛻</m:t>
                      </m:r>
                      <m:sSub>
                        <m:sSubPr>
                          <m:ctrlPr>
                            <a:rPr lang="en-US" sz="1200" i="1">
                              <a:latin typeface="Cambria Math" panose="02040503050406030204" pitchFamily="18" charset="0"/>
                            </a:rPr>
                          </m:ctrlPr>
                        </m:sSubPr>
                        <m:e>
                          <m:r>
                            <a:rPr lang="en-US" sz="1200" b="0" i="1" smtClean="0">
                              <a:latin typeface="Cambria Math" panose="02040503050406030204" pitchFamily="18" charset="0"/>
                            </a:rPr>
                            <m:t>𝑓</m:t>
                          </m:r>
                        </m:e>
                        <m:sub>
                          <m:r>
                            <a:rPr lang="en-US" sz="1200" b="0" i="1" smtClean="0">
                              <a:latin typeface="Cambria Math" panose="02040503050406030204" pitchFamily="18" charset="0"/>
                            </a:rPr>
                            <m:t>1</m:t>
                          </m:r>
                        </m:sub>
                      </m:sSub>
                      <m:r>
                        <a:rPr lang="en-US" sz="1200" i="1">
                          <a:latin typeface="Cambria Math" panose="02040503050406030204" pitchFamily="18" charset="0"/>
                        </a:rPr>
                        <m:t>(</m:t>
                      </m:r>
                      <m:sSub>
                        <m:sSubPr>
                          <m:ctrlPr>
                            <a:rPr lang="en-US" sz="1200" i="1">
                              <a:latin typeface="Cambria Math" panose="02040503050406030204" pitchFamily="18" charset="0"/>
                            </a:rPr>
                          </m:ctrlPr>
                        </m:sSubPr>
                        <m:e>
                          <m:r>
                            <a:rPr lang="en-US" sz="1200" i="1">
                              <a:latin typeface="Cambria Math" panose="02040503050406030204" pitchFamily="18" charset="0"/>
                            </a:rPr>
                            <m:t>𝑥</m:t>
                          </m:r>
                        </m:e>
                        <m:sub>
                          <m:r>
                            <a:rPr lang="en-US" sz="1200" i="1">
                              <a:latin typeface="Cambria Math" panose="02040503050406030204" pitchFamily="18" charset="0"/>
                            </a:rPr>
                            <m:t>𝑘</m:t>
                          </m:r>
                        </m:sub>
                      </m:sSub>
                      <m:r>
                        <a:rPr lang="en-US" sz="1200" i="1">
                          <a:latin typeface="Cambria Math" panose="02040503050406030204" pitchFamily="18" charset="0"/>
                        </a:rPr>
                        <m:t>)</m:t>
                      </m:r>
                    </m:oMath>
                  </a14:m>
                  <a:r>
                    <a:rPr lang="en-US" sz="1200" dirty="0"/>
                    <a:t> </a:t>
                  </a:r>
                </a:p>
              </p:txBody>
            </p:sp>
          </mc:Choice>
          <mc:Fallback xmlns="">
            <p:sp>
              <p:nvSpPr>
                <p:cNvPr id="11" name="TextBox 10">
                  <a:extLst>
                    <a:ext uri="{FF2B5EF4-FFF2-40B4-BE49-F238E27FC236}">
                      <a16:creationId xmlns:a16="http://schemas.microsoft.com/office/drawing/2014/main" id="{D4CD487B-0007-F846-BFE8-F0391159E300}"/>
                    </a:ext>
                  </a:extLst>
                </p:cNvPr>
                <p:cNvSpPr txBox="1">
                  <a:spLocks noRot="1" noChangeAspect="1" noMove="1" noResize="1" noEditPoints="1" noAdjustHandles="1" noChangeArrowheads="1" noChangeShapeType="1" noTextEdit="1"/>
                </p:cNvSpPr>
                <p:nvPr/>
              </p:nvSpPr>
              <p:spPr>
                <a:xfrm>
                  <a:off x="1403956" y="5352482"/>
                  <a:ext cx="745396" cy="276999"/>
                </a:xfrm>
                <a:prstGeom prst="rect">
                  <a:avLst/>
                </a:prstGeom>
                <a:blipFill>
                  <a:blip r:embed="rId4"/>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01129CB-4BC1-414F-ABFE-23FB0956B77B}"/>
                    </a:ext>
                  </a:extLst>
                </p:cNvPr>
                <p:cNvSpPr txBox="1"/>
                <p:nvPr/>
              </p:nvSpPr>
              <p:spPr>
                <a:xfrm>
                  <a:off x="2343306" y="4594860"/>
                  <a:ext cx="341961" cy="307777"/>
                </a:xfrm>
                <a:prstGeom prst="rect">
                  <a:avLst/>
                </a:prstGeom>
                <a:noFill/>
              </p:spPr>
              <p:txBody>
                <a:bodyPr wrap="square" rtlCol="0">
                  <a:spAutoFit/>
                </a:bodyPr>
                <a:lstStyle/>
                <a:p>
                  <a:pPr>
                    <a:buNone/>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𝑘</m:t>
                            </m:r>
                          </m:sub>
                        </m:sSub>
                      </m:oMath>
                    </m:oMathPara>
                  </a14:m>
                  <a:endParaRPr lang="en-US" sz="1400" dirty="0"/>
                </a:p>
              </p:txBody>
            </p:sp>
          </mc:Choice>
          <mc:Fallback xmlns="">
            <p:sp>
              <p:nvSpPr>
                <p:cNvPr id="12" name="TextBox 11">
                  <a:extLst>
                    <a:ext uri="{FF2B5EF4-FFF2-40B4-BE49-F238E27FC236}">
                      <a16:creationId xmlns:a16="http://schemas.microsoft.com/office/drawing/2014/main" id="{201129CB-4BC1-414F-ABFE-23FB0956B77B}"/>
                    </a:ext>
                  </a:extLst>
                </p:cNvPr>
                <p:cNvSpPr txBox="1">
                  <a:spLocks noRot="1" noChangeAspect="1" noMove="1" noResize="1" noEditPoints="1" noAdjustHandles="1" noChangeArrowheads="1" noChangeShapeType="1" noTextEdit="1"/>
                </p:cNvSpPr>
                <p:nvPr/>
              </p:nvSpPr>
              <p:spPr>
                <a:xfrm>
                  <a:off x="2343306" y="4594860"/>
                  <a:ext cx="341961" cy="3077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20948E7-BE7E-1C4B-AC6A-999DF3F0C433}"/>
                    </a:ext>
                  </a:extLst>
                </p:cNvPr>
                <p:cNvSpPr txBox="1"/>
                <p:nvPr/>
              </p:nvSpPr>
              <p:spPr>
                <a:xfrm>
                  <a:off x="2669354" y="5354268"/>
                  <a:ext cx="748988" cy="276999"/>
                </a:xfrm>
                <a:prstGeom prst="rect">
                  <a:avLst/>
                </a:prstGeom>
                <a:solidFill>
                  <a:srgbClr val="C00000"/>
                </a:solidFill>
              </p:spPr>
              <p:txBody>
                <a:bodyPr wrap="none" rtlCol="0">
                  <a:spAutoFit/>
                </a:bodyPr>
                <a:lstStyle/>
                <a:p>
                  <a:pPr eaLnBrk="1" fontAlgn="auto" hangingPunct="1">
                    <a:spcBef>
                      <a:spcPts val="0"/>
                    </a:spcBef>
                    <a:spcAft>
                      <a:spcPts val="0"/>
                    </a:spcAft>
                    <a:buClrTx/>
                    <a:buSzTx/>
                    <a:buNone/>
                  </a:pPr>
                  <a14:m>
                    <m:oMath xmlns:m="http://schemas.openxmlformats.org/officeDocument/2006/math">
                      <m:r>
                        <a:rPr lang="en-US" sz="1200" smtClean="0">
                          <a:solidFill>
                            <a:schemeClr val="bg1"/>
                          </a:solidFill>
                          <a:latin typeface="Cambria Math" panose="02040503050406030204" pitchFamily="18" charset="0"/>
                        </a:rPr>
                        <m:t>𝛻</m:t>
                      </m:r>
                      <m:sSub>
                        <m:sSubPr>
                          <m:ctrlPr>
                            <a:rPr lang="en-US" sz="1200" i="1">
                              <a:solidFill>
                                <a:schemeClr val="bg1"/>
                              </a:solidFill>
                              <a:latin typeface="Cambria Math" panose="02040503050406030204" pitchFamily="18" charset="0"/>
                            </a:rPr>
                          </m:ctrlPr>
                        </m:sSubPr>
                        <m:e>
                          <m:r>
                            <a:rPr lang="en-US" sz="1200" b="0" i="1" smtClean="0">
                              <a:solidFill>
                                <a:schemeClr val="bg1"/>
                              </a:solidFill>
                              <a:latin typeface="Cambria Math" panose="02040503050406030204" pitchFamily="18" charset="0"/>
                            </a:rPr>
                            <m:t>𝑓</m:t>
                          </m:r>
                        </m:e>
                        <m:sub>
                          <m:r>
                            <a:rPr lang="en-US" sz="1200" b="0" i="1" smtClean="0">
                              <a:solidFill>
                                <a:schemeClr val="bg1"/>
                              </a:solidFill>
                              <a:latin typeface="Cambria Math" panose="02040503050406030204" pitchFamily="18" charset="0"/>
                            </a:rPr>
                            <m:t>3</m:t>
                          </m:r>
                        </m:sub>
                      </m:sSub>
                      <m:r>
                        <a:rPr lang="en-US" sz="1200" i="1">
                          <a:solidFill>
                            <a:schemeClr val="bg1"/>
                          </a:solidFill>
                          <a:latin typeface="Cambria Math" panose="02040503050406030204" pitchFamily="18" charset="0"/>
                        </a:rPr>
                        <m:t>(</m:t>
                      </m:r>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𝑥</m:t>
                          </m:r>
                        </m:e>
                        <m:sub>
                          <m:r>
                            <a:rPr lang="en-US" sz="1200" i="1">
                              <a:solidFill>
                                <a:schemeClr val="bg1"/>
                              </a:solidFill>
                              <a:latin typeface="Cambria Math" panose="02040503050406030204" pitchFamily="18" charset="0"/>
                            </a:rPr>
                            <m:t>𝑘</m:t>
                          </m:r>
                        </m:sub>
                      </m:sSub>
                      <m:r>
                        <a:rPr lang="en-US" sz="1200" i="1">
                          <a:solidFill>
                            <a:schemeClr val="bg1"/>
                          </a:solidFill>
                          <a:latin typeface="Cambria Math" panose="02040503050406030204" pitchFamily="18" charset="0"/>
                        </a:rPr>
                        <m:t>)</m:t>
                      </m:r>
                    </m:oMath>
                  </a14:m>
                  <a:r>
                    <a:rPr lang="en-US" sz="1200" dirty="0">
                      <a:solidFill>
                        <a:schemeClr val="bg1"/>
                      </a:solidFill>
                    </a:rPr>
                    <a:t> </a:t>
                  </a:r>
                </a:p>
              </p:txBody>
            </p:sp>
          </mc:Choice>
          <mc:Fallback xmlns="">
            <p:sp>
              <p:nvSpPr>
                <p:cNvPr id="13" name="TextBox 12">
                  <a:extLst>
                    <a:ext uri="{FF2B5EF4-FFF2-40B4-BE49-F238E27FC236}">
                      <a16:creationId xmlns:a16="http://schemas.microsoft.com/office/drawing/2014/main" id="{420948E7-BE7E-1C4B-AC6A-999DF3F0C433}"/>
                    </a:ext>
                  </a:extLst>
                </p:cNvPr>
                <p:cNvSpPr txBox="1">
                  <a:spLocks noRot="1" noChangeAspect="1" noMove="1" noResize="1" noEditPoints="1" noAdjustHandles="1" noChangeArrowheads="1" noChangeShapeType="1" noTextEdit="1"/>
                </p:cNvSpPr>
                <p:nvPr/>
              </p:nvSpPr>
              <p:spPr>
                <a:xfrm>
                  <a:off x="2669354" y="5354268"/>
                  <a:ext cx="748988" cy="276999"/>
                </a:xfrm>
                <a:prstGeom prst="rect">
                  <a:avLst/>
                </a:prstGeom>
                <a:blipFill>
                  <a:blip r:embed="rId6"/>
                  <a:stretch>
                    <a:fillRect b="-4348"/>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442BED70-BE86-1A4D-A1E0-1B4E50298B9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051815" y="5800106"/>
              <a:ext cx="400043" cy="398104"/>
            </a:xfrm>
            <a:prstGeom prst="rect">
              <a:avLst/>
            </a:prstGeom>
          </p:spPr>
        </p:pic>
      </p:grpSp>
      <p:sp>
        <p:nvSpPr>
          <p:cNvPr id="30" name="TextBox 29">
            <a:extLst>
              <a:ext uri="{FF2B5EF4-FFF2-40B4-BE49-F238E27FC236}">
                <a16:creationId xmlns:a16="http://schemas.microsoft.com/office/drawing/2014/main" id="{5EC24B6E-B13F-174C-94A3-7BEE84A98EE5}"/>
              </a:ext>
            </a:extLst>
          </p:cNvPr>
          <p:cNvSpPr txBox="1"/>
          <p:nvPr/>
        </p:nvSpPr>
        <p:spPr>
          <a:xfrm>
            <a:off x="5688975" y="2127320"/>
            <a:ext cx="2067746" cy="904863"/>
          </a:xfrm>
          <a:prstGeom prst="rect">
            <a:avLst/>
          </a:prstGeom>
          <a:noFill/>
        </p:spPr>
        <p:txBody>
          <a:bodyPr wrap="none" rtlCol="0">
            <a:spAutoFit/>
          </a:bodyPr>
          <a:lstStyle/>
          <a:p>
            <a:pPr>
              <a:buNone/>
            </a:pPr>
            <a:r>
              <a:rPr lang="en-US" dirty="0">
                <a:solidFill>
                  <a:srgbClr val="C00000"/>
                </a:solidFill>
                <a:latin typeface="Helvetica" pitchFamily="2" charset="0"/>
              </a:rPr>
              <a:t>Fault-Tolerant</a:t>
            </a:r>
          </a:p>
          <a:p>
            <a:pPr>
              <a:buNone/>
            </a:pPr>
            <a:r>
              <a:rPr lang="en-US" dirty="0">
                <a:solidFill>
                  <a:srgbClr val="C00000"/>
                </a:solidFill>
                <a:latin typeface="Helvetica" pitchFamily="2" charset="0"/>
              </a:rPr>
              <a:t>Algorithms</a:t>
            </a:r>
          </a:p>
        </p:txBody>
      </p:sp>
      <p:grpSp>
        <p:nvGrpSpPr>
          <p:cNvPr id="3" name="Group 2">
            <a:extLst>
              <a:ext uri="{FF2B5EF4-FFF2-40B4-BE49-F238E27FC236}">
                <a16:creationId xmlns:a16="http://schemas.microsoft.com/office/drawing/2014/main" id="{5AFD03CD-2B15-7946-B667-06831C53E65D}"/>
              </a:ext>
            </a:extLst>
          </p:cNvPr>
          <p:cNvGrpSpPr/>
          <p:nvPr/>
        </p:nvGrpSpPr>
        <p:grpSpPr>
          <a:xfrm>
            <a:off x="748681" y="1927124"/>
            <a:ext cx="3497580" cy="4411980"/>
            <a:chOff x="4922457" y="1851660"/>
            <a:chExt cx="3497580" cy="4411980"/>
          </a:xfrm>
        </p:grpSpPr>
        <p:sp>
          <p:nvSpPr>
            <p:cNvPr id="29" name="Rectangle 28">
              <a:extLst>
                <a:ext uri="{FF2B5EF4-FFF2-40B4-BE49-F238E27FC236}">
                  <a16:creationId xmlns:a16="http://schemas.microsoft.com/office/drawing/2014/main" id="{05690305-E1BD-8845-AD60-2F16AE442805}"/>
                </a:ext>
              </a:extLst>
            </p:cNvPr>
            <p:cNvSpPr/>
            <p:nvPr/>
          </p:nvSpPr>
          <p:spPr bwMode="auto">
            <a:xfrm>
              <a:off x="4922457" y="1851660"/>
              <a:ext cx="3497580" cy="4411980"/>
            </a:xfrm>
            <a:prstGeom prst="rect">
              <a:avLst/>
            </a:prstGeom>
            <a:solidFill>
              <a:schemeClr val="bg1">
                <a:lumMod val="85000"/>
              </a:schemeClr>
            </a:solidFill>
            <a:ln w="28575" cap="flat" cmpd="sng" algn="ctr">
              <a:solidFill>
                <a:schemeClr val="accent3">
                  <a:lumMod val="95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grpSp>
          <p:nvGrpSpPr>
            <p:cNvPr id="19" name="Group 18">
              <a:extLst>
                <a:ext uri="{FF2B5EF4-FFF2-40B4-BE49-F238E27FC236}">
                  <a16:creationId xmlns:a16="http://schemas.microsoft.com/office/drawing/2014/main" id="{CC0DB70B-9E40-6E48-9019-EEECDE669C35}"/>
                </a:ext>
              </a:extLst>
            </p:cNvPr>
            <p:cNvGrpSpPr/>
            <p:nvPr/>
          </p:nvGrpSpPr>
          <p:grpSpPr>
            <a:xfrm>
              <a:off x="5005562" y="3097530"/>
              <a:ext cx="3315478" cy="2112958"/>
              <a:chOff x="329019" y="309924"/>
              <a:chExt cx="8562895" cy="5766566"/>
            </a:xfrm>
          </p:grpSpPr>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CFB8777-60A5-3645-B4AF-F19ABF99AF8C}"/>
                      </a:ext>
                    </a:extLst>
                  </p:cNvPr>
                  <p:cNvSpPr txBox="1"/>
                  <p:nvPr/>
                </p:nvSpPr>
                <p:spPr>
                  <a:xfrm>
                    <a:off x="3175088" y="309924"/>
                    <a:ext cx="2918967" cy="1321500"/>
                  </a:xfrm>
                  <a:prstGeom prst="rect">
                    <a:avLst/>
                  </a:prstGeom>
                  <a:solidFill>
                    <a:schemeClr val="accent6">
                      <a:lumMod val="20000"/>
                      <a:lumOff val="80000"/>
                    </a:scheme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1000" b="0" i="0" smtClean="0">
                              <a:solidFill>
                                <a:schemeClr val="accent2">
                                  <a:lumMod val="50000"/>
                                </a:schemeClr>
                              </a:solidFill>
                              <a:latin typeface="Cambria Math" panose="02040503050406030204" pitchFamily="18" charset="0"/>
                            </a:rPr>
                            <m:t>argmin</m:t>
                          </m:r>
                          <m:nary>
                            <m:naryPr>
                              <m:chr m:val="∑"/>
                              <m:supHide m:val="on"/>
                              <m:ctrlPr>
                                <a:rPr lang="en-US" sz="1000" b="0" i="1" smtClean="0">
                                  <a:solidFill>
                                    <a:schemeClr val="accent2">
                                      <a:lumMod val="50000"/>
                                    </a:schemeClr>
                                  </a:solidFill>
                                  <a:latin typeface="Cambria Math" panose="02040503050406030204" pitchFamily="18" charset="0"/>
                                </a:rPr>
                              </m:ctrlPr>
                            </m:naryPr>
                            <m:sub>
                              <m:r>
                                <m:rPr>
                                  <m:brk m:alnAt="7"/>
                                </m:rPr>
                                <a:rPr lang="en-US" sz="1000" b="0" i="1" smtClean="0">
                                  <a:solidFill>
                                    <a:schemeClr val="accent2">
                                      <a:lumMod val="50000"/>
                                    </a:schemeClr>
                                  </a:solidFill>
                                  <a:latin typeface="Cambria Math" panose="02040503050406030204" pitchFamily="18" charset="0"/>
                                </a:rPr>
                                <m:t>𝑖</m:t>
                              </m:r>
                              <m:r>
                                <a:rPr lang="en-US" sz="1000" b="0" i="1" smtClean="0">
                                  <a:solidFill>
                                    <a:schemeClr val="accent2">
                                      <a:lumMod val="50000"/>
                                    </a:schemeClr>
                                  </a:solidFill>
                                  <a:latin typeface="Cambria Math" panose="02040503050406030204" pitchFamily="18" charset="0"/>
                                  <a:ea typeface="Cambria Math" panose="02040503050406030204" pitchFamily="18" charset="0"/>
                                </a:rPr>
                                <m:t>∈</m:t>
                              </m:r>
                              <m:r>
                                <a:rPr lang="en-US" sz="1000" b="0" i="1" smtClean="0">
                                  <a:solidFill>
                                    <a:schemeClr val="accent2">
                                      <a:lumMod val="50000"/>
                                    </a:schemeClr>
                                  </a:solidFill>
                                  <a:latin typeface="Cambria Math" panose="02040503050406030204" pitchFamily="18" charset="0"/>
                                  <a:ea typeface="Cambria Math" panose="02040503050406030204" pitchFamily="18" charset="0"/>
                                </a:rPr>
                                <m:t>𝐺</m:t>
                              </m:r>
                            </m:sub>
                            <m:sup/>
                            <m:e>
                              <m:sSub>
                                <m:sSubPr>
                                  <m:ctrlPr>
                                    <a:rPr lang="en-US" sz="1000" i="1">
                                      <a:solidFill>
                                        <a:schemeClr val="accent2">
                                          <a:lumMod val="50000"/>
                                        </a:schemeClr>
                                      </a:solidFill>
                                      <a:latin typeface="Cambria Math" panose="02040503050406030204" pitchFamily="18" charset="0"/>
                                    </a:rPr>
                                  </m:ctrlPr>
                                </m:sSubPr>
                                <m:e>
                                  <m:r>
                                    <a:rPr lang="en-US" sz="1000" i="1" smtClean="0">
                                      <a:solidFill>
                                        <a:schemeClr val="accent2">
                                          <a:lumMod val="50000"/>
                                        </a:schemeClr>
                                      </a:solidFill>
                                      <a:latin typeface="Cambria Math" panose="02040503050406030204" pitchFamily="18" charset="0"/>
                                    </a:rPr>
                                    <m:t>𝑓</m:t>
                                  </m:r>
                                </m:e>
                                <m:sub>
                                  <m:r>
                                    <a:rPr lang="en-US" sz="1000" i="1" smtClean="0">
                                      <a:solidFill>
                                        <a:schemeClr val="accent2">
                                          <a:lumMod val="50000"/>
                                        </a:schemeClr>
                                      </a:solidFill>
                                      <a:latin typeface="Cambria Math" panose="02040503050406030204" pitchFamily="18" charset="0"/>
                                    </a:rPr>
                                    <m:t>𝑖</m:t>
                                  </m:r>
                                </m:sub>
                              </m:sSub>
                              <m:d>
                                <m:dPr>
                                  <m:ctrlPr>
                                    <a:rPr lang="en-US" sz="1000" i="1">
                                      <a:solidFill>
                                        <a:schemeClr val="accent2">
                                          <a:lumMod val="50000"/>
                                        </a:schemeClr>
                                      </a:solidFill>
                                      <a:latin typeface="Cambria Math" panose="02040503050406030204" pitchFamily="18" charset="0"/>
                                    </a:rPr>
                                  </m:ctrlPr>
                                </m:dPr>
                                <m:e>
                                  <m:r>
                                    <a:rPr lang="en-US" sz="1000" i="1" smtClean="0">
                                      <a:solidFill>
                                        <a:schemeClr val="accent2">
                                          <a:lumMod val="50000"/>
                                        </a:schemeClr>
                                      </a:solidFill>
                                      <a:latin typeface="Cambria Math" panose="02040503050406030204" pitchFamily="18" charset="0"/>
                                    </a:rPr>
                                    <m:t>𝑥</m:t>
                                  </m:r>
                                </m:e>
                              </m:d>
                            </m:e>
                          </m:nary>
                        </m:oMath>
                      </m:oMathPara>
                    </a14:m>
                    <a:endParaRPr lang="en-US" sz="1100" i="1" dirty="0">
                      <a:solidFill>
                        <a:srgbClr val="FF0000"/>
                      </a:solidFill>
                      <a:latin typeface="Times New Roman" panose="02020603050405020304" pitchFamily="18" charset="0"/>
                      <a:ea typeface="Helvetica"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2CFB8777-60A5-3645-B4AF-F19ABF99AF8C}"/>
                      </a:ext>
                    </a:extLst>
                  </p:cNvPr>
                  <p:cNvSpPr txBox="1">
                    <a:spLocks noRot="1" noChangeAspect="1" noMove="1" noResize="1" noEditPoints="1" noAdjustHandles="1" noChangeArrowheads="1" noChangeShapeType="1" noTextEdit="1"/>
                  </p:cNvSpPr>
                  <p:nvPr/>
                </p:nvSpPr>
                <p:spPr>
                  <a:xfrm>
                    <a:off x="3175088" y="309924"/>
                    <a:ext cx="2918967" cy="1321500"/>
                  </a:xfrm>
                  <a:prstGeom prst="rect">
                    <a:avLst/>
                  </a:prstGeom>
                  <a:blipFill>
                    <a:blip r:embed="rId8"/>
                    <a:stretch>
                      <a:fillRect t="-100000" b="-141026"/>
                    </a:stretch>
                  </a:blipFill>
                </p:spPr>
                <p:txBody>
                  <a:bodyPr/>
                  <a:lstStyle/>
                  <a:p>
                    <a:r>
                      <a:rPr lang="en-US">
                        <a:noFill/>
                      </a:rPr>
                      <a:t> </a:t>
                    </a:r>
                  </a:p>
                </p:txBody>
              </p:sp>
            </mc:Fallback>
          </mc:AlternateContent>
          <p:sp>
            <p:nvSpPr>
              <p:cNvPr id="21" name="Rectangle 20">
                <a:extLst>
                  <a:ext uri="{FF2B5EF4-FFF2-40B4-BE49-F238E27FC236}">
                    <a16:creationId xmlns:a16="http://schemas.microsoft.com/office/drawing/2014/main" id="{91E2CC06-38A1-D446-B8CE-9D07B6014F10}"/>
                  </a:ext>
                </a:extLst>
              </p:cNvPr>
              <p:cNvSpPr/>
              <p:nvPr/>
            </p:nvSpPr>
            <p:spPr bwMode="auto">
              <a:xfrm>
                <a:off x="329019" y="2205990"/>
                <a:ext cx="2846070" cy="2297430"/>
              </a:xfrm>
              <a:prstGeom prst="rect">
                <a:avLst/>
              </a:prstGeom>
              <a:solidFill>
                <a:srgbClr val="FFC819"/>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endParaRPr lang="en-US" sz="900" dirty="0">
                  <a:latin typeface="Helvetica" pitchFamily="2" charset="0"/>
                </a:endParaRPr>
              </a:p>
              <a:p>
                <a:pPr marR="0" algn="ctr" defTabSz="914400" rtl="0" eaLnBrk="0" fontAlgn="base" latinLnBrk="0" hangingPunct="0">
                  <a:lnSpc>
                    <a:spcPct val="100000"/>
                  </a:lnSpc>
                  <a:spcBef>
                    <a:spcPct val="20000"/>
                  </a:spcBef>
                  <a:spcAft>
                    <a:spcPct val="0"/>
                  </a:spcAft>
                  <a:buClr>
                    <a:srgbClr val="FF0000"/>
                  </a:buClr>
                  <a:buSzPct val="65000"/>
                  <a:buNone/>
                  <a:tabLst/>
                </a:pPr>
                <a:r>
                  <a:rPr lang="en-US" sz="900" dirty="0">
                    <a:latin typeface="Helvetica" pitchFamily="2" charset="0"/>
                  </a:rPr>
                  <a:t>Independent</a:t>
                </a:r>
              </a:p>
              <a:p>
                <a:pPr marR="0" algn="ctr" defTabSz="914400" rtl="0" eaLnBrk="0" fontAlgn="base" latinLnBrk="0" hangingPunct="0">
                  <a:lnSpc>
                    <a:spcPct val="100000"/>
                  </a:lnSpc>
                  <a:spcBef>
                    <a:spcPct val="20000"/>
                  </a:spcBef>
                  <a:spcAft>
                    <a:spcPct val="0"/>
                  </a:spcAft>
                  <a:buClr>
                    <a:srgbClr val="FF0000"/>
                  </a:buClr>
                  <a:buSzPct val="65000"/>
                  <a:buNone/>
                  <a:tabLst/>
                </a:pPr>
                <a:r>
                  <a:rPr lang="en-US" sz="900" dirty="0">
                    <a:latin typeface="Helvetica" pitchFamily="2" charset="0"/>
                  </a:rPr>
                  <a:t>Functions:</a:t>
                </a:r>
              </a:p>
              <a:p>
                <a:pPr marR="0" algn="ctr" defTabSz="914400" rtl="0" eaLnBrk="0" fontAlgn="base" latinLnBrk="0" hangingPunct="0">
                  <a:lnSpc>
                    <a:spcPct val="100000"/>
                  </a:lnSpc>
                  <a:spcBef>
                    <a:spcPct val="20000"/>
                  </a:spcBef>
                  <a:spcAft>
                    <a:spcPct val="0"/>
                  </a:spcAft>
                  <a:buClr>
                    <a:srgbClr val="FF0000"/>
                  </a:buClr>
                  <a:buSzPct val="65000"/>
                  <a:buNone/>
                  <a:tabLst/>
                </a:pPr>
                <a:r>
                  <a:rPr lang="en-US" sz="900" dirty="0">
                    <a:solidFill>
                      <a:srgbClr val="FF0000"/>
                    </a:solidFill>
                    <a:latin typeface="Helvetica" pitchFamily="2" charset="0"/>
                  </a:rPr>
                  <a:t>No Redundancy</a:t>
                </a:r>
                <a:endParaRPr kumimoji="0" lang="en-US" sz="900" b="0" i="0" u="none" strike="noStrike" cap="none" normalizeH="0" baseline="0" dirty="0">
                  <a:ln>
                    <a:noFill/>
                  </a:ln>
                  <a:solidFill>
                    <a:schemeClr val="tx1"/>
                  </a:solidFill>
                  <a:effectLst/>
                  <a:latin typeface="Helvetica" pitchFamily="2" charset="0"/>
                </a:endParaRPr>
              </a:p>
            </p:txBody>
          </p:sp>
          <p:sp>
            <p:nvSpPr>
              <p:cNvPr id="22" name="Rectangle 21">
                <a:extLst>
                  <a:ext uri="{FF2B5EF4-FFF2-40B4-BE49-F238E27FC236}">
                    <a16:creationId xmlns:a16="http://schemas.microsoft.com/office/drawing/2014/main" id="{DE5AC6A0-85C3-574F-B935-B3F912552053}"/>
                  </a:ext>
                </a:extLst>
              </p:cNvPr>
              <p:cNvSpPr/>
              <p:nvPr/>
            </p:nvSpPr>
            <p:spPr bwMode="auto">
              <a:xfrm>
                <a:off x="4789477" y="2205990"/>
                <a:ext cx="2846070" cy="1665430"/>
              </a:xfrm>
              <a:prstGeom prst="rect">
                <a:avLst/>
              </a:prstGeom>
              <a:solidFill>
                <a:srgbClr val="92D05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endParaRPr lang="en-US" sz="900" dirty="0">
                  <a:latin typeface="Helvetica" pitchFamily="2" charset="0"/>
                </a:endParaRPr>
              </a:p>
              <a:p>
                <a:pPr marR="0" algn="ctr" defTabSz="914400" rtl="0" eaLnBrk="0" fontAlgn="base" latinLnBrk="0" hangingPunct="0">
                  <a:lnSpc>
                    <a:spcPct val="100000"/>
                  </a:lnSpc>
                  <a:spcBef>
                    <a:spcPct val="20000"/>
                  </a:spcBef>
                  <a:spcAft>
                    <a:spcPct val="0"/>
                  </a:spcAft>
                  <a:buClr>
                    <a:srgbClr val="FF0000"/>
                  </a:buClr>
                  <a:buSzPct val="65000"/>
                  <a:buNone/>
                  <a:tabLst/>
                </a:pPr>
                <a:r>
                  <a:rPr lang="en-US" sz="900" dirty="0">
                    <a:latin typeface="Helvetica" pitchFamily="2" charset="0"/>
                  </a:rPr>
                  <a:t>Functions with</a:t>
                </a:r>
              </a:p>
              <a:p>
                <a:pPr marR="0" algn="ctr" defTabSz="914400" rtl="0" eaLnBrk="0" fontAlgn="base" latinLnBrk="0" hangingPunct="0">
                  <a:lnSpc>
                    <a:spcPct val="100000"/>
                  </a:lnSpc>
                  <a:spcBef>
                    <a:spcPct val="20000"/>
                  </a:spcBef>
                  <a:spcAft>
                    <a:spcPct val="0"/>
                  </a:spcAft>
                  <a:buClr>
                    <a:srgbClr val="FF0000"/>
                  </a:buClr>
                  <a:buSzPct val="65000"/>
                  <a:buNone/>
                  <a:tabLst/>
                </a:pPr>
                <a:r>
                  <a:rPr lang="en-US" sz="900" dirty="0">
                    <a:solidFill>
                      <a:srgbClr val="FF0000"/>
                    </a:solidFill>
                    <a:latin typeface="Helvetica" pitchFamily="2" charset="0"/>
                  </a:rPr>
                  <a:t>Redundancy</a:t>
                </a:r>
                <a:endParaRPr kumimoji="0" lang="en-US" sz="900" b="0" i="0" u="none" strike="noStrike" cap="none" normalizeH="0" baseline="0" dirty="0">
                  <a:ln>
                    <a:noFill/>
                  </a:ln>
                  <a:solidFill>
                    <a:srgbClr val="FF0000"/>
                  </a:solidFill>
                  <a:effectLst/>
                  <a:latin typeface="Helvetica" pitchFamily="2" charset="0"/>
                </a:endParaRPr>
              </a:p>
            </p:txBody>
          </p:sp>
          <p:cxnSp>
            <p:nvCxnSpPr>
              <p:cNvPr id="23" name="Straight Arrow Connector 22">
                <a:extLst>
                  <a:ext uri="{FF2B5EF4-FFF2-40B4-BE49-F238E27FC236}">
                    <a16:creationId xmlns:a16="http://schemas.microsoft.com/office/drawing/2014/main" id="{C2634653-313E-1C44-AAF3-277B781486A0}"/>
                  </a:ext>
                </a:extLst>
              </p:cNvPr>
              <p:cNvCxnSpPr>
                <a:cxnSpLocks/>
              </p:cNvCxnSpPr>
              <p:nvPr/>
            </p:nvCxnSpPr>
            <p:spPr bwMode="auto">
              <a:xfrm flipH="1">
                <a:off x="2914651" y="1531160"/>
                <a:ext cx="845819" cy="591470"/>
              </a:xfrm>
              <a:prstGeom prst="straightConnector1">
                <a:avLst/>
              </a:prstGeom>
              <a:solidFill>
                <a:schemeClr val="accent1"/>
              </a:solidFill>
              <a:ln w="28575" cap="flat" cmpd="sng" algn="ctr">
                <a:solidFill>
                  <a:srgbClr val="FFC000"/>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9D63D356-B5D0-BF4D-9979-806059B7A26C}"/>
                  </a:ext>
                </a:extLst>
              </p:cNvPr>
              <p:cNvCxnSpPr>
                <a:cxnSpLocks/>
              </p:cNvCxnSpPr>
              <p:nvPr/>
            </p:nvCxnSpPr>
            <p:spPr bwMode="auto">
              <a:xfrm>
                <a:off x="5314950" y="1531160"/>
                <a:ext cx="1064230" cy="591470"/>
              </a:xfrm>
              <a:prstGeom prst="straightConnector1">
                <a:avLst/>
              </a:prstGeom>
              <a:solidFill>
                <a:schemeClr val="accent1"/>
              </a:solidFill>
              <a:ln w="28575" cap="flat" cmpd="sng" algn="ctr">
                <a:solidFill>
                  <a:srgbClr val="00B050"/>
                </a:solidFill>
                <a:prstDash val="solid"/>
                <a:round/>
                <a:headEnd type="none" w="med" len="med"/>
                <a:tailEnd type="triangle"/>
              </a:ln>
              <a:effectLst/>
            </p:spPr>
          </p:cxnSp>
          <p:sp>
            <p:nvSpPr>
              <p:cNvPr id="25" name="Rectangle 24">
                <a:extLst>
                  <a:ext uri="{FF2B5EF4-FFF2-40B4-BE49-F238E27FC236}">
                    <a16:creationId xmlns:a16="http://schemas.microsoft.com/office/drawing/2014/main" id="{D5D37969-F329-AB47-B51E-2A6685F99501}"/>
                  </a:ext>
                </a:extLst>
              </p:cNvPr>
              <p:cNvSpPr/>
              <p:nvPr/>
            </p:nvSpPr>
            <p:spPr bwMode="auto">
              <a:xfrm>
                <a:off x="3624243" y="4377690"/>
                <a:ext cx="2512734" cy="1687370"/>
              </a:xfrm>
              <a:prstGeom prst="rect">
                <a:avLst/>
              </a:prstGeom>
              <a:solidFill>
                <a:srgbClr val="C6CF87"/>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endParaRPr lang="en-US" sz="900" dirty="0">
                  <a:latin typeface="Helvetica" pitchFamily="2" charset="0"/>
                </a:endParaRPr>
              </a:p>
              <a:p>
                <a:pPr marR="0" algn="ctr" defTabSz="914400" rtl="0" eaLnBrk="0" fontAlgn="base" latinLnBrk="0" hangingPunct="0">
                  <a:lnSpc>
                    <a:spcPct val="100000"/>
                  </a:lnSpc>
                  <a:spcBef>
                    <a:spcPct val="20000"/>
                  </a:spcBef>
                  <a:spcAft>
                    <a:spcPct val="0"/>
                  </a:spcAft>
                  <a:buClr>
                    <a:srgbClr val="FF0000"/>
                  </a:buClr>
                  <a:buSzPct val="65000"/>
                  <a:buNone/>
                  <a:tabLst/>
                </a:pPr>
                <a:r>
                  <a:rPr lang="en-US" sz="900" dirty="0">
                    <a:solidFill>
                      <a:srgbClr val="C00000"/>
                    </a:solidFill>
                    <a:latin typeface="Helvetica" pitchFamily="2" charset="0"/>
                  </a:rPr>
                  <a:t>Exact</a:t>
                </a:r>
              </a:p>
              <a:p>
                <a:pPr marR="0" algn="ctr" defTabSz="914400" rtl="0" eaLnBrk="0" fontAlgn="base" latinLnBrk="0" hangingPunct="0">
                  <a:lnSpc>
                    <a:spcPct val="100000"/>
                  </a:lnSpc>
                  <a:spcBef>
                    <a:spcPct val="20000"/>
                  </a:spcBef>
                  <a:spcAft>
                    <a:spcPct val="0"/>
                  </a:spcAft>
                  <a:buClr>
                    <a:srgbClr val="FF0000"/>
                  </a:buClr>
                  <a:buSzPct val="65000"/>
                  <a:buNone/>
                  <a:tabLst/>
                </a:pPr>
                <a:r>
                  <a:rPr lang="en-US" sz="900" dirty="0">
                    <a:latin typeface="Helvetica" pitchFamily="2" charset="0"/>
                  </a:rPr>
                  <a:t>Resilience</a:t>
                </a:r>
              </a:p>
              <a:p>
                <a:pPr marR="0" algn="ctr" defTabSz="914400" rtl="0" eaLnBrk="0" fontAlgn="base" latinLnBrk="0" hangingPunct="0">
                  <a:lnSpc>
                    <a:spcPct val="100000"/>
                  </a:lnSpc>
                  <a:spcBef>
                    <a:spcPct val="20000"/>
                  </a:spcBef>
                  <a:spcAft>
                    <a:spcPct val="0"/>
                  </a:spcAft>
                  <a:buClr>
                    <a:srgbClr val="FF0000"/>
                  </a:buClr>
                  <a:buSzPct val="65000"/>
                  <a:buNone/>
                  <a:tabLst/>
                </a:pPr>
                <a:endParaRPr kumimoji="0" lang="en-US" sz="900" b="0" i="0" u="none" strike="noStrike" cap="none" normalizeH="0" baseline="0" dirty="0">
                  <a:ln>
                    <a:noFill/>
                  </a:ln>
                  <a:solidFill>
                    <a:schemeClr val="tx1"/>
                  </a:solidFill>
                  <a:effectLst/>
                  <a:latin typeface="Helvetica" pitchFamily="2" charset="0"/>
                </a:endParaRPr>
              </a:p>
            </p:txBody>
          </p:sp>
          <p:cxnSp>
            <p:nvCxnSpPr>
              <p:cNvPr id="26" name="Straight Arrow Connector 25">
                <a:extLst>
                  <a:ext uri="{FF2B5EF4-FFF2-40B4-BE49-F238E27FC236}">
                    <a16:creationId xmlns:a16="http://schemas.microsoft.com/office/drawing/2014/main" id="{1628747F-F592-664E-817F-646B44FD6EDA}"/>
                  </a:ext>
                </a:extLst>
              </p:cNvPr>
              <p:cNvCxnSpPr>
                <a:cxnSpLocks/>
              </p:cNvCxnSpPr>
              <p:nvPr/>
            </p:nvCxnSpPr>
            <p:spPr bwMode="auto">
              <a:xfrm flipH="1">
                <a:off x="4880610" y="3954780"/>
                <a:ext cx="868680" cy="339550"/>
              </a:xfrm>
              <a:prstGeom prst="straightConnector1">
                <a:avLst/>
              </a:prstGeom>
              <a:solidFill>
                <a:schemeClr val="accent1"/>
              </a:solidFill>
              <a:ln w="28575" cap="flat" cmpd="sng" algn="ctr">
                <a:solidFill>
                  <a:srgbClr val="C6CF87"/>
                </a:solidFill>
                <a:prstDash val="solid"/>
                <a:round/>
                <a:headEnd type="none" w="med" len="med"/>
                <a:tailEnd type="triangle"/>
              </a:ln>
              <a:effectLst/>
            </p:spPr>
          </p:cxnSp>
          <p:sp>
            <p:nvSpPr>
              <p:cNvPr id="27" name="Rectangle 26">
                <a:extLst>
                  <a:ext uri="{FF2B5EF4-FFF2-40B4-BE49-F238E27FC236}">
                    <a16:creationId xmlns:a16="http://schemas.microsoft.com/office/drawing/2014/main" id="{E687679E-A219-6E47-AE3A-E84F27D2640B}"/>
                  </a:ext>
                </a:extLst>
              </p:cNvPr>
              <p:cNvSpPr/>
              <p:nvPr/>
            </p:nvSpPr>
            <p:spPr bwMode="auto">
              <a:xfrm>
                <a:off x="6379180" y="4389120"/>
                <a:ext cx="2512734" cy="1687370"/>
              </a:xfrm>
              <a:prstGeom prst="rect">
                <a:avLst/>
              </a:prstGeom>
              <a:solidFill>
                <a:srgbClr val="C6CF87"/>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endParaRPr lang="en-US" sz="900" dirty="0">
                  <a:latin typeface="Helvetica" pitchFamily="2" charset="0"/>
                </a:endParaRPr>
              </a:p>
              <a:p>
                <a:pPr marR="0" algn="ctr" defTabSz="914400" rtl="0" eaLnBrk="0" fontAlgn="base" latinLnBrk="0" hangingPunct="0">
                  <a:lnSpc>
                    <a:spcPct val="100000"/>
                  </a:lnSpc>
                  <a:spcBef>
                    <a:spcPct val="20000"/>
                  </a:spcBef>
                  <a:spcAft>
                    <a:spcPct val="0"/>
                  </a:spcAft>
                  <a:buClr>
                    <a:srgbClr val="FF0000"/>
                  </a:buClr>
                  <a:buSzPct val="65000"/>
                  <a:buNone/>
                  <a:tabLst/>
                </a:pPr>
                <a:r>
                  <a:rPr lang="en-US" sz="900" dirty="0">
                    <a:solidFill>
                      <a:srgbClr val="C00000"/>
                    </a:solidFill>
                    <a:latin typeface="Helvetica" pitchFamily="2" charset="0"/>
                  </a:rPr>
                  <a:t>Approximate</a:t>
                </a:r>
              </a:p>
              <a:p>
                <a:pPr marR="0" algn="ctr" defTabSz="914400" rtl="0" eaLnBrk="0" fontAlgn="base" latinLnBrk="0" hangingPunct="0">
                  <a:lnSpc>
                    <a:spcPct val="100000"/>
                  </a:lnSpc>
                  <a:spcBef>
                    <a:spcPct val="20000"/>
                  </a:spcBef>
                  <a:spcAft>
                    <a:spcPct val="0"/>
                  </a:spcAft>
                  <a:buClr>
                    <a:srgbClr val="FF0000"/>
                  </a:buClr>
                  <a:buSzPct val="65000"/>
                  <a:buNone/>
                  <a:tabLst/>
                </a:pPr>
                <a:r>
                  <a:rPr lang="en-US" sz="900" dirty="0">
                    <a:latin typeface="Helvetica" pitchFamily="2" charset="0"/>
                  </a:rPr>
                  <a:t>Resilience</a:t>
                </a:r>
              </a:p>
              <a:p>
                <a:pPr marR="0" algn="ctr" defTabSz="914400" rtl="0" eaLnBrk="0" fontAlgn="base" latinLnBrk="0" hangingPunct="0">
                  <a:lnSpc>
                    <a:spcPct val="100000"/>
                  </a:lnSpc>
                  <a:spcBef>
                    <a:spcPct val="20000"/>
                  </a:spcBef>
                  <a:spcAft>
                    <a:spcPct val="0"/>
                  </a:spcAft>
                  <a:buClr>
                    <a:srgbClr val="FF0000"/>
                  </a:buClr>
                  <a:buSzPct val="65000"/>
                  <a:buNone/>
                  <a:tabLst/>
                </a:pPr>
                <a:endParaRPr kumimoji="0" lang="en-US" sz="900" b="0" i="0" u="none" strike="noStrike" cap="none" normalizeH="0" baseline="0" dirty="0">
                  <a:ln>
                    <a:noFill/>
                  </a:ln>
                  <a:solidFill>
                    <a:schemeClr val="tx1"/>
                  </a:solidFill>
                  <a:effectLst/>
                  <a:latin typeface="Helvetica" pitchFamily="2" charset="0"/>
                </a:endParaRPr>
              </a:p>
            </p:txBody>
          </p:sp>
          <p:cxnSp>
            <p:nvCxnSpPr>
              <p:cNvPr id="28" name="Straight Arrow Connector 27">
                <a:extLst>
                  <a:ext uri="{FF2B5EF4-FFF2-40B4-BE49-F238E27FC236}">
                    <a16:creationId xmlns:a16="http://schemas.microsoft.com/office/drawing/2014/main" id="{6B0FDD8D-C9C3-984F-8F11-4649E8E9D36A}"/>
                  </a:ext>
                </a:extLst>
              </p:cNvPr>
              <p:cNvCxnSpPr>
                <a:cxnSpLocks/>
              </p:cNvCxnSpPr>
              <p:nvPr/>
            </p:nvCxnSpPr>
            <p:spPr bwMode="auto">
              <a:xfrm>
                <a:off x="6797586" y="3954780"/>
                <a:ext cx="837961" cy="339550"/>
              </a:xfrm>
              <a:prstGeom prst="straightConnector1">
                <a:avLst/>
              </a:prstGeom>
              <a:solidFill>
                <a:schemeClr val="accent1"/>
              </a:solidFill>
              <a:ln w="28575" cap="flat" cmpd="sng" algn="ctr">
                <a:solidFill>
                  <a:srgbClr val="C6CF87"/>
                </a:solidFill>
                <a:prstDash val="solid"/>
                <a:round/>
                <a:headEnd type="none" w="med" len="med"/>
                <a:tailEnd type="triangle"/>
              </a:ln>
              <a:effectLst/>
            </p:spPr>
          </p:cxnSp>
        </p:grpSp>
        <p:sp>
          <p:nvSpPr>
            <p:cNvPr id="31" name="TextBox 30">
              <a:extLst>
                <a:ext uri="{FF2B5EF4-FFF2-40B4-BE49-F238E27FC236}">
                  <a16:creationId xmlns:a16="http://schemas.microsoft.com/office/drawing/2014/main" id="{CB0B3ACF-D866-ED40-ACD5-7D685E8CC91F}"/>
                </a:ext>
              </a:extLst>
            </p:cNvPr>
            <p:cNvSpPr txBox="1"/>
            <p:nvPr/>
          </p:nvSpPr>
          <p:spPr>
            <a:xfrm>
              <a:off x="6125268" y="2035699"/>
              <a:ext cx="1091967" cy="461665"/>
            </a:xfrm>
            <a:prstGeom prst="rect">
              <a:avLst/>
            </a:prstGeom>
            <a:noFill/>
          </p:spPr>
          <p:txBody>
            <a:bodyPr wrap="none" rtlCol="0">
              <a:spAutoFit/>
            </a:bodyPr>
            <a:lstStyle/>
            <a:p>
              <a:pPr>
                <a:buNone/>
              </a:pPr>
              <a:r>
                <a:rPr lang="en-US" dirty="0">
                  <a:solidFill>
                    <a:srgbClr val="C00000"/>
                  </a:solidFill>
                  <a:latin typeface="Helvetica" pitchFamily="2" charset="0"/>
                </a:rPr>
                <a:t>Basics</a:t>
              </a:r>
            </a:p>
          </p:txBody>
        </p:sp>
      </p:grpSp>
    </p:spTree>
    <p:extLst>
      <p:ext uri="{BB962C8B-B14F-4D97-AF65-F5344CB8AC3E}">
        <p14:creationId xmlns:p14="http://schemas.microsoft.com/office/powerpoint/2010/main" val="3200423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Learning</a:t>
            </a:r>
          </a:p>
        </p:txBody>
      </p:sp>
      <mc:AlternateContent xmlns:mc="http://schemas.openxmlformats.org/markup-compatibility/2006" xmlns:a14="http://schemas.microsoft.com/office/drawing/2010/main">
        <mc:Choice Requires="a14">
          <p:sp>
            <p:nvSpPr>
              <p:cNvPr id="8" name="Content Placeholder 2"/>
              <p:cNvSpPr txBox="1">
                <a:spLocks/>
              </p:cNvSpPr>
              <p:nvPr/>
            </p:nvSpPr>
            <p:spPr bwMode="auto">
              <a:xfrm>
                <a:off x="685800" y="15240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SzPct val="65000"/>
                  <a:buFont typeface="Marlett" pitchFamily="2" charset="2"/>
                  <a:buChar char="g"/>
                  <a:defRPr sz="2400">
                    <a:solidFill>
                      <a:schemeClr val="tx1"/>
                    </a:solidFill>
                    <a:latin typeface="Helvetica"/>
                    <a:ea typeface="+mn-ea"/>
                    <a:cs typeface="Helvetica"/>
                  </a:defRPr>
                </a:lvl1pPr>
                <a:lvl2pPr marL="742950" indent="-285750" algn="l" rtl="0" eaLnBrk="0" fontAlgn="base" hangingPunct="0">
                  <a:spcBef>
                    <a:spcPct val="20000"/>
                  </a:spcBef>
                  <a:spcAft>
                    <a:spcPct val="0"/>
                  </a:spcAft>
                  <a:buSzPct val="125000"/>
                  <a:buFont typeface="Marlett" pitchFamily="2" charset="2"/>
                  <a:buChar char="i"/>
                  <a:defRPr sz="2000">
                    <a:solidFill>
                      <a:schemeClr val="tx1"/>
                    </a:solidFill>
                    <a:latin typeface="Helvetica"/>
                    <a:cs typeface="Helvetica"/>
                  </a:defRPr>
                </a:lvl2pPr>
                <a:lvl3pPr marL="1143000" indent="-228600" algn="l" rtl="0" eaLnBrk="0" fontAlgn="base" hangingPunct="0">
                  <a:spcBef>
                    <a:spcPct val="20000"/>
                  </a:spcBef>
                  <a:spcAft>
                    <a:spcPct val="0"/>
                  </a:spcAft>
                  <a:buClr>
                    <a:schemeClr val="accent2"/>
                  </a:buClr>
                  <a:buSzPct val="175000"/>
                  <a:buChar char="•"/>
                  <a:defRPr sz="2000">
                    <a:solidFill>
                      <a:schemeClr val="tx1"/>
                    </a:solidFill>
                    <a:latin typeface="Helvetica"/>
                    <a:cs typeface="Helvetica"/>
                  </a:defRPr>
                </a:lvl3pPr>
                <a:lvl4pPr marL="1600200" indent="-228600" algn="l" rtl="0" eaLnBrk="0" fontAlgn="base" hangingPunct="0">
                  <a:spcBef>
                    <a:spcPct val="20000"/>
                  </a:spcBef>
                  <a:spcAft>
                    <a:spcPct val="0"/>
                  </a:spcAft>
                  <a:buChar char="–"/>
                  <a:defRPr>
                    <a:solidFill>
                      <a:schemeClr val="tx1"/>
                    </a:solidFill>
                    <a:latin typeface="Helvetica"/>
                    <a:cs typeface="Helvetica"/>
                  </a:defRPr>
                </a:lvl4pPr>
                <a:lvl5pPr marL="2057400" indent="-228600" algn="l" rtl="0" eaLnBrk="0" fontAlgn="base" hangingPunct="0">
                  <a:spcBef>
                    <a:spcPct val="20000"/>
                  </a:spcBef>
                  <a:spcAft>
                    <a:spcPct val="0"/>
                  </a:spcAft>
                  <a:buChar char="»"/>
                  <a:defRPr>
                    <a:solidFill>
                      <a:schemeClr val="tx1"/>
                    </a:solidFill>
                    <a:latin typeface="Helvetica"/>
                    <a:cs typeface="Helvetica"/>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r>
                  <a:rPr lang="en-US" kern="0" dirty="0"/>
                  <a:t>Train a neural network</a:t>
                </a:r>
              </a:p>
              <a:p>
                <a:pPr marL="0" indent="0">
                  <a:buNone/>
                </a:pPr>
                <a:r>
                  <a:rPr lang="en-US" kern="0" dirty="0"/>
                  <a:t>     for a classifier</a:t>
                </a:r>
              </a:p>
              <a:p>
                <a:pPr marL="0" indent="0">
                  <a:buNone/>
                </a:pPr>
                <a:endParaRPr lang="en-US" kern="0" dirty="0"/>
              </a:p>
              <a:p>
                <a:r>
                  <a:rPr lang="en-US" kern="0" dirty="0"/>
                  <a:t>Data </a:t>
                </a:r>
                <a14:m>
                  <m:oMath xmlns:m="http://schemas.openxmlformats.org/officeDocument/2006/math">
                    <m:d>
                      <m:dPr>
                        <m:ctrlPr>
                          <a:rPr lang="en-US" b="0" i="1" kern="0" smtClean="0">
                            <a:latin typeface="Cambria Math" panose="02040503050406030204" pitchFamily="18" charset="0"/>
                          </a:rPr>
                        </m:ctrlPr>
                      </m:dPr>
                      <m:e>
                        <m:sSub>
                          <m:sSubPr>
                            <m:ctrlPr>
                              <a:rPr lang="en-US" b="0" i="1" kern="0" smtClean="0">
                                <a:latin typeface="Cambria Math" panose="02040503050406030204" pitchFamily="18" charset="0"/>
                              </a:rPr>
                            </m:ctrlPr>
                          </m:sSubPr>
                          <m:e>
                            <m:sSub>
                              <m:sSubPr>
                                <m:ctrlPr>
                                  <a:rPr lang="en-US" b="0" i="1" kern="0" smtClean="0">
                                    <a:latin typeface="Cambria Math" panose="02040503050406030204" pitchFamily="18" charset="0"/>
                                  </a:rPr>
                                </m:ctrlPr>
                              </m:sSubPr>
                              <m:e>
                                <m:r>
                                  <a:rPr lang="en-US" b="0" i="1" kern="0" smtClean="0">
                                    <a:latin typeface="Cambria Math" panose="02040503050406030204" pitchFamily="18" charset="0"/>
                                  </a:rPr>
                                  <m:t>𝑑</m:t>
                                </m:r>
                              </m:e>
                              <m:sub>
                                <m:r>
                                  <a:rPr lang="en-US" b="0" i="1" kern="0" smtClean="0">
                                    <a:latin typeface="Cambria Math" panose="02040503050406030204" pitchFamily="18" charset="0"/>
                                  </a:rPr>
                                  <m:t>𝑗</m:t>
                                </m:r>
                              </m:sub>
                            </m:sSub>
                            <m:r>
                              <a:rPr lang="en-US" b="0" i="1" kern="0" smtClean="0">
                                <a:latin typeface="Cambria Math" panose="02040503050406030204" pitchFamily="18" charset="0"/>
                              </a:rPr>
                              <m:t>, </m:t>
                            </m:r>
                            <m:r>
                              <a:rPr lang="en-US" b="0" i="1" kern="0" smtClean="0">
                                <a:latin typeface="Cambria Math" panose="02040503050406030204" pitchFamily="18" charset="0"/>
                              </a:rPr>
                              <m:t>𝑦</m:t>
                            </m:r>
                          </m:e>
                          <m:sub>
                            <m:r>
                              <a:rPr lang="en-US" b="0" i="1" kern="0" smtClean="0">
                                <a:latin typeface="Cambria Math" panose="02040503050406030204" pitchFamily="18" charset="0"/>
                              </a:rPr>
                              <m:t>𝑗</m:t>
                            </m:r>
                          </m:sub>
                        </m:sSub>
                      </m:e>
                    </m:d>
                  </m:oMath>
                </a14:m>
                <a:r>
                  <a:rPr lang="en-US" kern="0" dirty="0"/>
                  <a:t> pairs</a:t>
                </a:r>
              </a:p>
              <a:p>
                <a:endParaRPr lang="en-US" kern="0" dirty="0"/>
              </a:p>
              <a:p>
                <a14:m>
                  <m:oMath xmlns:m="http://schemas.openxmlformats.org/officeDocument/2006/math">
                    <m:sSub>
                      <m:sSubPr>
                        <m:ctrlPr>
                          <a:rPr lang="en-US" i="1" kern="0">
                            <a:latin typeface="Cambria Math" panose="02040503050406030204" pitchFamily="18" charset="0"/>
                          </a:rPr>
                        </m:ctrlPr>
                      </m:sSubPr>
                      <m:e>
                        <m:r>
                          <a:rPr lang="en-US" i="1" kern="0">
                            <a:latin typeface="Cambria Math" panose="02040503050406030204" pitchFamily="18" charset="0"/>
                          </a:rPr>
                          <m:t>𝑑</m:t>
                        </m:r>
                      </m:e>
                      <m:sub>
                        <m:r>
                          <a:rPr lang="en-US" b="0" i="1" kern="0" smtClean="0">
                            <a:latin typeface="Cambria Math" panose="02040503050406030204" pitchFamily="18" charset="0"/>
                          </a:rPr>
                          <m:t>𝑗</m:t>
                        </m:r>
                      </m:sub>
                    </m:sSub>
                  </m:oMath>
                </a14:m>
                <a:r>
                  <a:rPr lang="en-US" kern="0" dirty="0"/>
                  <a:t> = image</a:t>
                </a:r>
              </a:p>
              <a:p>
                <a:pPr marL="0" indent="0">
                  <a:buNone/>
                </a:pPr>
                <a:r>
                  <a:rPr lang="en-US" kern="0" dirty="0"/>
                  <a:t> </a:t>
                </a:r>
                <a14:m>
                  <m:oMath xmlns:m="http://schemas.openxmlformats.org/officeDocument/2006/math">
                    <m:sSub>
                      <m:sSubPr>
                        <m:ctrlPr>
                          <a:rPr lang="en-US" i="1" kern="0">
                            <a:latin typeface="Cambria Math" panose="02040503050406030204" pitchFamily="18" charset="0"/>
                          </a:rPr>
                        </m:ctrlPr>
                      </m:sSubPr>
                      <m:e>
                        <m:r>
                          <a:rPr lang="en-US" b="0" i="1" kern="0" smtClean="0">
                            <a:latin typeface="Cambria Math" panose="02040503050406030204" pitchFamily="18" charset="0"/>
                          </a:rPr>
                          <m:t>    </m:t>
                        </m:r>
                        <m:r>
                          <a:rPr lang="en-US" b="0" i="1" kern="0" smtClean="0">
                            <a:latin typeface="Cambria Math" panose="02040503050406030204" pitchFamily="18" charset="0"/>
                          </a:rPr>
                          <m:t>𝑦</m:t>
                        </m:r>
                      </m:e>
                      <m:sub>
                        <m:r>
                          <a:rPr lang="en-US" b="0" i="1" kern="0" smtClean="0">
                            <a:latin typeface="Cambria Math" panose="02040503050406030204" pitchFamily="18" charset="0"/>
                          </a:rPr>
                          <m:t>𝑗</m:t>
                        </m:r>
                      </m:sub>
                    </m:sSub>
                  </m:oMath>
                </a14:m>
                <a:r>
                  <a:rPr lang="en-US" kern="0" dirty="0"/>
                  <a:t> = class</a:t>
                </a:r>
              </a:p>
              <a:p>
                <a:pPr marL="0" indent="0">
                  <a:buNone/>
                </a:pPr>
                <a:endParaRPr lang="en-US" kern="0" dirty="0"/>
              </a:p>
            </p:txBody>
          </p:sp>
        </mc:Choice>
        <mc:Fallback xmlns="">
          <p:sp>
            <p:nvSpPr>
              <p:cNvPr id="8" name="Content Placeholder 2"/>
              <p:cNvSpPr txBox="1">
                <a:spLocks noRot="1" noChangeAspect="1" noMove="1" noResize="1" noEditPoints="1" noAdjustHandles="1" noChangeArrowheads="1" noChangeShapeType="1" noTextEdit="1"/>
              </p:cNvSpPr>
              <p:nvPr/>
            </p:nvSpPr>
            <p:spPr bwMode="auto">
              <a:xfrm>
                <a:off x="685800" y="1524000"/>
                <a:ext cx="7772400" cy="4572000"/>
              </a:xfrm>
              <a:prstGeom prst="rect">
                <a:avLst/>
              </a:prstGeom>
              <a:blipFill>
                <a:blip r:embed="rId2"/>
                <a:stretch>
                  <a:fillRect l="-163" t="-1111"/>
                </a:stretch>
              </a:blipFill>
              <a:ln w="9525">
                <a:noFill/>
                <a:miter lim="800000"/>
                <a:headEnd/>
                <a:tailEnd/>
              </a:ln>
            </p:spPr>
            <p:txBody>
              <a:bodyPr/>
              <a:lstStyle/>
              <a:p>
                <a:r>
                  <a:rPr lang="en-US">
                    <a:noFill/>
                  </a:rPr>
                  <a:t> </a:t>
                </a:r>
              </a:p>
            </p:txBody>
          </p:sp>
        </mc:Fallback>
      </mc:AlternateContent>
      <p:pic>
        <p:nvPicPr>
          <p:cNvPr id="11" name="Content Placeholder 5">
            <a:extLst>
              <a:ext uri="{FF2B5EF4-FFF2-40B4-BE49-F238E27FC236}">
                <a16:creationId xmlns:a16="http://schemas.microsoft.com/office/drawing/2014/main" id="{511BF02A-5D7C-724F-9FDB-407C1970542B}"/>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809779" y="2310135"/>
            <a:ext cx="4361688" cy="4399948"/>
          </a:xfrm>
        </p:spPr>
      </p:pic>
    </p:spTree>
    <p:extLst>
      <p:ext uri="{BB962C8B-B14F-4D97-AF65-F5344CB8AC3E}">
        <p14:creationId xmlns:p14="http://schemas.microsoft.com/office/powerpoint/2010/main" val="323237710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40C7-D003-A94B-833E-71BDDA51DD52}"/>
              </a:ext>
            </a:extLst>
          </p:cNvPr>
          <p:cNvSpPr>
            <a:spLocks noGrp="1"/>
          </p:cNvSpPr>
          <p:nvPr>
            <p:ph type="ctrTitle"/>
          </p:nvPr>
        </p:nvSpPr>
        <p:spPr/>
        <p:txBody>
          <a:bodyPr/>
          <a:lstStyle/>
          <a:p>
            <a:r>
              <a:rPr lang="en-US" dirty="0"/>
              <a:t>Privacy</a:t>
            </a:r>
          </a:p>
        </p:txBody>
      </p:sp>
      <p:sp>
        <p:nvSpPr>
          <p:cNvPr id="3" name="Subtitle 2">
            <a:extLst>
              <a:ext uri="{FF2B5EF4-FFF2-40B4-BE49-F238E27FC236}">
                <a16:creationId xmlns:a16="http://schemas.microsoft.com/office/drawing/2014/main" id="{B0CB95CC-5186-C649-B9C4-A5CB551C205F}"/>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3D124CE9-8654-1548-853B-01ADC5EEBB02}"/>
              </a:ext>
            </a:extLst>
          </p:cNvPr>
          <p:cNvSpPr>
            <a:spLocks noGrp="1"/>
          </p:cNvSpPr>
          <p:nvPr>
            <p:ph type="sldNum" sz="quarter" idx="12"/>
          </p:nvPr>
        </p:nvSpPr>
        <p:spPr/>
        <p:txBody>
          <a:bodyPr/>
          <a:lstStyle/>
          <a:p>
            <a:pPr>
              <a:defRPr/>
            </a:pPr>
            <a:fld id="{0DB4A4FE-C508-445A-BEEA-5241DB609F5F}" type="slidenum">
              <a:rPr lang="en-US" smtClean="0"/>
              <a:pPr>
                <a:defRPr/>
              </a:pPr>
              <a:t>150</a:t>
            </a:fld>
            <a:endParaRPr lang="en-US" dirty="0"/>
          </a:p>
        </p:txBody>
      </p:sp>
    </p:spTree>
    <p:extLst>
      <p:ext uri="{BB962C8B-B14F-4D97-AF65-F5344CB8AC3E}">
        <p14:creationId xmlns:p14="http://schemas.microsoft.com/office/powerpoint/2010/main" val="22217007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A9A9D0-DE7A-774B-A198-B28D276820B4}"/>
              </a:ext>
            </a:extLst>
          </p:cNvPr>
          <p:cNvSpPr/>
          <p:nvPr/>
        </p:nvSpPr>
        <p:spPr bwMode="auto">
          <a:xfrm>
            <a:off x="4286250" y="3481998"/>
            <a:ext cx="4171950" cy="3181692"/>
          </a:xfrm>
          <a:prstGeom prst="rect">
            <a:avLst/>
          </a:prstGeom>
          <a:solidFill>
            <a:schemeClr val="accent5">
              <a:lumMod val="60000"/>
              <a:lumOff val="4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a:extLst>
              <a:ext uri="{FF2B5EF4-FFF2-40B4-BE49-F238E27FC236}">
                <a16:creationId xmlns:a16="http://schemas.microsoft.com/office/drawing/2014/main" id="{B6CCA610-2FDA-7543-AEE9-9B3C832FC124}"/>
              </a:ext>
            </a:extLst>
          </p:cNvPr>
          <p:cNvSpPr>
            <a:spLocks noGrp="1"/>
          </p:cNvSpPr>
          <p:nvPr>
            <p:ph type="title"/>
          </p:nvPr>
        </p:nvSpPr>
        <p:spPr/>
        <p:txBody>
          <a:bodyPr/>
          <a:lstStyle/>
          <a:p>
            <a:r>
              <a:rPr lang="en-US" dirty="0"/>
              <a:t>Architectures</a:t>
            </a:r>
          </a:p>
        </p:txBody>
      </p:sp>
      <p:grpSp>
        <p:nvGrpSpPr>
          <p:cNvPr id="34" name="Group 33">
            <a:extLst>
              <a:ext uri="{FF2B5EF4-FFF2-40B4-BE49-F238E27FC236}">
                <a16:creationId xmlns:a16="http://schemas.microsoft.com/office/drawing/2014/main" id="{1ED4F5A3-89EB-5849-BEF3-9C48F871F679}"/>
              </a:ext>
            </a:extLst>
          </p:cNvPr>
          <p:cNvGrpSpPr/>
          <p:nvPr/>
        </p:nvGrpSpPr>
        <p:grpSpPr>
          <a:xfrm>
            <a:off x="333860" y="2003215"/>
            <a:ext cx="3656676" cy="1963982"/>
            <a:chOff x="685800" y="4418551"/>
            <a:chExt cx="3656676" cy="1963982"/>
          </a:xfrm>
        </p:grpSpPr>
        <mc:AlternateContent xmlns:mc="http://schemas.openxmlformats.org/markup-compatibility/2006" xmlns:a14="http://schemas.microsoft.com/office/drawing/2010/main">
          <mc:Choice Requires="a14">
            <p:sp>
              <p:nvSpPr>
                <p:cNvPr id="35" name="Oval 34">
                  <a:extLst>
                    <a:ext uri="{FF2B5EF4-FFF2-40B4-BE49-F238E27FC236}">
                      <a16:creationId xmlns:a16="http://schemas.microsoft.com/office/drawing/2014/main" id="{B9763569-30E8-F54D-8F8C-6E850D9912AD}"/>
                    </a:ext>
                  </a:extLst>
                </p:cNvPr>
                <p:cNvSpPr/>
                <p:nvPr/>
              </p:nvSpPr>
              <p:spPr>
                <a:xfrm>
                  <a:off x="3450103" y="4504531"/>
                  <a:ext cx="602090" cy="632759"/>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oMath>
                    </m:oMathPara>
                  </a14:m>
                  <a:endParaRPr lang="en-US" dirty="0">
                    <a:latin typeface="Arial" panose="020B0604020202020204" pitchFamily="34" charset="0"/>
                    <a:ea typeface="CMU Sans Serif Demi Condensed" panose="02000706000000000000" pitchFamily="2" charset="0"/>
                    <a:cs typeface="Arial" panose="020B0604020202020204" pitchFamily="34" charset="0"/>
                  </a:endParaRPr>
                </a:p>
              </p:txBody>
            </p:sp>
          </mc:Choice>
          <mc:Fallback xmlns="">
            <p:sp>
              <p:nvSpPr>
                <p:cNvPr id="15" name="Oval 14">
                  <a:extLst>
                    <a:ext uri="{FF2B5EF4-FFF2-40B4-BE49-F238E27FC236}">
                      <a16:creationId xmlns:a16="http://schemas.microsoft.com/office/drawing/2014/main" id="{7B3DD551-F642-9E4A-A7E3-843CCA6AB936}"/>
                    </a:ext>
                  </a:extLst>
                </p:cNvPr>
                <p:cNvSpPr>
                  <a:spLocks noRot="1" noChangeAspect="1" noMove="1" noResize="1" noEditPoints="1" noAdjustHandles="1" noChangeArrowheads="1" noChangeShapeType="1" noTextEdit="1"/>
                </p:cNvSpPr>
                <p:nvPr/>
              </p:nvSpPr>
              <p:spPr>
                <a:xfrm>
                  <a:off x="3450103" y="4504531"/>
                  <a:ext cx="602090" cy="632759"/>
                </a:xfrm>
                <a:prstGeom prst="ellipse">
                  <a:avLst/>
                </a:prstGeom>
                <a:blipFill>
                  <a:blip r:embed="rId2"/>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Oval 35">
                  <a:extLst>
                    <a:ext uri="{FF2B5EF4-FFF2-40B4-BE49-F238E27FC236}">
                      <a16:creationId xmlns:a16="http://schemas.microsoft.com/office/drawing/2014/main" id="{08048138-8F36-2040-9BA1-9F7601852776}"/>
                    </a:ext>
                  </a:extLst>
                </p:cNvPr>
                <p:cNvSpPr/>
                <p:nvPr/>
              </p:nvSpPr>
              <p:spPr>
                <a:xfrm>
                  <a:off x="2450582" y="5357240"/>
                  <a:ext cx="602090" cy="632759"/>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MU Sans Serif Demi Condensed" panose="02000706000000000000" pitchFamily="2" charset="0"/>
                            <a:cs typeface="CMU Sans Serif Demi Condensed" panose="02000706000000000000" pitchFamily="2" charset="0"/>
                          </a:rPr>
                          <m:t>2</m:t>
                        </m:r>
                      </m:oMath>
                    </m:oMathPara>
                  </a14:m>
                  <a:endParaRPr lang="en-US" dirty="0">
                    <a:latin typeface="Arial" panose="020B0604020202020204" pitchFamily="34" charset="0"/>
                    <a:ea typeface="CMU Sans Serif Demi Condensed" panose="02000706000000000000" pitchFamily="2" charset="0"/>
                    <a:cs typeface="Arial" panose="020B0604020202020204" pitchFamily="34" charset="0"/>
                  </a:endParaRPr>
                </a:p>
              </p:txBody>
            </p:sp>
          </mc:Choice>
          <mc:Fallback xmlns="">
            <p:sp>
              <p:nvSpPr>
                <p:cNvPr id="16" name="Oval 15">
                  <a:extLst>
                    <a:ext uri="{FF2B5EF4-FFF2-40B4-BE49-F238E27FC236}">
                      <a16:creationId xmlns:a16="http://schemas.microsoft.com/office/drawing/2014/main" id="{9C86F92D-3C01-1448-91D2-D64A38EEAA5D}"/>
                    </a:ext>
                  </a:extLst>
                </p:cNvPr>
                <p:cNvSpPr>
                  <a:spLocks noRot="1" noChangeAspect="1" noMove="1" noResize="1" noEditPoints="1" noAdjustHandles="1" noChangeArrowheads="1" noChangeShapeType="1" noTextEdit="1"/>
                </p:cNvSpPr>
                <p:nvPr/>
              </p:nvSpPr>
              <p:spPr>
                <a:xfrm>
                  <a:off x="2450582" y="5357240"/>
                  <a:ext cx="602090" cy="632759"/>
                </a:xfrm>
                <a:prstGeom prst="ellipse">
                  <a:avLst/>
                </a:prstGeom>
                <a:blipFill>
                  <a:blip r:embed="rId3"/>
                  <a:stretch>
                    <a:fillRect/>
                  </a:stretch>
                </a:blipFill>
                <a:ln>
                  <a:noFill/>
                </a:ln>
                <a:effectLst/>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F5A39B5A-43F3-2548-A919-B3B0BD7AB83D}"/>
                </a:ext>
              </a:extLst>
            </p:cNvPr>
            <p:cNvCxnSpPr/>
            <p:nvPr/>
          </p:nvCxnSpPr>
          <p:spPr>
            <a:xfrm flipH="1" flipV="1">
              <a:off x="2067314" y="5051310"/>
              <a:ext cx="471442" cy="398595"/>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EBD58FC-E6FB-0444-BCB8-10C672208F5C}"/>
                </a:ext>
              </a:extLst>
            </p:cNvPr>
            <p:cNvCxnSpPr/>
            <p:nvPr/>
          </p:nvCxnSpPr>
          <p:spPr>
            <a:xfrm flipV="1">
              <a:off x="2964498" y="5044625"/>
              <a:ext cx="573779" cy="405280"/>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A503F1A-F4F7-5F46-B109-FEE8D8FC53A3}"/>
                </a:ext>
              </a:extLst>
            </p:cNvPr>
            <p:cNvCxnSpPr/>
            <p:nvPr/>
          </p:nvCxnSpPr>
          <p:spPr>
            <a:xfrm flipV="1">
              <a:off x="2368358" y="4597196"/>
              <a:ext cx="1169919" cy="137734"/>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Oval 39">
                  <a:extLst>
                    <a:ext uri="{FF2B5EF4-FFF2-40B4-BE49-F238E27FC236}">
                      <a16:creationId xmlns:a16="http://schemas.microsoft.com/office/drawing/2014/main" id="{74BD2110-1731-BA4E-BED2-1C4178D584BC}"/>
                    </a:ext>
                  </a:extLst>
                </p:cNvPr>
                <p:cNvSpPr/>
                <p:nvPr/>
              </p:nvSpPr>
              <p:spPr>
                <a:xfrm>
                  <a:off x="3740386" y="5749774"/>
                  <a:ext cx="602090" cy="632759"/>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m:t>
                        </m:r>
                      </m:oMath>
                    </m:oMathPara>
                  </a14:m>
                  <a:endParaRPr lang="en-US" dirty="0">
                    <a:latin typeface="Arial" panose="020B0604020202020204" pitchFamily="34" charset="0"/>
                    <a:ea typeface="CMU Sans Serif Demi Condensed" panose="02000706000000000000" pitchFamily="2" charset="0"/>
                    <a:cs typeface="Arial" panose="020B0604020202020204" pitchFamily="34" charset="0"/>
                  </a:endParaRPr>
                </a:p>
              </p:txBody>
            </p:sp>
          </mc:Choice>
          <mc:Fallback xmlns="">
            <p:sp>
              <p:nvSpPr>
                <p:cNvPr id="20" name="Oval 19">
                  <a:extLst>
                    <a:ext uri="{FF2B5EF4-FFF2-40B4-BE49-F238E27FC236}">
                      <a16:creationId xmlns:a16="http://schemas.microsoft.com/office/drawing/2014/main" id="{8ED71400-7297-E641-A5AF-FB4C9D6FB787}"/>
                    </a:ext>
                  </a:extLst>
                </p:cNvPr>
                <p:cNvSpPr>
                  <a:spLocks noRot="1" noChangeAspect="1" noMove="1" noResize="1" noEditPoints="1" noAdjustHandles="1" noChangeArrowheads="1" noChangeShapeType="1" noTextEdit="1"/>
                </p:cNvSpPr>
                <p:nvPr/>
              </p:nvSpPr>
              <p:spPr>
                <a:xfrm>
                  <a:off x="3740386" y="5749774"/>
                  <a:ext cx="602090" cy="632759"/>
                </a:xfrm>
                <a:prstGeom prst="ellipse">
                  <a:avLst/>
                </a:prstGeom>
                <a:blipFill>
                  <a:blip r:embed="rId4"/>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Oval 40">
                  <a:extLst>
                    <a:ext uri="{FF2B5EF4-FFF2-40B4-BE49-F238E27FC236}">
                      <a16:creationId xmlns:a16="http://schemas.microsoft.com/office/drawing/2014/main" id="{815DE0A2-D9B3-C84B-AD07-08DBECA6AE4B}"/>
                    </a:ext>
                  </a:extLst>
                </p:cNvPr>
                <p:cNvSpPr/>
                <p:nvPr/>
              </p:nvSpPr>
              <p:spPr>
                <a:xfrm>
                  <a:off x="685800" y="5388157"/>
                  <a:ext cx="602090" cy="632759"/>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5</m:t>
                        </m:r>
                      </m:oMath>
                    </m:oMathPara>
                  </a14:m>
                  <a:endParaRPr lang="en-US" dirty="0">
                    <a:latin typeface="Arial" panose="020B0604020202020204" pitchFamily="34" charset="0"/>
                    <a:ea typeface="CMU Sans Serif Demi Condensed" panose="02000706000000000000" pitchFamily="2" charset="0"/>
                    <a:cs typeface="Arial" panose="020B0604020202020204" pitchFamily="34" charset="0"/>
                  </a:endParaRPr>
                </a:p>
              </p:txBody>
            </p:sp>
          </mc:Choice>
          <mc:Fallback xmlns="">
            <p:sp>
              <p:nvSpPr>
                <p:cNvPr id="21" name="Oval 20">
                  <a:extLst>
                    <a:ext uri="{FF2B5EF4-FFF2-40B4-BE49-F238E27FC236}">
                      <a16:creationId xmlns:a16="http://schemas.microsoft.com/office/drawing/2014/main" id="{FF3EBB32-A016-8143-87D0-7081D309F22D}"/>
                    </a:ext>
                  </a:extLst>
                </p:cNvPr>
                <p:cNvSpPr>
                  <a:spLocks noRot="1" noChangeAspect="1" noMove="1" noResize="1" noEditPoints="1" noAdjustHandles="1" noChangeArrowheads="1" noChangeShapeType="1" noTextEdit="1"/>
                </p:cNvSpPr>
                <p:nvPr/>
              </p:nvSpPr>
              <p:spPr>
                <a:xfrm>
                  <a:off x="685800" y="5388157"/>
                  <a:ext cx="602090" cy="632759"/>
                </a:xfrm>
                <a:prstGeom prst="ellipse">
                  <a:avLst/>
                </a:prstGeom>
                <a:blipFill>
                  <a:blip r:embed="rId5"/>
                  <a:stretch>
                    <a:fillRect/>
                  </a:stretch>
                </a:blipFill>
                <a:ln>
                  <a:noFill/>
                </a:ln>
                <a:effectLst/>
              </p:spPr>
              <p:txBody>
                <a:bodyPr/>
                <a:lstStyle/>
                <a:p>
                  <a:r>
                    <a:rPr lang="en-US">
                      <a:noFill/>
                    </a:rPr>
                    <a:t> </a:t>
                  </a:r>
                </a:p>
              </p:txBody>
            </p:sp>
          </mc:Fallback>
        </mc:AlternateContent>
        <p:cxnSp>
          <p:nvCxnSpPr>
            <p:cNvPr id="42" name="Straight Arrow Connector 41">
              <a:extLst>
                <a:ext uri="{FF2B5EF4-FFF2-40B4-BE49-F238E27FC236}">
                  <a16:creationId xmlns:a16="http://schemas.microsoft.com/office/drawing/2014/main" id="{069E3AF8-DD63-A149-A5C9-60FC933DE676}"/>
                </a:ext>
              </a:extLst>
            </p:cNvPr>
            <p:cNvCxnSpPr/>
            <p:nvPr/>
          </p:nvCxnSpPr>
          <p:spPr>
            <a:xfrm>
              <a:off x="2964498" y="5897334"/>
              <a:ext cx="775887" cy="168820"/>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EAB1201-1374-3945-9777-D94E6B889069}"/>
                </a:ext>
              </a:extLst>
            </p:cNvPr>
            <p:cNvCxnSpPr/>
            <p:nvPr/>
          </p:nvCxnSpPr>
          <p:spPr>
            <a:xfrm flipV="1">
              <a:off x="1199716" y="4958645"/>
              <a:ext cx="654725" cy="522177"/>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Oval 43">
                  <a:extLst>
                    <a:ext uri="{FF2B5EF4-FFF2-40B4-BE49-F238E27FC236}">
                      <a16:creationId xmlns:a16="http://schemas.microsoft.com/office/drawing/2014/main" id="{F1B28D84-382E-D14F-B1A3-6BECFC511491}"/>
                    </a:ext>
                  </a:extLst>
                </p:cNvPr>
                <p:cNvSpPr/>
                <p:nvPr/>
              </p:nvSpPr>
              <p:spPr>
                <a:xfrm>
                  <a:off x="1766268" y="4418551"/>
                  <a:ext cx="602090" cy="632759"/>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latin typeface="Arial" panose="020B0604020202020204" pitchFamily="34" charset="0"/>
                    <a:ea typeface="CMU Sans Serif Demi Condensed" panose="02000706000000000000" pitchFamily="2" charset="0"/>
                    <a:cs typeface="Arial" panose="020B0604020202020204" pitchFamily="34" charset="0"/>
                  </a:endParaRPr>
                </a:p>
              </p:txBody>
            </p:sp>
          </mc:Choice>
          <mc:Fallback xmlns="">
            <p:sp>
              <p:nvSpPr>
                <p:cNvPr id="24" name="Oval 23">
                  <a:extLst>
                    <a:ext uri="{FF2B5EF4-FFF2-40B4-BE49-F238E27FC236}">
                      <a16:creationId xmlns:a16="http://schemas.microsoft.com/office/drawing/2014/main" id="{323AA3F3-AADB-1F49-B175-EEE5A0C953BD}"/>
                    </a:ext>
                  </a:extLst>
                </p:cNvPr>
                <p:cNvSpPr>
                  <a:spLocks noRot="1" noChangeAspect="1" noMove="1" noResize="1" noEditPoints="1" noAdjustHandles="1" noChangeArrowheads="1" noChangeShapeType="1" noTextEdit="1"/>
                </p:cNvSpPr>
                <p:nvPr/>
              </p:nvSpPr>
              <p:spPr>
                <a:xfrm>
                  <a:off x="1766268" y="4418551"/>
                  <a:ext cx="602090" cy="632759"/>
                </a:xfrm>
                <a:prstGeom prst="ellipse">
                  <a:avLst/>
                </a:prstGeom>
                <a:blipFill>
                  <a:blip r:embed="rId6"/>
                  <a:stretch>
                    <a:fillRect/>
                  </a:stretch>
                </a:blipFill>
                <a:ln>
                  <a:noFill/>
                </a:ln>
                <a:effectLst/>
              </p:spPr>
              <p:txBody>
                <a:bodyPr/>
                <a:lstStyle/>
                <a:p>
                  <a:r>
                    <a:rPr lang="en-US">
                      <a:noFill/>
                    </a:rPr>
                    <a:t> </a:t>
                  </a:r>
                </a:p>
              </p:txBody>
            </p:sp>
          </mc:Fallback>
        </mc:AlternateContent>
      </p:grpSp>
      <p:grpSp>
        <p:nvGrpSpPr>
          <p:cNvPr id="45" name="Group 44">
            <a:extLst>
              <a:ext uri="{FF2B5EF4-FFF2-40B4-BE49-F238E27FC236}">
                <a16:creationId xmlns:a16="http://schemas.microsoft.com/office/drawing/2014/main" id="{81D9B937-FEF4-6E41-B0BB-215157056E4A}"/>
              </a:ext>
            </a:extLst>
          </p:cNvPr>
          <p:cNvGrpSpPr/>
          <p:nvPr/>
        </p:nvGrpSpPr>
        <p:grpSpPr>
          <a:xfrm>
            <a:off x="4572000" y="4056187"/>
            <a:ext cx="3510304" cy="2305961"/>
            <a:chOff x="4910475" y="4180770"/>
            <a:chExt cx="3510304" cy="2305961"/>
          </a:xfrm>
        </p:grpSpPr>
        <p:sp>
          <p:nvSpPr>
            <p:cNvPr id="46" name="Oval 45">
              <a:extLst>
                <a:ext uri="{FF2B5EF4-FFF2-40B4-BE49-F238E27FC236}">
                  <a16:creationId xmlns:a16="http://schemas.microsoft.com/office/drawing/2014/main" id="{FF4381D0-15F9-8F4B-BE74-E058E2DDC9F2}"/>
                </a:ext>
              </a:extLst>
            </p:cNvPr>
            <p:cNvSpPr/>
            <p:nvPr/>
          </p:nvSpPr>
          <p:spPr>
            <a:xfrm>
              <a:off x="4910475" y="5786216"/>
              <a:ext cx="692060" cy="664029"/>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dirty="0">
                  <a:latin typeface="Arial" panose="020B0604020202020204" pitchFamily="34" charset="0"/>
                  <a:ea typeface="CMU Sans Serif Demi Condensed" panose="02000706000000000000" pitchFamily="2" charset="0"/>
                  <a:cs typeface="Arial" panose="020B0604020202020204" pitchFamily="34" charset="0"/>
                </a:rPr>
                <a:t>1</a:t>
              </a:r>
            </a:p>
          </p:txBody>
        </p:sp>
        <p:cxnSp>
          <p:nvCxnSpPr>
            <p:cNvPr id="47" name="Straight Arrow Connector 46">
              <a:extLst>
                <a:ext uri="{FF2B5EF4-FFF2-40B4-BE49-F238E27FC236}">
                  <a16:creationId xmlns:a16="http://schemas.microsoft.com/office/drawing/2014/main" id="{D5DED992-7F1D-4448-8A3C-DD951B2516AA}"/>
                </a:ext>
              </a:extLst>
            </p:cNvPr>
            <p:cNvCxnSpPr/>
            <p:nvPr/>
          </p:nvCxnSpPr>
          <p:spPr>
            <a:xfrm flipH="1">
              <a:off x="5358902" y="4654028"/>
              <a:ext cx="1202887" cy="1158663"/>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30F5B94-403F-2545-AE94-36AA4B9F8352}"/>
                </a:ext>
              </a:extLst>
            </p:cNvPr>
            <p:cNvCxnSpPr/>
            <p:nvPr/>
          </p:nvCxnSpPr>
          <p:spPr>
            <a:xfrm>
              <a:off x="7010215" y="4654028"/>
              <a:ext cx="1094334" cy="1132188"/>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Oval 48">
                  <a:extLst>
                    <a:ext uri="{FF2B5EF4-FFF2-40B4-BE49-F238E27FC236}">
                      <a16:creationId xmlns:a16="http://schemas.microsoft.com/office/drawing/2014/main" id="{0E70DF29-6441-BB47-B08B-ED542B0618C0}"/>
                    </a:ext>
                  </a:extLst>
                </p:cNvPr>
                <p:cNvSpPr/>
                <p:nvPr/>
              </p:nvSpPr>
              <p:spPr>
                <a:xfrm>
                  <a:off x="6373873" y="5822702"/>
                  <a:ext cx="692060" cy="664029"/>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m:t>
                        </m:r>
                      </m:oMath>
                    </m:oMathPara>
                  </a14:m>
                  <a:endParaRPr lang="en-US" dirty="0">
                    <a:latin typeface="Arial" panose="020B0604020202020204" pitchFamily="34" charset="0"/>
                    <a:ea typeface="CMU Sans Serif Demi Condensed" panose="02000706000000000000" pitchFamily="2" charset="0"/>
                    <a:cs typeface="Arial" panose="020B0604020202020204" pitchFamily="34" charset="0"/>
                  </a:endParaRPr>
                </a:p>
              </p:txBody>
            </p:sp>
          </mc:Choice>
          <mc:Fallback xmlns="">
            <p:sp>
              <p:nvSpPr>
                <p:cNvPr id="28" name="Oval 27">
                  <a:extLst>
                    <a:ext uri="{FF2B5EF4-FFF2-40B4-BE49-F238E27FC236}">
                      <a16:creationId xmlns:a16="http://schemas.microsoft.com/office/drawing/2014/main" id="{859A3F90-A14C-714D-928D-C7385EC2C971}"/>
                    </a:ext>
                  </a:extLst>
                </p:cNvPr>
                <p:cNvSpPr>
                  <a:spLocks noRot="1" noChangeAspect="1" noMove="1" noResize="1" noEditPoints="1" noAdjustHandles="1" noChangeArrowheads="1" noChangeShapeType="1" noTextEdit="1"/>
                </p:cNvSpPr>
                <p:nvPr/>
              </p:nvSpPr>
              <p:spPr>
                <a:xfrm>
                  <a:off x="6373873" y="5822702"/>
                  <a:ext cx="692060" cy="664029"/>
                </a:xfrm>
                <a:prstGeom prst="ellipse">
                  <a:avLst/>
                </a:prstGeom>
                <a:blipFill>
                  <a:blip r:embed="rId7"/>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Oval 49">
                  <a:extLst>
                    <a:ext uri="{FF2B5EF4-FFF2-40B4-BE49-F238E27FC236}">
                      <a16:creationId xmlns:a16="http://schemas.microsoft.com/office/drawing/2014/main" id="{D1B281D5-57F6-3B4F-94D7-578BD1D539D7}"/>
                    </a:ext>
                  </a:extLst>
                </p:cNvPr>
                <p:cNvSpPr/>
                <p:nvPr/>
              </p:nvSpPr>
              <p:spPr>
                <a:xfrm>
                  <a:off x="7728719" y="5786216"/>
                  <a:ext cx="692060" cy="664029"/>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oMath>
                    </m:oMathPara>
                  </a14:m>
                  <a:endParaRPr lang="en-US" dirty="0">
                    <a:latin typeface="Arial" panose="020B0604020202020204" pitchFamily="34" charset="0"/>
                    <a:ea typeface="CMU Sans Serif Demi Condensed" panose="02000706000000000000" pitchFamily="2" charset="0"/>
                    <a:cs typeface="Arial" panose="020B0604020202020204" pitchFamily="34" charset="0"/>
                  </a:endParaRPr>
                </a:p>
              </p:txBody>
            </p:sp>
          </mc:Choice>
          <mc:Fallback xmlns="">
            <p:sp>
              <p:nvSpPr>
                <p:cNvPr id="29" name="Oval 28">
                  <a:extLst>
                    <a:ext uri="{FF2B5EF4-FFF2-40B4-BE49-F238E27FC236}">
                      <a16:creationId xmlns:a16="http://schemas.microsoft.com/office/drawing/2014/main" id="{EABE01C3-9A34-334D-8667-982127B94958}"/>
                    </a:ext>
                  </a:extLst>
                </p:cNvPr>
                <p:cNvSpPr>
                  <a:spLocks noRot="1" noChangeAspect="1" noMove="1" noResize="1" noEditPoints="1" noAdjustHandles="1" noChangeArrowheads="1" noChangeShapeType="1" noTextEdit="1"/>
                </p:cNvSpPr>
                <p:nvPr/>
              </p:nvSpPr>
              <p:spPr>
                <a:xfrm>
                  <a:off x="7728719" y="5786216"/>
                  <a:ext cx="692060" cy="664029"/>
                </a:xfrm>
                <a:prstGeom prst="ellipse">
                  <a:avLst/>
                </a:prstGeom>
                <a:blipFill>
                  <a:blip r:embed="rId8"/>
                  <a:stretch>
                    <a:fillRect/>
                  </a:stretch>
                </a:blipFill>
                <a:ln>
                  <a:noFill/>
                </a:ln>
                <a:effectLst/>
              </p:spPr>
              <p:txBody>
                <a:bodyPr/>
                <a:lstStyle/>
                <a:p>
                  <a:r>
                    <a:rPr lang="en-US">
                      <a:noFill/>
                    </a:rPr>
                    <a:t> </a:t>
                  </a:r>
                </a:p>
              </p:txBody>
            </p:sp>
          </mc:Fallback>
        </mc:AlternateContent>
        <p:cxnSp>
          <p:nvCxnSpPr>
            <p:cNvPr id="51" name="Straight Arrow Connector 50">
              <a:extLst>
                <a:ext uri="{FF2B5EF4-FFF2-40B4-BE49-F238E27FC236}">
                  <a16:creationId xmlns:a16="http://schemas.microsoft.com/office/drawing/2014/main" id="{67703C7E-6034-4B44-966D-CBD1F29015A2}"/>
                </a:ext>
              </a:extLst>
            </p:cNvPr>
            <p:cNvCxnSpPr/>
            <p:nvPr/>
          </p:nvCxnSpPr>
          <p:spPr>
            <a:xfrm flipH="1">
              <a:off x="6730687" y="4654028"/>
              <a:ext cx="4067" cy="1168674"/>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40BDD174-366D-084E-9CF1-C13E6497E3FF}"/>
                </a:ext>
              </a:extLst>
            </p:cNvPr>
            <p:cNvSpPr/>
            <p:nvPr/>
          </p:nvSpPr>
          <p:spPr bwMode="auto">
            <a:xfrm>
              <a:off x="5880335" y="4180770"/>
              <a:ext cx="1768374" cy="451870"/>
            </a:xfrm>
            <a:prstGeom prst="rect">
              <a:avLst/>
            </a:prstGeom>
            <a:solidFill>
              <a:schemeClr val="bg1">
                <a:alpha val="50196"/>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b="0" i="0" u="none" strike="noStrike" cap="none" normalizeH="0" baseline="0" dirty="0">
                  <a:ln>
                    <a:noFill/>
                  </a:ln>
                  <a:solidFill>
                    <a:schemeClr val="tx1"/>
                  </a:solidFill>
                  <a:effectLst/>
                  <a:latin typeface="Arial" panose="020B0604020202020204" pitchFamily="34" charset="0"/>
                  <a:ea typeface="Helvetica" charset="0"/>
                  <a:cs typeface="Arial" panose="020B0604020202020204" pitchFamily="34" charset="0"/>
                </a:rPr>
                <a:t>Server</a:t>
              </a:r>
            </a:p>
          </p:txBody>
        </p:sp>
      </p:grpSp>
    </p:spTree>
    <p:extLst>
      <p:ext uri="{BB962C8B-B14F-4D97-AF65-F5344CB8AC3E}">
        <p14:creationId xmlns:p14="http://schemas.microsoft.com/office/powerpoint/2010/main" val="213369591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Distributed Optimization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437601"/>
                <a:ext cx="7886700" cy="3993803"/>
              </a:xfrm>
            </p:spPr>
            <p:txBody>
              <a:bodyPr>
                <a:noAutofit/>
              </a:bodyPr>
              <a:lstStyle/>
              <a:p>
                <a:r>
                  <a:rPr lang="en-US" dirty="0"/>
                  <a:t>Server maintains estimate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oMath>
                </a14:m>
                <a:endParaRPr lang="en-US" dirty="0"/>
              </a:p>
              <a:p>
                <a:pPr marL="0" indent="0">
                  <a:buNone/>
                </a:pPr>
                <a:endParaRPr lang="en-US" dirty="0"/>
              </a:p>
              <a:p>
                <a:pPr marL="0" indent="0">
                  <a:buNone/>
                </a:pPr>
                <a:r>
                  <a:rPr lang="en-US" u="sng" dirty="0"/>
                  <a:t>In each iteration</a:t>
                </a:r>
              </a:p>
              <a:p>
                <a:pPr marL="0" indent="0">
                  <a:buNone/>
                </a:pPr>
                <a:endParaRPr lang="en-US" dirty="0">
                  <a:solidFill>
                    <a:srgbClr val="00B050"/>
                  </a:solidFill>
                </a:endParaRPr>
              </a:p>
              <a:p>
                <a:r>
                  <a:rPr lang="en-US" dirty="0"/>
                  <a:t>Each agent</a:t>
                </a:r>
                <a:r>
                  <a:rPr lang="en-US" i="1" dirty="0">
                    <a:latin typeface="Times" charset="0"/>
                    <a:ea typeface="Times" charset="0"/>
                    <a:cs typeface="Times" charset="0"/>
                  </a:rPr>
                  <a:t> </a:t>
                </a:r>
                <a:r>
                  <a:rPr lang="en-US" i="1" dirty="0" err="1">
                    <a:latin typeface="Times" charset="0"/>
                    <a:ea typeface="Times" charset="0"/>
                    <a:cs typeface="Times" charset="0"/>
                  </a:rPr>
                  <a:t>i</a:t>
                </a:r>
                <a:endParaRPr lang="en-US" i="1" dirty="0">
                  <a:latin typeface="Times" charset="0"/>
                  <a:ea typeface="Times" charset="0"/>
                  <a:cs typeface="Times" charset="0"/>
                </a:endParaRPr>
              </a:p>
              <a:p>
                <a:pPr lvl="1"/>
                <a:r>
                  <a:rPr lang="en-US" sz="2400" dirty="0"/>
                  <a:t>Receives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𝑘</m:t>
                        </m:r>
                      </m:sub>
                    </m:sSub>
                  </m:oMath>
                </a14:m>
                <a:r>
                  <a:rPr lang="en-US" sz="2400" dirty="0"/>
                  <a:t> from server</a:t>
                </a:r>
              </a:p>
              <a:p>
                <a:pPr lvl="1"/>
                <a:r>
                  <a:rPr lang="en-US" sz="2400" dirty="0"/>
                  <a:t>Uploads gradient </a:t>
                </a:r>
                <a14:m>
                  <m:oMath xmlns:m="http://schemas.openxmlformats.org/officeDocument/2006/math">
                    <m:r>
                      <a:rPr lang="en-US" sz="2400" b="0" i="0"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𝑘</m:t>
                        </m:r>
                      </m:sub>
                    </m:sSub>
                    <m:r>
                      <a:rPr lang="en-US" sz="2400" b="0" i="1" smtClean="0">
                        <a:latin typeface="Cambria Math" panose="02040503050406030204" pitchFamily="18" charset="0"/>
                      </a:rPr>
                      <m:t>)</m:t>
                    </m:r>
                  </m:oMath>
                </a14:m>
                <a:r>
                  <a:rPr lang="en-US" sz="2400" dirty="0"/>
                  <a:t> </a:t>
                </a:r>
              </a:p>
              <a:p>
                <a:pPr lvl="1"/>
                <a:endParaRPr lang="en-US" sz="1800" dirty="0"/>
              </a:p>
              <a:p>
                <a:r>
                  <a:rPr lang="en-US" dirty="0"/>
                  <a:t>Server updates estimate</a:t>
                </a:r>
                <a:endParaRPr lang="en-US" dirty="0">
                  <a:solidFill>
                    <a:srgbClr val="FF0000"/>
                  </a:solidFill>
                </a:endParaRPr>
              </a:p>
              <a:p>
                <a:pPr marL="0" indent="0">
                  <a:buNone/>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 </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 </m:t>
                          </m:r>
                          <m:r>
                            <a:rPr lang="en-US" sz="3200" b="0" i="1" smtClean="0">
                              <a:latin typeface="Cambria Math" panose="02040503050406030204" pitchFamily="18" charset="0"/>
                            </a:rPr>
                            <m:t>𝑥</m:t>
                          </m:r>
                        </m:e>
                        <m:sub>
                          <m:r>
                            <a:rPr lang="en-US" sz="3200" b="0" i="1" smtClean="0">
                              <a:latin typeface="Cambria Math" panose="02040503050406030204" pitchFamily="18" charset="0"/>
                            </a:rPr>
                            <m:t>𝑘</m:t>
                          </m:r>
                          <m:r>
                            <a:rPr lang="en-US" sz="3200" b="0" i="1" smtClean="0">
                              <a:latin typeface="Cambria Math" panose="02040503050406030204" pitchFamily="18" charset="0"/>
                            </a:rPr>
                            <m:t>+1</m:t>
                          </m:r>
                        </m:sub>
                      </m:sSub>
                      <m:r>
                        <a:rPr lang="en-US" sz="3200" b="0" i="1" smtClean="0">
                          <a:latin typeface="Cambria Math" panose="02040503050406030204" pitchFamily="18" charset="0"/>
                        </a:rPr>
                        <m:t> ⟵ </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𝑥</m:t>
                          </m:r>
                        </m:e>
                        <m:sub>
                          <m:r>
                            <a:rPr lang="en-US" sz="3200" b="0" i="1" smtClean="0">
                              <a:latin typeface="Cambria Math" panose="02040503050406030204" pitchFamily="18" charset="0"/>
                            </a:rPr>
                            <m:t>𝑘</m:t>
                          </m:r>
                        </m:sub>
                      </m:sSub>
                      <m:r>
                        <a:rPr lang="en-US" sz="3200" b="0" i="1" smtClean="0">
                          <a:latin typeface="Cambria Math" panose="02040503050406030204" pitchFamily="18" charset="0"/>
                        </a:rPr>
                        <m:t> −</m:t>
                      </m:r>
                      <m:sSub>
                        <m:sSubPr>
                          <m:ctrlPr>
                            <a:rPr lang="en-US" sz="3200" b="0" i="1" smtClean="0">
                              <a:latin typeface="Cambria Math" panose="02040503050406030204" pitchFamily="18" charset="0"/>
                            </a:rPr>
                          </m:ctrlPr>
                        </m:sSubPr>
                        <m:e>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𝜆</m:t>
                              </m:r>
                            </m:e>
                            <m:sub>
                              <m:r>
                                <a:rPr lang="en-US" sz="3200" i="1">
                                  <a:latin typeface="Cambria Math" panose="02040503050406030204" pitchFamily="18" charset="0"/>
                                  <a:ea typeface="Cambria Math" panose="02040503050406030204" pitchFamily="18" charset="0"/>
                                </a:rPr>
                                <m:t>𝑘</m:t>
                              </m:r>
                            </m:sub>
                          </m:sSub>
                        </m:e>
                        <m:sub>
                          <m:r>
                            <a:rPr lang="en-US" sz="3200" b="0" i="1" smtClean="0">
                              <a:latin typeface="Cambria Math" panose="02040503050406030204" pitchFamily="18" charset="0"/>
                            </a:rPr>
                            <m:t> </m:t>
                          </m:r>
                        </m:sub>
                      </m:sSub>
                      <m:nary>
                        <m:naryPr>
                          <m:chr m:val="∑"/>
                          <m:subHide m:val="on"/>
                          <m:supHide m:val="on"/>
                          <m:ctrlPr>
                            <a:rPr lang="en-US" sz="3200" b="0" i="1" smtClean="0">
                              <a:solidFill>
                                <a:srgbClr val="C00000"/>
                              </a:solidFill>
                              <a:latin typeface="Cambria Math" panose="02040503050406030204" pitchFamily="18" charset="0"/>
                            </a:rPr>
                          </m:ctrlPr>
                        </m:naryPr>
                        <m:sub/>
                        <m:sup/>
                        <m:e>
                          <m:r>
                            <a:rPr lang="en-US" sz="3200" smtClean="0">
                              <a:solidFill>
                                <a:schemeClr val="tx1"/>
                              </a:solidFill>
                              <a:latin typeface="Cambria Math" panose="02040503050406030204" pitchFamily="18" charset="0"/>
                            </a:rPr>
                            <m:t>𝛻</m:t>
                          </m:r>
                          <m:sSub>
                            <m:sSubPr>
                              <m:ctrlPr>
                                <a:rPr lang="en-US" sz="3200" i="1">
                                  <a:solidFill>
                                    <a:schemeClr val="tx1"/>
                                  </a:solidFill>
                                  <a:latin typeface="Cambria Math" panose="02040503050406030204" pitchFamily="18" charset="0"/>
                                </a:rPr>
                              </m:ctrlPr>
                            </m:sSubPr>
                            <m:e>
                              <m:r>
                                <a:rPr lang="en-US" sz="3200" b="0" i="1" smtClean="0">
                                  <a:solidFill>
                                    <a:schemeClr val="tx1"/>
                                  </a:solidFill>
                                  <a:latin typeface="Cambria Math" panose="02040503050406030204" pitchFamily="18" charset="0"/>
                                </a:rPr>
                                <m:t>𝑓</m:t>
                              </m:r>
                            </m:e>
                            <m:sub>
                              <m:r>
                                <a:rPr lang="en-US" sz="3200" i="1">
                                  <a:solidFill>
                                    <a:schemeClr val="tx1"/>
                                  </a:solidFill>
                                  <a:latin typeface="Cambria Math" panose="02040503050406030204" pitchFamily="18" charset="0"/>
                                </a:rPr>
                                <m:t>𝑖</m:t>
                              </m:r>
                            </m:sub>
                          </m:sSub>
                          <m:d>
                            <m:dPr>
                              <m:ctrlPr>
                                <a:rPr lang="en-US" sz="3200" i="1">
                                  <a:solidFill>
                                    <a:schemeClr val="tx1"/>
                                  </a:solidFill>
                                  <a:latin typeface="Cambria Math" panose="02040503050406030204" pitchFamily="18" charset="0"/>
                                </a:rPr>
                              </m:ctrlPr>
                            </m:dPr>
                            <m:e>
                              <m:sSub>
                                <m:sSubPr>
                                  <m:ctrlPr>
                                    <a:rPr lang="en-US" sz="3200" i="1">
                                      <a:solidFill>
                                        <a:schemeClr val="tx1"/>
                                      </a:solidFill>
                                      <a:latin typeface="Cambria Math" panose="02040503050406030204" pitchFamily="18" charset="0"/>
                                    </a:rPr>
                                  </m:ctrlPr>
                                </m:sSubPr>
                                <m:e>
                                  <m:r>
                                    <a:rPr lang="en-US" sz="3200" i="1">
                                      <a:solidFill>
                                        <a:schemeClr val="tx1"/>
                                      </a:solidFill>
                                      <a:latin typeface="Cambria Math" panose="02040503050406030204" pitchFamily="18" charset="0"/>
                                    </a:rPr>
                                    <m:t>𝑥</m:t>
                                  </m:r>
                                </m:e>
                                <m:sub>
                                  <m:r>
                                    <a:rPr lang="en-US" sz="3200" i="1">
                                      <a:solidFill>
                                        <a:schemeClr val="tx1"/>
                                      </a:solidFill>
                                      <a:latin typeface="Cambria Math" panose="02040503050406030204" pitchFamily="18" charset="0"/>
                                    </a:rPr>
                                    <m:t>𝑘</m:t>
                                  </m:r>
                                </m:sub>
                              </m:sSub>
                            </m:e>
                          </m:d>
                        </m:e>
                      </m:nary>
                    </m:oMath>
                  </m:oMathPara>
                </a14:m>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437601"/>
                <a:ext cx="7886700" cy="3993803"/>
              </a:xfrm>
              <a:blipFill>
                <a:blip r:embed="rId2"/>
                <a:stretch>
                  <a:fillRect l="-1286" t="-949" b="-86392"/>
                </a:stretch>
              </a:blipFill>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EAFE5763-E15B-464B-AF14-94A7EE380E5C}"/>
              </a:ext>
            </a:extLst>
          </p:cNvPr>
          <p:cNvGrpSpPr/>
          <p:nvPr/>
        </p:nvGrpSpPr>
        <p:grpSpPr>
          <a:xfrm>
            <a:off x="6078711" y="2580601"/>
            <a:ext cx="2745647" cy="1168674"/>
            <a:chOff x="2980750" y="2760326"/>
            <a:chExt cx="3475087" cy="1491482"/>
          </a:xfrm>
          <a:solidFill>
            <a:schemeClr val="accent1">
              <a:lumMod val="20000"/>
              <a:lumOff val="80000"/>
            </a:schemeClr>
          </a:solidFill>
        </p:grpSpPr>
        <p:cxnSp>
          <p:nvCxnSpPr>
            <p:cNvPr id="33" name="Straight Arrow Connector 32">
              <a:extLst>
                <a:ext uri="{FF2B5EF4-FFF2-40B4-BE49-F238E27FC236}">
                  <a16:creationId xmlns:a16="http://schemas.microsoft.com/office/drawing/2014/main" id="{5BD98647-909E-464F-87FF-F47BA95456B9}"/>
                </a:ext>
              </a:extLst>
            </p:cNvPr>
            <p:cNvCxnSpPr/>
            <p:nvPr/>
          </p:nvCxnSpPr>
          <p:spPr>
            <a:xfrm flipH="1">
              <a:off x="2980750" y="2760326"/>
              <a:ext cx="1522459" cy="1478705"/>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FE24933-8C59-BC44-9994-F5291C6FA031}"/>
                </a:ext>
              </a:extLst>
            </p:cNvPr>
            <p:cNvCxnSpPr/>
            <p:nvPr/>
          </p:nvCxnSpPr>
          <p:spPr>
            <a:xfrm>
              <a:off x="5070770" y="2760326"/>
              <a:ext cx="1385067" cy="1444918"/>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20AB885-AD8F-C14B-A8E0-B401A6CA6A70}"/>
                </a:ext>
              </a:extLst>
            </p:cNvPr>
            <p:cNvCxnSpPr/>
            <p:nvPr/>
          </p:nvCxnSpPr>
          <p:spPr>
            <a:xfrm flipH="1">
              <a:off x="4716979" y="2760326"/>
              <a:ext cx="5147" cy="1491482"/>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79DF4683-AA1F-E548-BA6A-46A4337E8D02}"/>
              </a:ext>
            </a:extLst>
          </p:cNvPr>
          <p:cNvSpPr/>
          <p:nvPr/>
        </p:nvSpPr>
        <p:spPr bwMode="auto">
          <a:xfrm>
            <a:off x="6608855" y="2102761"/>
            <a:ext cx="1678675" cy="487877"/>
          </a:xfrm>
          <a:prstGeom prst="rect">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FA5FDC3-3FCA-EE43-AF22-0026EE1F845F}"/>
                  </a:ext>
                </a:extLst>
              </p:cNvPr>
              <p:cNvSpPr txBox="1"/>
              <p:nvPr/>
            </p:nvSpPr>
            <p:spPr>
              <a:xfrm>
                <a:off x="5617688" y="2909219"/>
                <a:ext cx="1304396" cy="461665"/>
              </a:xfrm>
              <a:prstGeom prst="rect">
                <a:avLst/>
              </a:prstGeom>
              <a:solidFill>
                <a:srgbClr val="FFFF00"/>
              </a:solidFill>
            </p:spPr>
            <p:txBody>
              <a:bodyPr wrap="none" rtlCol="0">
                <a:spAutoFit/>
              </a:bodyPr>
              <a:lstStyle/>
              <a:p>
                <a:pPr eaLnBrk="1" fontAlgn="auto" hangingPunct="1">
                  <a:spcBef>
                    <a:spcPts val="0"/>
                  </a:spcBef>
                  <a:spcAft>
                    <a:spcPts val="0"/>
                  </a:spcAft>
                  <a:buClrTx/>
                  <a:buSzTx/>
                  <a:buNone/>
                </a:pPr>
                <a14:m>
                  <m:oMath xmlns:m="http://schemas.openxmlformats.org/officeDocument/2006/math">
                    <m:r>
                      <a:rPr lang="en-US"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r>
                      <a:rPr lang="en-US" i="1">
                        <a:latin typeface="Cambria Math" panose="02040503050406030204" pitchFamily="18" charset="0"/>
                      </a:rPr>
                      <m:t>)</m:t>
                    </m:r>
                  </m:oMath>
                </a14:m>
                <a:r>
                  <a:rPr lang="en-US" dirty="0"/>
                  <a:t> </a:t>
                </a:r>
              </a:p>
            </p:txBody>
          </p:sp>
        </mc:Choice>
        <mc:Fallback xmlns="">
          <p:sp>
            <p:nvSpPr>
              <p:cNvPr id="40" name="TextBox 39">
                <a:extLst>
                  <a:ext uri="{FF2B5EF4-FFF2-40B4-BE49-F238E27FC236}">
                    <a16:creationId xmlns:a16="http://schemas.microsoft.com/office/drawing/2014/main" id="{AFA5FDC3-3FCA-EE43-AF22-0026EE1F845F}"/>
                  </a:ext>
                </a:extLst>
              </p:cNvPr>
              <p:cNvSpPr txBox="1">
                <a:spLocks noRot="1" noChangeAspect="1" noMove="1" noResize="1" noEditPoints="1" noAdjustHandles="1" noChangeArrowheads="1" noChangeShapeType="1" noTextEdit="1"/>
              </p:cNvSpPr>
              <p:nvPr/>
            </p:nvSpPr>
            <p:spPr>
              <a:xfrm>
                <a:off x="5617688" y="2909219"/>
                <a:ext cx="1304396" cy="461665"/>
              </a:xfrm>
              <a:prstGeom prst="rect">
                <a:avLst/>
              </a:prstGeom>
              <a:blipFill>
                <a:blip r:embed="rId6"/>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2A772E1-DD0B-E34D-BC8F-14E9598275D9}"/>
                  </a:ext>
                </a:extLst>
              </p:cNvPr>
              <p:cNvSpPr txBox="1"/>
              <p:nvPr/>
            </p:nvSpPr>
            <p:spPr>
              <a:xfrm>
                <a:off x="7251116" y="1590907"/>
                <a:ext cx="592150" cy="523220"/>
              </a:xfrm>
              <a:prstGeom prst="rect">
                <a:avLst/>
              </a:prstGeom>
              <a:noFill/>
            </p:spPr>
            <p:txBody>
              <a:bodyPr wrap="square" rtlCol="0">
                <a:spAutoFit/>
              </a:bodyPr>
              <a:lstStyle/>
              <a:p>
                <a:pPr>
                  <a:buNone/>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𝑘</m:t>
                          </m:r>
                        </m:sub>
                      </m:sSub>
                    </m:oMath>
                  </m:oMathPara>
                </a14:m>
                <a:endParaRPr lang="en-US" sz="2800" dirty="0"/>
              </a:p>
            </p:txBody>
          </p:sp>
        </mc:Choice>
        <mc:Fallback xmlns="">
          <p:sp>
            <p:nvSpPr>
              <p:cNvPr id="17" name="TextBox 16">
                <a:extLst>
                  <a:ext uri="{FF2B5EF4-FFF2-40B4-BE49-F238E27FC236}">
                    <a16:creationId xmlns:a16="http://schemas.microsoft.com/office/drawing/2014/main" id="{52A772E1-DD0B-E34D-BC8F-14E9598275D9}"/>
                  </a:ext>
                </a:extLst>
              </p:cNvPr>
              <p:cNvSpPr txBox="1">
                <a:spLocks noRot="1" noChangeAspect="1" noMove="1" noResize="1" noEditPoints="1" noAdjustHandles="1" noChangeArrowheads="1" noChangeShapeType="1" noTextEdit="1"/>
              </p:cNvSpPr>
              <p:nvPr/>
            </p:nvSpPr>
            <p:spPr>
              <a:xfrm>
                <a:off x="7251116" y="1590907"/>
                <a:ext cx="592150" cy="523220"/>
              </a:xfrm>
              <a:prstGeom prst="rect">
                <a:avLst/>
              </a:prstGeom>
              <a:blipFill>
                <a:blip r:embed="rId7"/>
                <a:stretch>
                  <a:fillRect l="-4167" b="-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BA2D13E-12B5-0D47-B053-7687F2DD58AA}"/>
                  </a:ext>
                </a:extLst>
              </p:cNvPr>
              <p:cNvSpPr txBox="1"/>
              <p:nvPr/>
            </p:nvSpPr>
            <p:spPr>
              <a:xfrm>
                <a:off x="7808442" y="2912326"/>
                <a:ext cx="1311513" cy="461665"/>
              </a:xfrm>
              <a:prstGeom prst="rect">
                <a:avLst/>
              </a:prstGeom>
              <a:solidFill>
                <a:srgbClr val="FFFF00"/>
              </a:solidFill>
            </p:spPr>
            <p:txBody>
              <a:bodyPr wrap="none" rtlCol="0">
                <a:spAutoFit/>
              </a:bodyPr>
              <a:lstStyle/>
              <a:p>
                <a:pPr eaLnBrk="1" fontAlgn="auto" hangingPunct="1">
                  <a:spcBef>
                    <a:spcPts val="0"/>
                  </a:spcBef>
                  <a:spcAft>
                    <a:spcPts val="0"/>
                  </a:spcAft>
                  <a:buClrTx/>
                  <a:buSzTx/>
                  <a:buNone/>
                </a:pPr>
                <a14:m>
                  <m:oMath xmlns:m="http://schemas.openxmlformats.org/officeDocument/2006/math">
                    <m:r>
                      <a:rPr lang="en-US" smtClean="0">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𝑓</m:t>
                        </m:r>
                      </m:e>
                      <m:sub>
                        <m:r>
                          <a:rPr lang="en-US" b="0" i="1" smtClean="0">
                            <a:solidFill>
                              <a:schemeClr val="tx1"/>
                            </a:solidFill>
                            <a:latin typeface="Cambria Math" panose="02040503050406030204" pitchFamily="18" charset="0"/>
                          </a:rPr>
                          <m:t>3</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𝑥</m:t>
                        </m:r>
                      </m:e>
                      <m:sub>
                        <m:r>
                          <a:rPr lang="en-US" i="1">
                            <a:solidFill>
                              <a:schemeClr val="tx1"/>
                            </a:solidFill>
                            <a:latin typeface="Cambria Math" panose="02040503050406030204" pitchFamily="18" charset="0"/>
                          </a:rPr>
                          <m:t>𝑘</m:t>
                        </m:r>
                      </m:sub>
                    </m:sSub>
                    <m:r>
                      <a:rPr lang="en-US" i="1">
                        <a:solidFill>
                          <a:schemeClr val="tx1"/>
                        </a:solidFill>
                        <a:latin typeface="Cambria Math" panose="02040503050406030204" pitchFamily="18" charset="0"/>
                      </a:rPr>
                      <m:t>)</m:t>
                    </m:r>
                  </m:oMath>
                </a14:m>
                <a:r>
                  <a:rPr lang="en-US" dirty="0">
                    <a:solidFill>
                      <a:schemeClr val="tx1"/>
                    </a:solidFill>
                  </a:rPr>
                  <a:t> </a:t>
                </a:r>
              </a:p>
            </p:txBody>
          </p:sp>
        </mc:Choice>
        <mc:Fallback xmlns="">
          <p:sp>
            <p:nvSpPr>
              <p:cNvPr id="18" name="TextBox 17">
                <a:extLst>
                  <a:ext uri="{FF2B5EF4-FFF2-40B4-BE49-F238E27FC236}">
                    <a16:creationId xmlns:a16="http://schemas.microsoft.com/office/drawing/2014/main" id="{ABA2D13E-12B5-0D47-B053-7687F2DD58AA}"/>
                  </a:ext>
                </a:extLst>
              </p:cNvPr>
              <p:cNvSpPr txBox="1">
                <a:spLocks noRot="1" noChangeAspect="1" noMove="1" noResize="1" noEditPoints="1" noAdjustHandles="1" noChangeArrowheads="1" noChangeShapeType="1" noTextEdit="1"/>
              </p:cNvSpPr>
              <p:nvPr/>
            </p:nvSpPr>
            <p:spPr>
              <a:xfrm>
                <a:off x="7808442" y="2912326"/>
                <a:ext cx="1311513" cy="461665"/>
              </a:xfrm>
              <a:prstGeom prst="rect">
                <a:avLst/>
              </a:prstGeom>
              <a:blipFill>
                <a:blip r:embed="rId8"/>
                <a:stretch>
                  <a:fillRect b="-15789"/>
                </a:stretch>
              </a:blipFill>
            </p:spPr>
            <p:txBody>
              <a:bodyPr/>
              <a:lstStyle/>
              <a:p>
                <a:r>
                  <a:rPr lang="en-US">
                    <a:noFill/>
                  </a:rPr>
                  <a:t> </a:t>
                </a:r>
              </a:p>
            </p:txBody>
          </p:sp>
        </mc:Fallback>
      </mc:AlternateContent>
      <p:pic>
        <p:nvPicPr>
          <p:cNvPr id="15" name="Content Placeholder 11">
            <a:extLst>
              <a:ext uri="{FF2B5EF4-FFF2-40B4-BE49-F238E27FC236}">
                <a16:creationId xmlns:a16="http://schemas.microsoft.com/office/drawing/2014/main" id="{7D292B10-CE42-1247-83CB-19AF08C40A5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bwMode="auto">
          <a:xfrm>
            <a:off x="5764471" y="3736831"/>
            <a:ext cx="595745" cy="595745"/>
          </a:xfrm>
          <a:prstGeom prst="rect">
            <a:avLst/>
          </a:prstGeom>
          <a:noFill/>
          <a:ln w="9525">
            <a:noFill/>
            <a:miter lim="800000"/>
            <a:headEnd/>
            <a:tailEnd/>
          </a:ln>
        </p:spPr>
      </p:pic>
      <p:pic>
        <p:nvPicPr>
          <p:cNvPr id="16" name="Content Placeholder 11">
            <a:extLst>
              <a:ext uri="{FF2B5EF4-FFF2-40B4-BE49-F238E27FC236}">
                <a16:creationId xmlns:a16="http://schemas.microsoft.com/office/drawing/2014/main" id="{B1C15D8E-9931-2D43-A999-01D04859185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bwMode="auto">
          <a:xfrm>
            <a:off x="7152623" y="3736831"/>
            <a:ext cx="595745" cy="595745"/>
          </a:xfrm>
          <a:prstGeom prst="rect">
            <a:avLst/>
          </a:prstGeom>
          <a:noFill/>
          <a:ln w="9525">
            <a:noFill/>
            <a:miter lim="800000"/>
            <a:headEnd/>
            <a:tailEnd/>
          </a:ln>
        </p:spPr>
      </p:pic>
      <p:pic>
        <p:nvPicPr>
          <p:cNvPr id="20" name="Content Placeholder 11">
            <a:extLst>
              <a:ext uri="{FF2B5EF4-FFF2-40B4-BE49-F238E27FC236}">
                <a16:creationId xmlns:a16="http://schemas.microsoft.com/office/drawing/2014/main" id="{5FDF2D44-A3CE-6244-A9FA-E248CABEC9BD}"/>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bwMode="auto">
          <a:xfrm>
            <a:off x="8515350" y="3736830"/>
            <a:ext cx="595745" cy="595745"/>
          </a:xfrm>
          <a:prstGeom prst="rect">
            <a:avLst/>
          </a:prstGeom>
          <a:noFill/>
          <a:ln w="9525">
            <a:noFill/>
            <a:miter lim="800000"/>
            <a:headEnd/>
            <a:tailEnd/>
          </a:ln>
        </p:spPr>
      </p:pic>
    </p:spTree>
    <p:extLst>
      <p:ext uri="{BB962C8B-B14F-4D97-AF65-F5344CB8AC3E}">
        <p14:creationId xmlns:p14="http://schemas.microsoft.com/office/powerpoint/2010/main" val="167605156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46280"/>
            <a:ext cx="7886700" cy="3993803"/>
          </a:xfrm>
        </p:spPr>
        <p:txBody>
          <a:bodyPr>
            <a:noAutofit/>
          </a:bodyPr>
          <a:lstStyle/>
          <a:p>
            <a:pPr lvl="1"/>
            <a:endParaRPr lang="en-US" sz="1800" dirty="0"/>
          </a:p>
          <a:p>
            <a:endParaRPr lang="en-US" dirty="0"/>
          </a:p>
        </p:txBody>
      </p:sp>
      <p:sp>
        <p:nvSpPr>
          <p:cNvPr id="4" name="Title 3"/>
          <p:cNvSpPr>
            <a:spLocks noGrp="1"/>
          </p:cNvSpPr>
          <p:nvPr>
            <p:ph type="title"/>
          </p:nvPr>
        </p:nvSpPr>
        <p:spPr/>
        <p:txBody>
          <a:bodyPr/>
          <a:lstStyle/>
          <a:p>
            <a:endParaRPr lang="en-US"/>
          </a:p>
        </p:txBody>
      </p:sp>
      <p:grpSp>
        <p:nvGrpSpPr>
          <p:cNvPr id="14" name="Group 13">
            <a:extLst>
              <a:ext uri="{FF2B5EF4-FFF2-40B4-BE49-F238E27FC236}">
                <a16:creationId xmlns:a16="http://schemas.microsoft.com/office/drawing/2014/main" id="{83A324B4-943A-B84D-BE74-24E527F77504}"/>
              </a:ext>
            </a:extLst>
          </p:cNvPr>
          <p:cNvGrpSpPr/>
          <p:nvPr/>
        </p:nvGrpSpPr>
        <p:grpSpPr>
          <a:xfrm>
            <a:off x="3084051" y="1921503"/>
            <a:ext cx="2745647" cy="1168674"/>
            <a:chOff x="2980750" y="2760326"/>
            <a:chExt cx="3475087" cy="1491482"/>
          </a:xfrm>
          <a:solidFill>
            <a:schemeClr val="accent1">
              <a:lumMod val="20000"/>
              <a:lumOff val="80000"/>
            </a:schemeClr>
          </a:solidFill>
        </p:grpSpPr>
        <p:cxnSp>
          <p:nvCxnSpPr>
            <p:cNvPr id="15" name="Straight Arrow Connector 14">
              <a:extLst>
                <a:ext uri="{FF2B5EF4-FFF2-40B4-BE49-F238E27FC236}">
                  <a16:creationId xmlns:a16="http://schemas.microsoft.com/office/drawing/2014/main" id="{30C630BC-CA2F-4342-B699-68886BA9947B}"/>
                </a:ext>
              </a:extLst>
            </p:cNvPr>
            <p:cNvCxnSpPr/>
            <p:nvPr/>
          </p:nvCxnSpPr>
          <p:spPr>
            <a:xfrm flipH="1">
              <a:off x="2980750" y="2760326"/>
              <a:ext cx="1522459" cy="1478705"/>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A0B5135-6935-D649-9297-8B12F3F985C9}"/>
                </a:ext>
              </a:extLst>
            </p:cNvPr>
            <p:cNvCxnSpPr/>
            <p:nvPr/>
          </p:nvCxnSpPr>
          <p:spPr>
            <a:xfrm>
              <a:off x="5070770" y="2760326"/>
              <a:ext cx="1385067" cy="1444918"/>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759CB14-2CB5-E140-B415-9AAF04742D52}"/>
                </a:ext>
              </a:extLst>
            </p:cNvPr>
            <p:cNvCxnSpPr/>
            <p:nvPr/>
          </p:nvCxnSpPr>
          <p:spPr>
            <a:xfrm flipH="1">
              <a:off x="4716979" y="2760326"/>
              <a:ext cx="5147" cy="1491482"/>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F3645D80-53D6-6443-96E7-50B67CF94A43}"/>
              </a:ext>
            </a:extLst>
          </p:cNvPr>
          <p:cNvSpPr/>
          <p:nvPr/>
        </p:nvSpPr>
        <p:spPr bwMode="auto">
          <a:xfrm>
            <a:off x="3614195" y="1443663"/>
            <a:ext cx="1678675" cy="487877"/>
          </a:xfrm>
          <a:prstGeom prst="rect">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22EE1EC-322F-7B47-BC00-FF8CDD1A9BCC}"/>
                  </a:ext>
                </a:extLst>
              </p:cNvPr>
              <p:cNvSpPr txBox="1"/>
              <p:nvPr/>
            </p:nvSpPr>
            <p:spPr>
              <a:xfrm>
                <a:off x="2623028" y="2250121"/>
                <a:ext cx="1304396" cy="461665"/>
              </a:xfrm>
              <a:prstGeom prst="rect">
                <a:avLst/>
              </a:prstGeom>
              <a:solidFill>
                <a:srgbClr val="FFFF00"/>
              </a:solidFill>
            </p:spPr>
            <p:txBody>
              <a:bodyPr wrap="none" rtlCol="0">
                <a:spAutoFit/>
              </a:bodyPr>
              <a:lstStyle/>
              <a:p>
                <a:pPr eaLnBrk="1" fontAlgn="auto" hangingPunct="1">
                  <a:spcBef>
                    <a:spcPts val="0"/>
                  </a:spcBef>
                  <a:spcAft>
                    <a:spcPts val="0"/>
                  </a:spcAft>
                  <a:buClrTx/>
                  <a:buSzTx/>
                  <a:buNone/>
                </a:pPr>
                <a14:m>
                  <m:oMath xmlns:m="http://schemas.openxmlformats.org/officeDocument/2006/math">
                    <m:r>
                      <a:rPr lang="en-US"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r>
                      <a:rPr lang="en-US" i="1">
                        <a:latin typeface="Cambria Math" panose="02040503050406030204" pitchFamily="18" charset="0"/>
                      </a:rPr>
                      <m:t>)</m:t>
                    </m:r>
                  </m:oMath>
                </a14:m>
                <a:r>
                  <a:rPr lang="en-US" dirty="0"/>
                  <a:t> </a:t>
                </a:r>
              </a:p>
            </p:txBody>
          </p:sp>
        </mc:Choice>
        <mc:Fallback xmlns="">
          <p:sp>
            <p:nvSpPr>
              <p:cNvPr id="24" name="TextBox 23">
                <a:extLst>
                  <a:ext uri="{FF2B5EF4-FFF2-40B4-BE49-F238E27FC236}">
                    <a16:creationId xmlns:a16="http://schemas.microsoft.com/office/drawing/2014/main" id="{222EE1EC-322F-7B47-BC00-FF8CDD1A9BCC}"/>
                  </a:ext>
                </a:extLst>
              </p:cNvPr>
              <p:cNvSpPr txBox="1">
                <a:spLocks noRot="1" noChangeAspect="1" noMove="1" noResize="1" noEditPoints="1" noAdjustHandles="1" noChangeArrowheads="1" noChangeShapeType="1" noTextEdit="1"/>
              </p:cNvSpPr>
              <p:nvPr/>
            </p:nvSpPr>
            <p:spPr>
              <a:xfrm>
                <a:off x="2623028" y="2250121"/>
                <a:ext cx="1304396" cy="461665"/>
              </a:xfrm>
              <a:prstGeom prst="rect">
                <a:avLst/>
              </a:prstGeom>
              <a:blipFill>
                <a:blip r:embed="rId2"/>
                <a:stretch>
                  <a:fillRect l="-971" b="-131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87A97EC8-0E5D-7E4F-A441-E0C4C5782A75}"/>
                  </a:ext>
                </a:extLst>
              </p:cNvPr>
              <p:cNvSpPr txBox="1"/>
              <p:nvPr/>
            </p:nvSpPr>
            <p:spPr>
              <a:xfrm>
                <a:off x="4256456" y="931809"/>
                <a:ext cx="592150" cy="523220"/>
              </a:xfrm>
              <a:prstGeom prst="rect">
                <a:avLst/>
              </a:prstGeom>
              <a:noFill/>
            </p:spPr>
            <p:txBody>
              <a:bodyPr wrap="square" rtlCol="0">
                <a:spAutoFit/>
              </a:bodyPr>
              <a:lstStyle/>
              <a:p>
                <a:pPr>
                  <a:buNone/>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𝑘</m:t>
                          </m:r>
                        </m:sub>
                      </m:sSub>
                    </m:oMath>
                  </m:oMathPara>
                </a14:m>
                <a:endParaRPr lang="en-US" sz="2800" dirty="0"/>
              </a:p>
            </p:txBody>
          </p:sp>
        </mc:Choice>
        <mc:Fallback xmlns="">
          <p:sp>
            <p:nvSpPr>
              <p:cNvPr id="25" name="TextBox 24">
                <a:extLst>
                  <a:ext uri="{FF2B5EF4-FFF2-40B4-BE49-F238E27FC236}">
                    <a16:creationId xmlns:a16="http://schemas.microsoft.com/office/drawing/2014/main" id="{87A97EC8-0E5D-7E4F-A441-E0C4C5782A75}"/>
                  </a:ext>
                </a:extLst>
              </p:cNvPr>
              <p:cNvSpPr txBox="1">
                <a:spLocks noRot="1" noChangeAspect="1" noMove="1" noResize="1" noEditPoints="1" noAdjustHandles="1" noChangeArrowheads="1" noChangeShapeType="1" noTextEdit="1"/>
              </p:cNvSpPr>
              <p:nvPr/>
            </p:nvSpPr>
            <p:spPr>
              <a:xfrm>
                <a:off x="4256456" y="931809"/>
                <a:ext cx="592150" cy="523220"/>
              </a:xfrm>
              <a:prstGeom prst="rect">
                <a:avLst/>
              </a:prstGeom>
              <a:blipFill>
                <a:blip r:embed="rId3"/>
                <a:stretch>
                  <a:fillRect l="-2083" b="-2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47768E0-FD00-054D-984C-120D70CFDC32}"/>
                  </a:ext>
                </a:extLst>
              </p:cNvPr>
              <p:cNvSpPr txBox="1"/>
              <p:nvPr/>
            </p:nvSpPr>
            <p:spPr>
              <a:xfrm>
                <a:off x="4813782" y="2253228"/>
                <a:ext cx="1311513" cy="461665"/>
              </a:xfrm>
              <a:prstGeom prst="rect">
                <a:avLst/>
              </a:prstGeom>
              <a:solidFill>
                <a:srgbClr val="FFFF00"/>
              </a:solidFill>
            </p:spPr>
            <p:txBody>
              <a:bodyPr wrap="none" rtlCol="0">
                <a:spAutoFit/>
              </a:bodyPr>
              <a:lstStyle/>
              <a:p>
                <a:pPr eaLnBrk="1" fontAlgn="auto" hangingPunct="1">
                  <a:spcBef>
                    <a:spcPts val="0"/>
                  </a:spcBef>
                  <a:spcAft>
                    <a:spcPts val="0"/>
                  </a:spcAft>
                  <a:buClrTx/>
                  <a:buSzTx/>
                  <a:buNone/>
                </a:pPr>
                <a14:m>
                  <m:oMath xmlns:m="http://schemas.openxmlformats.org/officeDocument/2006/math">
                    <m:r>
                      <a:rPr lang="en-US" smtClean="0">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𝑓</m:t>
                        </m:r>
                      </m:e>
                      <m:sub>
                        <m:r>
                          <a:rPr lang="en-US" b="0" i="1" smtClean="0">
                            <a:solidFill>
                              <a:schemeClr val="tx1"/>
                            </a:solidFill>
                            <a:latin typeface="Cambria Math" panose="02040503050406030204" pitchFamily="18" charset="0"/>
                          </a:rPr>
                          <m:t>3</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𝑥</m:t>
                        </m:r>
                      </m:e>
                      <m:sub>
                        <m:r>
                          <a:rPr lang="en-US" i="1">
                            <a:solidFill>
                              <a:schemeClr val="tx1"/>
                            </a:solidFill>
                            <a:latin typeface="Cambria Math" panose="02040503050406030204" pitchFamily="18" charset="0"/>
                          </a:rPr>
                          <m:t>𝑘</m:t>
                        </m:r>
                      </m:sub>
                    </m:sSub>
                    <m:r>
                      <a:rPr lang="en-US" i="1">
                        <a:solidFill>
                          <a:schemeClr val="tx1"/>
                        </a:solidFill>
                        <a:latin typeface="Cambria Math" panose="02040503050406030204" pitchFamily="18" charset="0"/>
                      </a:rPr>
                      <m:t>)</m:t>
                    </m:r>
                  </m:oMath>
                </a14:m>
                <a:r>
                  <a:rPr lang="en-US" dirty="0">
                    <a:solidFill>
                      <a:schemeClr val="tx1"/>
                    </a:solidFill>
                  </a:rPr>
                  <a:t> </a:t>
                </a:r>
              </a:p>
            </p:txBody>
          </p:sp>
        </mc:Choice>
        <mc:Fallback xmlns="">
          <p:sp>
            <p:nvSpPr>
              <p:cNvPr id="26" name="TextBox 25">
                <a:extLst>
                  <a:ext uri="{FF2B5EF4-FFF2-40B4-BE49-F238E27FC236}">
                    <a16:creationId xmlns:a16="http://schemas.microsoft.com/office/drawing/2014/main" id="{247768E0-FD00-054D-984C-120D70CFDC32}"/>
                  </a:ext>
                </a:extLst>
              </p:cNvPr>
              <p:cNvSpPr txBox="1">
                <a:spLocks noRot="1" noChangeAspect="1" noMove="1" noResize="1" noEditPoints="1" noAdjustHandles="1" noChangeArrowheads="1" noChangeShapeType="1" noTextEdit="1"/>
              </p:cNvSpPr>
              <p:nvPr/>
            </p:nvSpPr>
            <p:spPr>
              <a:xfrm>
                <a:off x="4813782" y="2253228"/>
                <a:ext cx="1311513" cy="461665"/>
              </a:xfrm>
              <a:prstGeom prst="rect">
                <a:avLst/>
              </a:prstGeom>
              <a:blipFill>
                <a:blip r:embed="rId4"/>
                <a:stretch>
                  <a:fillRect b="-15789"/>
                </a:stretch>
              </a:blipFill>
            </p:spPr>
            <p:txBody>
              <a:bodyPr/>
              <a:lstStyle/>
              <a:p>
                <a:r>
                  <a:rPr lang="en-US">
                    <a:noFill/>
                  </a:rPr>
                  <a:t> </a:t>
                </a:r>
              </a:p>
            </p:txBody>
          </p:sp>
        </mc:Fallback>
      </mc:AlternateContent>
      <p:pic>
        <p:nvPicPr>
          <p:cNvPr id="27" name="Content Placeholder 11">
            <a:extLst>
              <a:ext uri="{FF2B5EF4-FFF2-40B4-BE49-F238E27FC236}">
                <a16:creationId xmlns:a16="http://schemas.microsoft.com/office/drawing/2014/main" id="{936C6798-B1A9-AC4D-9785-CF5DFE9736D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a:off x="2769811" y="3077733"/>
            <a:ext cx="595745" cy="595745"/>
          </a:xfrm>
          <a:prstGeom prst="rect">
            <a:avLst/>
          </a:prstGeom>
          <a:noFill/>
          <a:ln w="9525">
            <a:noFill/>
            <a:miter lim="800000"/>
            <a:headEnd/>
            <a:tailEnd/>
          </a:ln>
        </p:spPr>
      </p:pic>
      <p:pic>
        <p:nvPicPr>
          <p:cNvPr id="28" name="Content Placeholder 11">
            <a:extLst>
              <a:ext uri="{FF2B5EF4-FFF2-40B4-BE49-F238E27FC236}">
                <a16:creationId xmlns:a16="http://schemas.microsoft.com/office/drawing/2014/main" id="{9DECD8F0-494F-BE46-9031-C8437B29B0C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a:off x="4157963" y="3077733"/>
            <a:ext cx="595745" cy="595745"/>
          </a:xfrm>
          <a:prstGeom prst="rect">
            <a:avLst/>
          </a:prstGeom>
          <a:noFill/>
          <a:ln w="9525">
            <a:noFill/>
            <a:miter lim="800000"/>
            <a:headEnd/>
            <a:tailEnd/>
          </a:ln>
        </p:spPr>
      </p:pic>
      <p:pic>
        <p:nvPicPr>
          <p:cNvPr id="29" name="Content Placeholder 11">
            <a:extLst>
              <a:ext uri="{FF2B5EF4-FFF2-40B4-BE49-F238E27FC236}">
                <a16:creationId xmlns:a16="http://schemas.microsoft.com/office/drawing/2014/main" id="{59E08C35-97AD-AC4E-959A-C68499B27B0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a:off x="5520690" y="3077732"/>
            <a:ext cx="595745" cy="595745"/>
          </a:xfrm>
          <a:prstGeom prst="rect">
            <a:avLst/>
          </a:prstGeom>
          <a:noFill/>
          <a:ln w="9525">
            <a:noFill/>
            <a:miter lim="800000"/>
            <a:headEnd/>
            <a:tailEnd/>
          </a:ln>
        </p:spPr>
      </p:pic>
      <p:sp>
        <p:nvSpPr>
          <p:cNvPr id="30" name="Title 1">
            <a:extLst>
              <a:ext uri="{FF2B5EF4-FFF2-40B4-BE49-F238E27FC236}">
                <a16:creationId xmlns:a16="http://schemas.microsoft.com/office/drawing/2014/main" id="{A0D1B6DC-1946-6B4E-92BD-F650A317854A}"/>
              </a:ext>
            </a:extLst>
          </p:cNvPr>
          <p:cNvSpPr txBox="1">
            <a:spLocks/>
          </p:cNvSpPr>
          <p:nvPr/>
        </p:nvSpPr>
        <p:spPr bwMode="auto">
          <a:xfrm>
            <a:off x="862564" y="4224581"/>
            <a:ext cx="7396011" cy="1076120"/>
          </a:xfrm>
          <a:prstGeom prst="rect">
            <a:avLst/>
          </a:prstGeom>
          <a:solidFill>
            <a:schemeClr val="tx1">
              <a:lumMod val="65000"/>
              <a:lumOff val="35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rgbClr val="0000FF"/>
                </a:solidFill>
                <a:latin typeface="Helvetica"/>
                <a:ea typeface="+mj-ea"/>
                <a:cs typeface="Helvetica"/>
              </a:defRPr>
            </a:lvl1pPr>
            <a:lvl2pPr algn="ctr" rtl="0" eaLnBrk="0" fontAlgn="base" hangingPunct="0">
              <a:spcBef>
                <a:spcPct val="0"/>
              </a:spcBef>
              <a:spcAft>
                <a:spcPct val="0"/>
              </a:spcAft>
              <a:defRPr sz="2800">
                <a:solidFill>
                  <a:srgbClr val="0000FF"/>
                </a:solidFill>
                <a:latin typeface="Comic Sans MS" pitchFamily="66" charset="0"/>
              </a:defRPr>
            </a:lvl2pPr>
            <a:lvl3pPr algn="ctr" rtl="0" eaLnBrk="0" fontAlgn="base" hangingPunct="0">
              <a:spcBef>
                <a:spcPct val="0"/>
              </a:spcBef>
              <a:spcAft>
                <a:spcPct val="0"/>
              </a:spcAft>
              <a:defRPr sz="2800">
                <a:solidFill>
                  <a:srgbClr val="0000FF"/>
                </a:solidFill>
                <a:latin typeface="Comic Sans MS" pitchFamily="66" charset="0"/>
              </a:defRPr>
            </a:lvl3pPr>
            <a:lvl4pPr algn="ctr" rtl="0" eaLnBrk="0" fontAlgn="base" hangingPunct="0">
              <a:spcBef>
                <a:spcPct val="0"/>
              </a:spcBef>
              <a:spcAft>
                <a:spcPct val="0"/>
              </a:spcAft>
              <a:defRPr sz="2800">
                <a:solidFill>
                  <a:srgbClr val="0000FF"/>
                </a:solidFill>
                <a:latin typeface="Comic Sans MS" pitchFamily="66" charset="0"/>
              </a:defRPr>
            </a:lvl4pPr>
            <a:lvl5pPr algn="ctr" rtl="0" eaLnBrk="0" fontAlgn="base" hangingPunct="0">
              <a:spcBef>
                <a:spcPct val="0"/>
              </a:spcBef>
              <a:spcAft>
                <a:spcPct val="0"/>
              </a:spcAft>
              <a:defRPr sz="2800">
                <a:solidFill>
                  <a:srgbClr val="0000FF"/>
                </a:solidFill>
                <a:latin typeface="Comic Sans MS" pitchFamily="66" charset="0"/>
              </a:defRPr>
            </a:lvl5pPr>
            <a:lvl6pPr marL="457200" algn="ctr" rtl="0" eaLnBrk="0" fontAlgn="base" hangingPunct="0">
              <a:spcBef>
                <a:spcPct val="0"/>
              </a:spcBef>
              <a:spcAft>
                <a:spcPct val="0"/>
              </a:spcAft>
              <a:defRPr sz="2800">
                <a:solidFill>
                  <a:srgbClr val="0000FF"/>
                </a:solidFill>
                <a:latin typeface="Comic Sans MS" pitchFamily="66" charset="0"/>
              </a:defRPr>
            </a:lvl6pPr>
            <a:lvl7pPr marL="914400" algn="ctr" rtl="0" eaLnBrk="0" fontAlgn="base" hangingPunct="0">
              <a:spcBef>
                <a:spcPct val="0"/>
              </a:spcBef>
              <a:spcAft>
                <a:spcPct val="0"/>
              </a:spcAft>
              <a:defRPr sz="2800">
                <a:solidFill>
                  <a:srgbClr val="0000FF"/>
                </a:solidFill>
                <a:latin typeface="Comic Sans MS" pitchFamily="66" charset="0"/>
              </a:defRPr>
            </a:lvl7pPr>
            <a:lvl8pPr marL="1371600" algn="ctr" rtl="0" eaLnBrk="0" fontAlgn="base" hangingPunct="0">
              <a:spcBef>
                <a:spcPct val="0"/>
              </a:spcBef>
              <a:spcAft>
                <a:spcPct val="0"/>
              </a:spcAft>
              <a:defRPr sz="2800">
                <a:solidFill>
                  <a:srgbClr val="0000FF"/>
                </a:solidFill>
                <a:latin typeface="Comic Sans MS" pitchFamily="66" charset="0"/>
              </a:defRPr>
            </a:lvl8pPr>
            <a:lvl9pPr marL="1828800" algn="ctr" rtl="0" eaLnBrk="0" fontAlgn="base" hangingPunct="0">
              <a:spcBef>
                <a:spcPct val="0"/>
              </a:spcBef>
              <a:spcAft>
                <a:spcPct val="0"/>
              </a:spcAft>
              <a:defRPr sz="2800">
                <a:solidFill>
                  <a:srgbClr val="0000FF"/>
                </a:solidFill>
                <a:latin typeface="Comic Sans MS" pitchFamily="66" charset="0"/>
              </a:defRPr>
            </a:lvl9pPr>
          </a:lstStyle>
          <a:p>
            <a:pPr algn="l">
              <a:buClrTx/>
              <a:buSzTx/>
              <a:buFontTx/>
              <a:buNone/>
            </a:pPr>
            <a:r>
              <a:rPr lang="en-US" sz="2400" kern="0">
                <a:solidFill>
                  <a:schemeClr val="bg1"/>
                </a:solidFill>
              </a:rPr>
              <a:t> Server observes gradients  </a:t>
            </a:r>
            <a:r>
              <a:rPr lang="en-US" sz="2400" kern="0">
                <a:solidFill>
                  <a:schemeClr val="bg1"/>
                </a:solidFill>
                <a:sym typeface="Wingdings"/>
              </a:rPr>
              <a:t>  privacy compromised</a:t>
            </a:r>
            <a:endParaRPr lang="en-US" sz="2400" kern="0" dirty="0">
              <a:solidFill>
                <a:schemeClr val="bg1"/>
              </a:solidFill>
            </a:endParaRPr>
          </a:p>
        </p:txBody>
      </p:sp>
    </p:spTree>
    <p:extLst>
      <p:ext uri="{BB962C8B-B14F-4D97-AF65-F5344CB8AC3E}">
        <p14:creationId xmlns:p14="http://schemas.microsoft.com/office/powerpoint/2010/main" val="261874500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46280"/>
            <a:ext cx="7886700" cy="3993803"/>
          </a:xfrm>
        </p:spPr>
        <p:txBody>
          <a:bodyPr>
            <a:noAutofit/>
          </a:bodyPr>
          <a:lstStyle/>
          <a:p>
            <a:pPr lvl="1"/>
            <a:endParaRPr lang="en-US" sz="1800" dirty="0"/>
          </a:p>
          <a:p>
            <a:endParaRPr lang="en-US" dirty="0"/>
          </a:p>
        </p:txBody>
      </p:sp>
      <p:sp>
        <p:nvSpPr>
          <p:cNvPr id="4" name="Title 3"/>
          <p:cNvSpPr>
            <a:spLocks noGrp="1"/>
          </p:cNvSpPr>
          <p:nvPr>
            <p:ph type="title"/>
          </p:nvPr>
        </p:nvSpPr>
        <p:spPr/>
        <p:txBody>
          <a:bodyPr/>
          <a:lstStyle/>
          <a:p>
            <a:endParaRPr lang="en-US"/>
          </a:p>
        </p:txBody>
      </p:sp>
      <p:grpSp>
        <p:nvGrpSpPr>
          <p:cNvPr id="14" name="Group 13">
            <a:extLst>
              <a:ext uri="{FF2B5EF4-FFF2-40B4-BE49-F238E27FC236}">
                <a16:creationId xmlns:a16="http://schemas.microsoft.com/office/drawing/2014/main" id="{83A324B4-943A-B84D-BE74-24E527F77504}"/>
              </a:ext>
            </a:extLst>
          </p:cNvPr>
          <p:cNvGrpSpPr/>
          <p:nvPr/>
        </p:nvGrpSpPr>
        <p:grpSpPr>
          <a:xfrm>
            <a:off x="3084051" y="1921503"/>
            <a:ext cx="2745647" cy="1168674"/>
            <a:chOff x="2980750" y="2760326"/>
            <a:chExt cx="3475087" cy="1491482"/>
          </a:xfrm>
          <a:solidFill>
            <a:schemeClr val="accent1">
              <a:lumMod val="20000"/>
              <a:lumOff val="80000"/>
            </a:schemeClr>
          </a:solidFill>
        </p:grpSpPr>
        <p:cxnSp>
          <p:nvCxnSpPr>
            <p:cNvPr id="15" name="Straight Arrow Connector 14">
              <a:extLst>
                <a:ext uri="{FF2B5EF4-FFF2-40B4-BE49-F238E27FC236}">
                  <a16:creationId xmlns:a16="http://schemas.microsoft.com/office/drawing/2014/main" id="{30C630BC-CA2F-4342-B699-68886BA9947B}"/>
                </a:ext>
              </a:extLst>
            </p:cNvPr>
            <p:cNvCxnSpPr/>
            <p:nvPr/>
          </p:nvCxnSpPr>
          <p:spPr>
            <a:xfrm flipH="1">
              <a:off x="2980750" y="2760326"/>
              <a:ext cx="1522459" cy="1478705"/>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A0B5135-6935-D649-9297-8B12F3F985C9}"/>
                </a:ext>
              </a:extLst>
            </p:cNvPr>
            <p:cNvCxnSpPr/>
            <p:nvPr/>
          </p:nvCxnSpPr>
          <p:spPr>
            <a:xfrm>
              <a:off x="5070770" y="2760326"/>
              <a:ext cx="1385067" cy="1444918"/>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759CB14-2CB5-E140-B415-9AAF04742D52}"/>
                </a:ext>
              </a:extLst>
            </p:cNvPr>
            <p:cNvCxnSpPr/>
            <p:nvPr/>
          </p:nvCxnSpPr>
          <p:spPr>
            <a:xfrm flipH="1">
              <a:off x="4716979" y="2760326"/>
              <a:ext cx="5147" cy="1491482"/>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F3645D80-53D6-6443-96E7-50B67CF94A43}"/>
              </a:ext>
            </a:extLst>
          </p:cNvPr>
          <p:cNvSpPr/>
          <p:nvPr/>
        </p:nvSpPr>
        <p:spPr bwMode="auto">
          <a:xfrm>
            <a:off x="3614195" y="1443663"/>
            <a:ext cx="1678675" cy="487877"/>
          </a:xfrm>
          <a:prstGeom prst="rect">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22EE1EC-322F-7B47-BC00-FF8CDD1A9BCC}"/>
                  </a:ext>
                </a:extLst>
              </p:cNvPr>
              <p:cNvSpPr txBox="1"/>
              <p:nvPr/>
            </p:nvSpPr>
            <p:spPr>
              <a:xfrm>
                <a:off x="2623028" y="2250121"/>
                <a:ext cx="1304396" cy="461665"/>
              </a:xfrm>
              <a:prstGeom prst="rect">
                <a:avLst/>
              </a:prstGeom>
              <a:solidFill>
                <a:srgbClr val="FFFF00"/>
              </a:solidFill>
            </p:spPr>
            <p:txBody>
              <a:bodyPr wrap="none" rtlCol="0">
                <a:spAutoFit/>
              </a:bodyPr>
              <a:lstStyle/>
              <a:p>
                <a:pPr eaLnBrk="1" fontAlgn="auto" hangingPunct="1">
                  <a:spcBef>
                    <a:spcPts val="0"/>
                  </a:spcBef>
                  <a:spcAft>
                    <a:spcPts val="0"/>
                  </a:spcAft>
                  <a:buClrTx/>
                  <a:buSzTx/>
                  <a:buNone/>
                </a:pPr>
                <a14:m>
                  <m:oMath xmlns:m="http://schemas.openxmlformats.org/officeDocument/2006/math">
                    <m:r>
                      <a:rPr lang="en-US"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r>
                      <a:rPr lang="en-US" i="1">
                        <a:latin typeface="Cambria Math" panose="02040503050406030204" pitchFamily="18" charset="0"/>
                      </a:rPr>
                      <m:t>)</m:t>
                    </m:r>
                  </m:oMath>
                </a14:m>
                <a:r>
                  <a:rPr lang="en-US" dirty="0"/>
                  <a:t> </a:t>
                </a:r>
              </a:p>
            </p:txBody>
          </p:sp>
        </mc:Choice>
        <mc:Fallback xmlns="">
          <p:sp>
            <p:nvSpPr>
              <p:cNvPr id="24" name="TextBox 23">
                <a:extLst>
                  <a:ext uri="{FF2B5EF4-FFF2-40B4-BE49-F238E27FC236}">
                    <a16:creationId xmlns:a16="http://schemas.microsoft.com/office/drawing/2014/main" id="{222EE1EC-322F-7B47-BC00-FF8CDD1A9BCC}"/>
                  </a:ext>
                </a:extLst>
              </p:cNvPr>
              <p:cNvSpPr txBox="1">
                <a:spLocks noRot="1" noChangeAspect="1" noMove="1" noResize="1" noEditPoints="1" noAdjustHandles="1" noChangeArrowheads="1" noChangeShapeType="1" noTextEdit="1"/>
              </p:cNvSpPr>
              <p:nvPr/>
            </p:nvSpPr>
            <p:spPr>
              <a:xfrm>
                <a:off x="2623028" y="2250121"/>
                <a:ext cx="1304396" cy="461665"/>
              </a:xfrm>
              <a:prstGeom prst="rect">
                <a:avLst/>
              </a:prstGeom>
              <a:blipFill>
                <a:blip r:embed="rId2"/>
                <a:stretch>
                  <a:fillRect l="-971" b="-131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87A97EC8-0E5D-7E4F-A441-E0C4C5782A75}"/>
                  </a:ext>
                </a:extLst>
              </p:cNvPr>
              <p:cNvSpPr txBox="1"/>
              <p:nvPr/>
            </p:nvSpPr>
            <p:spPr>
              <a:xfrm>
                <a:off x="4256456" y="931809"/>
                <a:ext cx="592150" cy="523220"/>
              </a:xfrm>
              <a:prstGeom prst="rect">
                <a:avLst/>
              </a:prstGeom>
              <a:noFill/>
            </p:spPr>
            <p:txBody>
              <a:bodyPr wrap="square" rtlCol="0">
                <a:spAutoFit/>
              </a:bodyPr>
              <a:lstStyle/>
              <a:p>
                <a:pPr>
                  <a:buNone/>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𝑘</m:t>
                          </m:r>
                        </m:sub>
                      </m:sSub>
                    </m:oMath>
                  </m:oMathPara>
                </a14:m>
                <a:endParaRPr lang="en-US" sz="2800" dirty="0"/>
              </a:p>
            </p:txBody>
          </p:sp>
        </mc:Choice>
        <mc:Fallback xmlns="">
          <p:sp>
            <p:nvSpPr>
              <p:cNvPr id="25" name="TextBox 24">
                <a:extLst>
                  <a:ext uri="{FF2B5EF4-FFF2-40B4-BE49-F238E27FC236}">
                    <a16:creationId xmlns:a16="http://schemas.microsoft.com/office/drawing/2014/main" id="{87A97EC8-0E5D-7E4F-A441-E0C4C5782A75}"/>
                  </a:ext>
                </a:extLst>
              </p:cNvPr>
              <p:cNvSpPr txBox="1">
                <a:spLocks noRot="1" noChangeAspect="1" noMove="1" noResize="1" noEditPoints="1" noAdjustHandles="1" noChangeArrowheads="1" noChangeShapeType="1" noTextEdit="1"/>
              </p:cNvSpPr>
              <p:nvPr/>
            </p:nvSpPr>
            <p:spPr>
              <a:xfrm>
                <a:off x="4256456" y="931809"/>
                <a:ext cx="592150" cy="523220"/>
              </a:xfrm>
              <a:prstGeom prst="rect">
                <a:avLst/>
              </a:prstGeom>
              <a:blipFill>
                <a:blip r:embed="rId3"/>
                <a:stretch>
                  <a:fillRect l="-2083" b="-2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47768E0-FD00-054D-984C-120D70CFDC32}"/>
                  </a:ext>
                </a:extLst>
              </p:cNvPr>
              <p:cNvSpPr txBox="1"/>
              <p:nvPr/>
            </p:nvSpPr>
            <p:spPr>
              <a:xfrm>
                <a:off x="4813782" y="2253228"/>
                <a:ext cx="1311513" cy="461665"/>
              </a:xfrm>
              <a:prstGeom prst="rect">
                <a:avLst/>
              </a:prstGeom>
              <a:solidFill>
                <a:srgbClr val="FFFF00"/>
              </a:solidFill>
            </p:spPr>
            <p:txBody>
              <a:bodyPr wrap="none" rtlCol="0">
                <a:spAutoFit/>
              </a:bodyPr>
              <a:lstStyle/>
              <a:p>
                <a:pPr eaLnBrk="1" fontAlgn="auto" hangingPunct="1">
                  <a:spcBef>
                    <a:spcPts val="0"/>
                  </a:spcBef>
                  <a:spcAft>
                    <a:spcPts val="0"/>
                  </a:spcAft>
                  <a:buClrTx/>
                  <a:buSzTx/>
                  <a:buNone/>
                </a:pPr>
                <a14:m>
                  <m:oMath xmlns:m="http://schemas.openxmlformats.org/officeDocument/2006/math">
                    <m:r>
                      <a:rPr lang="en-US" smtClean="0">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𝑓</m:t>
                        </m:r>
                      </m:e>
                      <m:sub>
                        <m:r>
                          <a:rPr lang="en-US" b="0" i="1" smtClean="0">
                            <a:solidFill>
                              <a:schemeClr val="tx1"/>
                            </a:solidFill>
                            <a:latin typeface="Cambria Math" panose="02040503050406030204" pitchFamily="18" charset="0"/>
                          </a:rPr>
                          <m:t>3</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𝑥</m:t>
                        </m:r>
                      </m:e>
                      <m:sub>
                        <m:r>
                          <a:rPr lang="en-US" i="1">
                            <a:solidFill>
                              <a:schemeClr val="tx1"/>
                            </a:solidFill>
                            <a:latin typeface="Cambria Math" panose="02040503050406030204" pitchFamily="18" charset="0"/>
                          </a:rPr>
                          <m:t>𝑘</m:t>
                        </m:r>
                      </m:sub>
                    </m:sSub>
                    <m:r>
                      <a:rPr lang="en-US" i="1">
                        <a:solidFill>
                          <a:schemeClr val="tx1"/>
                        </a:solidFill>
                        <a:latin typeface="Cambria Math" panose="02040503050406030204" pitchFamily="18" charset="0"/>
                      </a:rPr>
                      <m:t>)</m:t>
                    </m:r>
                  </m:oMath>
                </a14:m>
                <a:r>
                  <a:rPr lang="en-US" dirty="0">
                    <a:solidFill>
                      <a:schemeClr val="tx1"/>
                    </a:solidFill>
                  </a:rPr>
                  <a:t> </a:t>
                </a:r>
              </a:p>
            </p:txBody>
          </p:sp>
        </mc:Choice>
        <mc:Fallback xmlns="">
          <p:sp>
            <p:nvSpPr>
              <p:cNvPr id="26" name="TextBox 25">
                <a:extLst>
                  <a:ext uri="{FF2B5EF4-FFF2-40B4-BE49-F238E27FC236}">
                    <a16:creationId xmlns:a16="http://schemas.microsoft.com/office/drawing/2014/main" id="{247768E0-FD00-054D-984C-120D70CFDC32}"/>
                  </a:ext>
                </a:extLst>
              </p:cNvPr>
              <p:cNvSpPr txBox="1">
                <a:spLocks noRot="1" noChangeAspect="1" noMove="1" noResize="1" noEditPoints="1" noAdjustHandles="1" noChangeArrowheads="1" noChangeShapeType="1" noTextEdit="1"/>
              </p:cNvSpPr>
              <p:nvPr/>
            </p:nvSpPr>
            <p:spPr>
              <a:xfrm>
                <a:off x="4813782" y="2253228"/>
                <a:ext cx="1311513" cy="461665"/>
              </a:xfrm>
              <a:prstGeom prst="rect">
                <a:avLst/>
              </a:prstGeom>
              <a:blipFill>
                <a:blip r:embed="rId4"/>
                <a:stretch>
                  <a:fillRect b="-15789"/>
                </a:stretch>
              </a:blipFill>
            </p:spPr>
            <p:txBody>
              <a:bodyPr/>
              <a:lstStyle/>
              <a:p>
                <a:r>
                  <a:rPr lang="en-US">
                    <a:noFill/>
                  </a:rPr>
                  <a:t> </a:t>
                </a:r>
              </a:p>
            </p:txBody>
          </p:sp>
        </mc:Fallback>
      </mc:AlternateContent>
      <p:pic>
        <p:nvPicPr>
          <p:cNvPr id="27" name="Content Placeholder 11">
            <a:extLst>
              <a:ext uri="{FF2B5EF4-FFF2-40B4-BE49-F238E27FC236}">
                <a16:creationId xmlns:a16="http://schemas.microsoft.com/office/drawing/2014/main" id="{936C6798-B1A9-AC4D-9785-CF5DFE9736D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a:off x="2769811" y="3077733"/>
            <a:ext cx="595745" cy="595745"/>
          </a:xfrm>
          <a:prstGeom prst="rect">
            <a:avLst/>
          </a:prstGeom>
          <a:noFill/>
          <a:ln w="9525">
            <a:noFill/>
            <a:miter lim="800000"/>
            <a:headEnd/>
            <a:tailEnd/>
          </a:ln>
        </p:spPr>
      </p:pic>
      <p:pic>
        <p:nvPicPr>
          <p:cNvPr id="28" name="Content Placeholder 11">
            <a:extLst>
              <a:ext uri="{FF2B5EF4-FFF2-40B4-BE49-F238E27FC236}">
                <a16:creationId xmlns:a16="http://schemas.microsoft.com/office/drawing/2014/main" id="{9DECD8F0-494F-BE46-9031-C8437B29B0C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a:off x="4157963" y="3077733"/>
            <a:ext cx="595745" cy="595745"/>
          </a:xfrm>
          <a:prstGeom prst="rect">
            <a:avLst/>
          </a:prstGeom>
          <a:noFill/>
          <a:ln w="9525">
            <a:noFill/>
            <a:miter lim="800000"/>
            <a:headEnd/>
            <a:tailEnd/>
          </a:ln>
        </p:spPr>
      </p:pic>
      <p:pic>
        <p:nvPicPr>
          <p:cNvPr id="29" name="Content Placeholder 11">
            <a:extLst>
              <a:ext uri="{FF2B5EF4-FFF2-40B4-BE49-F238E27FC236}">
                <a16:creationId xmlns:a16="http://schemas.microsoft.com/office/drawing/2014/main" id="{59E08C35-97AD-AC4E-959A-C68499B27B0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a:off x="5520690" y="3077732"/>
            <a:ext cx="595745" cy="595745"/>
          </a:xfrm>
          <a:prstGeom prst="rect">
            <a:avLst/>
          </a:prstGeom>
          <a:noFill/>
          <a:ln w="9525">
            <a:noFill/>
            <a:miter lim="800000"/>
            <a:headEnd/>
            <a:tailEnd/>
          </a:ln>
        </p:spPr>
      </p:pic>
      <p:sp>
        <p:nvSpPr>
          <p:cNvPr id="30" name="Title 1">
            <a:extLst>
              <a:ext uri="{FF2B5EF4-FFF2-40B4-BE49-F238E27FC236}">
                <a16:creationId xmlns:a16="http://schemas.microsoft.com/office/drawing/2014/main" id="{A0D1B6DC-1946-6B4E-92BD-F650A317854A}"/>
              </a:ext>
            </a:extLst>
          </p:cNvPr>
          <p:cNvSpPr txBox="1">
            <a:spLocks/>
          </p:cNvSpPr>
          <p:nvPr/>
        </p:nvSpPr>
        <p:spPr bwMode="auto">
          <a:xfrm>
            <a:off x="862564" y="4224581"/>
            <a:ext cx="7396011" cy="1076120"/>
          </a:xfrm>
          <a:prstGeom prst="rect">
            <a:avLst/>
          </a:prstGeom>
          <a:solidFill>
            <a:schemeClr val="tx1">
              <a:lumMod val="65000"/>
              <a:lumOff val="35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rgbClr val="0000FF"/>
                </a:solidFill>
                <a:latin typeface="Helvetica"/>
                <a:ea typeface="+mj-ea"/>
                <a:cs typeface="Helvetica"/>
              </a:defRPr>
            </a:lvl1pPr>
            <a:lvl2pPr algn="ctr" rtl="0" eaLnBrk="0" fontAlgn="base" hangingPunct="0">
              <a:spcBef>
                <a:spcPct val="0"/>
              </a:spcBef>
              <a:spcAft>
                <a:spcPct val="0"/>
              </a:spcAft>
              <a:defRPr sz="2800">
                <a:solidFill>
                  <a:srgbClr val="0000FF"/>
                </a:solidFill>
                <a:latin typeface="Comic Sans MS" pitchFamily="66" charset="0"/>
              </a:defRPr>
            </a:lvl2pPr>
            <a:lvl3pPr algn="ctr" rtl="0" eaLnBrk="0" fontAlgn="base" hangingPunct="0">
              <a:spcBef>
                <a:spcPct val="0"/>
              </a:spcBef>
              <a:spcAft>
                <a:spcPct val="0"/>
              </a:spcAft>
              <a:defRPr sz="2800">
                <a:solidFill>
                  <a:srgbClr val="0000FF"/>
                </a:solidFill>
                <a:latin typeface="Comic Sans MS" pitchFamily="66" charset="0"/>
              </a:defRPr>
            </a:lvl3pPr>
            <a:lvl4pPr algn="ctr" rtl="0" eaLnBrk="0" fontAlgn="base" hangingPunct="0">
              <a:spcBef>
                <a:spcPct val="0"/>
              </a:spcBef>
              <a:spcAft>
                <a:spcPct val="0"/>
              </a:spcAft>
              <a:defRPr sz="2800">
                <a:solidFill>
                  <a:srgbClr val="0000FF"/>
                </a:solidFill>
                <a:latin typeface="Comic Sans MS" pitchFamily="66" charset="0"/>
              </a:defRPr>
            </a:lvl4pPr>
            <a:lvl5pPr algn="ctr" rtl="0" eaLnBrk="0" fontAlgn="base" hangingPunct="0">
              <a:spcBef>
                <a:spcPct val="0"/>
              </a:spcBef>
              <a:spcAft>
                <a:spcPct val="0"/>
              </a:spcAft>
              <a:defRPr sz="2800">
                <a:solidFill>
                  <a:srgbClr val="0000FF"/>
                </a:solidFill>
                <a:latin typeface="Comic Sans MS" pitchFamily="66" charset="0"/>
              </a:defRPr>
            </a:lvl5pPr>
            <a:lvl6pPr marL="457200" algn="ctr" rtl="0" eaLnBrk="0" fontAlgn="base" hangingPunct="0">
              <a:spcBef>
                <a:spcPct val="0"/>
              </a:spcBef>
              <a:spcAft>
                <a:spcPct val="0"/>
              </a:spcAft>
              <a:defRPr sz="2800">
                <a:solidFill>
                  <a:srgbClr val="0000FF"/>
                </a:solidFill>
                <a:latin typeface="Comic Sans MS" pitchFamily="66" charset="0"/>
              </a:defRPr>
            </a:lvl6pPr>
            <a:lvl7pPr marL="914400" algn="ctr" rtl="0" eaLnBrk="0" fontAlgn="base" hangingPunct="0">
              <a:spcBef>
                <a:spcPct val="0"/>
              </a:spcBef>
              <a:spcAft>
                <a:spcPct val="0"/>
              </a:spcAft>
              <a:defRPr sz="2800">
                <a:solidFill>
                  <a:srgbClr val="0000FF"/>
                </a:solidFill>
                <a:latin typeface="Comic Sans MS" pitchFamily="66" charset="0"/>
              </a:defRPr>
            </a:lvl7pPr>
            <a:lvl8pPr marL="1371600" algn="ctr" rtl="0" eaLnBrk="0" fontAlgn="base" hangingPunct="0">
              <a:spcBef>
                <a:spcPct val="0"/>
              </a:spcBef>
              <a:spcAft>
                <a:spcPct val="0"/>
              </a:spcAft>
              <a:defRPr sz="2800">
                <a:solidFill>
                  <a:srgbClr val="0000FF"/>
                </a:solidFill>
                <a:latin typeface="Comic Sans MS" pitchFamily="66" charset="0"/>
              </a:defRPr>
            </a:lvl8pPr>
            <a:lvl9pPr marL="1828800" algn="ctr" rtl="0" eaLnBrk="0" fontAlgn="base" hangingPunct="0">
              <a:spcBef>
                <a:spcPct val="0"/>
              </a:spcBef>
              <a:spcAft>
                <a:spcPct val="0"/>
              </a:spcAft>
              <a:defRPr sz="2800">
                <a:solidFill>
                  <a:srgbClr val="0000FF"/>
                </a:solidFill>
                <a:latin typeface="Comic Sans MS" pitchFamily="66" charset="0"/>
              </a:defRPr>
            </a:lvl9pPr>
          </a:lstStyle>
          <a:p>
            <a:pPr algn="l">
              <a:buClrTx/>
              <a:buSzTx/>
              <a:buFontTx/>
              <a:buNone/>
            </a:pPr>
            <a:r>
              <a:rPr lang="en-US" sz="2400" kern="0">
                <a:solidFill>
                  <a:schemeClr val="bg1"/>
                </a:solidFill>
              </a:rPr>
              <a:t> Server observes gradients  </a:t>
            </a:r>
            <a:r>
              <a:rPr lang="en-US" sz="2400" kern="0">
                <a:solidFill>
                  <a:schemeClr val="bg1"/>
                </a:solidFill>
                <a:sym typeface="Wingdings"/>
              </a:rPr>
              <a:t>  privacy compromised</a:t>
            </a:r>
            <a:endParaRPr lang="en-US" sz="2400" kern="0" dirty="0">
              <a:solidFill>
                <a:schemeClr val="bg1"/>
              </a:solidFill>
            </a:endParaRPr>
          </a:p>
        </p:txBody>
      </p:sp>
      <p:sp>
        <p:nvSpPr>
          <p:cNvPr id="16" name="Title 1">
            <a:extLst>
              <a:ext uri="{FF2B5EF4-FFF2-40B4-BE49-F238E27FC236}">
                <a16:creationId xmlns:a16="http://schemas.microsoft.com/office/drawing/2014/main" id="{C4EE0EF4-4B7C-4A42-9E86-5CAC0F3E03DC}"/>
              </a:ext>
            </a:extLst>
          </p:cNvPr>
          <p:cNvSpPr txBox="1">
            <a:spLocks/>
          </p:cNvSpPr>
          <p:nvPr/>
        </p:nvSpPr>
        <p:spPr bwMode="auto">
          <a:xfrm>
            <a:off x="862565" y="5434354"/>
            <a:ext cx="7415288" cy="1076120"/>
          </a:xfrm>
          <a:prstGeom prst="rect">
            <a:avLst/>
          </a:prstGeom>
          <a:solidFill>
            <a:schemeClr val="accent2">
              <a:lumMod val="40000"/>
              <a:lumOff val="60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rgbClr val="0000FF"/>
                </a:solidFill>
                <a:latin typeface="Helvetica"/>
                <a:ea typeface="+mj-ea"/>
                <a:cs typeface="Helvetica"/>
              </a:defRPr>
            </a:lvl1pPr>
            <a:lvl2pPr algn="ctr" rtl="0" eaLnBrk="0" fontAlgn="base" hangingPunct="0">
              <a:spcBef>
                <a:spcPct val="0"/>
              </a:spcBef>
              <a:spcAft>
                <a:spcPct val="0"/>
              </a:spcAft>
              <a:defRPr sz="2800">
                <a:solidFill>
                  <a:srgbClr val="0000FF"/>
                </a:solidFill>
                <a:latin typeface="Comic Sans MS" pitchFamily="66" charset="0"/>
              </a:defRPr>
            </a:lvl2pPr>
            <a:lvl3pPr algn="ctr" rtl="0" eaLnBrk="0" fontAlgn="base" hangingPunct="0">
              <a:spcBef>
                <a:spcPct val="0"/>
              </a:spcBef>
              <a:spcAft>
                <a:spcPct val="0"/>
              </a:spcAft>
              <a:defRPr sz="2800">
                <a:solidFill>
                  <a:srgbClr val="0000FF"/>
                </a:solidFill>
                <a:latin typeface="Comic Sans MS" pitchFamily="66" charset="0"/>
              </a:defRPr>
            </a:lvl3pPr>
            <a:lvl4pPr algn="ctr" rtl="0" eaLnBrk="0" fontAlgn="base" hangingPunct="0">
              <a:spcBef>
                <a:spcPct val="0"/>
              </a:spcBef>
              <a:spcAft>
                <a:spcPct val="0"/>
              </a:spcAft>
              <a:defRPr sz="2800">
                <a:solidFill>
                  <a:srgbClr val="0000FF"/>
                </a:solidFill>
                <a:latin typeface="Comic Sans MS" pitchFamily="66" charset="0"/>
              </a:defRPr>
            </a:lvl4pPr>
            <a:lvl5pPr algn="ctr" rtl="0" eaLnBrk="0" fontAlgn="base" hangingPunct="0">
              <a:spcBef>
                <a:spcPct val="0"/>
              </a:spcBef>
              <a:spcAft>
                <a:spcPct val="0"/>
              </a:spcAft>
              <a:defRPr sz="2800">
                <a:solidFill>
                  <a:srgbClr val="0000FF"/>
                </a:solidFill>
                <a:latin typeface="Comic Sans MS" pitchFamily="66" charset="0"/>
              </a:defRPr>
            </a:lvl5pPr>
            <a:lvl6pPr marL="457200" algn="ctr" rtl="0" eaLnBrk="0" fontAlgn="base" hangingPunct="0">
              <a:spcBef>
                <a:spcPct val="0"/>
              </a:spcBef>
              <a:spcAft>
                <a:spcPct val="0"/>
              </a:spcAft>
              <a:defRPr sz="2800">
                <a:solidFill>
                  <a:srgbClr val="0000FF"/>
                </a:solidFill>
                <a:latin typeface="Comic Sans MS" pitchFamily="66" charset="0"/>
              </a:defRPr>
            </a:lvl6pPr>
            <a:lvl7pPr marL="914400" algn="ctr" rtl="0" eaLnBrk="0" fontAlgn="base" hangingPunct="0">
              <a:spcBef>
                <a:spcPct val="0"/>
              </a:spcBef>
              <a:spcAft>
                <a:spcPct val="0"/>
              </a:spcAft>
              <a:defRPr sz="2800">
                <a:solidFill>
                  <a:srgbClr val="0000FF"/>
                </a:solidFill>
                <a:latin typeface="Comic Sans MS" pitchFamily="66" charset="0"/>
              </a:defRPr>
            </a:lvl7pPr>
            <a:lvl8pPr marL="1371600" algn="ctr" rtl="0" eaLnBrk="0" fontAlgn="base" hangingPunct="0">
              <a:spcBef>
                <a:spcPct val="0"/>
              </a:spcBef>
              <a:spcAft>
                <a:spcPct val="0"/>
              </a:spcAft>
              <a:defRPr sz="2800">
                <a:solidFill>
                  <a:srgbClr val="0000FF"/>
                </a:solidFill>
                <a:latin typeface="Comic Sans MS" pitchFamily="66" charset="0"/>
              </a:defRPr>
            </a:lvl8pPr>
            <a:lvl9pPr marL="1828800" algn="ctr" rtl="0" eaLnBrk="0" fontAlgn="base" hangingPunct="0">
              <a:spcBef>
                <a:spcPct val="0"/>
              </a:spcBef>
              <a:spcAft>
                <a:spcPct val="0"/>
              </a:spcAft>
              <a:defRPr sz="2800">
                <a:solidFill>
                  <a:srgbClr val="0000FF"/>
                </a:solidFill>
                <a:latin typeface="Comic Sans MS" pitchFamily="66" charset="0"/>
              </a:defRPr>
            </a:lvl9pPr>
          </a:lstStyle>
          <a:p>
            <a:pPr>
              <a:buNone/>
            </a:pPr>
            <a:r>
              <a:rPr lang="en-US" sz="2400" dirty="0">
                <a:solidFill>
                  <a:schemeClr val="tx1"/>
                </a:solidFill>
                <a:latin typeface="Helvetica" charset="0"/>
                <a:ea typeface="Helvetica" charset="0"/>
                <a:cs typeface="Helvetica" charset="0"/>
              </a:rPr>
              <a:t>Achieve privacy and yet collaboratively optimize</a:t>
            </a:r>
          </a:p>
        </p:txBody>
      </p:sp>
    </p:spTree>
    <p:extLst>
      <p:ext uri="{BB962C8B-B14F-4D97-AF65-F5344CB8AC3E}">
        <p14:creationId xmlns:p14="http://schemas.microsoft.com/office/powerpoint/2010/main" val="144798068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685800" y="1965278"/>
            <a:ext cx="2546709" cy="504967"/>
          </a:xfrm>
          <a:prstGeom prst="rect">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5" name="Rectangle 24"/>
          <p:cNvSpPr/>
          <p:nvPr/>
        </p:nvSpPr>
        <p:spPr bwMode="auto">
          <a:xfrm>
            <a:off x="559558" y="4018032"/>
            <a:ext cx="7898642" cy="721072"/>
          </a:xfrm>
          <a:prstGeom prst="rect">
            <a:avLst/>
          </a:prstGeom>
          <a:solidFill>
            <a:srgbClr val="FFFF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p:cNvSpPr>
            <a:spLocks noGrp="1"/>
          </p:cNvSpPr>
          <p:nvPr>
            <p:ph type="title"/>
          </p:nvPr>
        </p:nvSpPr>
        <p:spPr/>
        <p:txBody>
          <a:bodyPr/>
          <a:lstStyle/>
          <a:p>
            <a:r>
              <a:rPr lang="en-US" dirty="0"/>
              <a:t>Decentralized Optimization</a:t>
            </a:r>
          </a:p>
        </p:txBody>
      </p:sp>
      <p:sp>
        <p:nvSpPr>
          <p:cNvPr id="3" name="Content Placeholder 2"/>
          <p:cNvSpPr>
            <a:spLocks noGrp="1"/>
          </p:cNvSpPr>
          <p:nvPr>
            <p:ph idx="1"/>
          </p:nvPr>
        </p:nvSpPr>
        <p:spPr/>
        <p:txBody>
          <a:bodyPr/>
          <a:lstStyle/>
          <a:p>
            <a:r>
              <a:rPr lang="en-US" dirty="0"/>
              <a:t>Each agent maintains local estimate </a:t>
            </a:r>
            <a:r>
              <a:rPr lang="en-US" i="1" dirty="0">
                <a:latin typeface="Times" charset="0"/>
                <a:ea typeface="Times" charset="0"/>
                <a:cs typeface="Times" charset="0"/>
              </a:rPr>
              <a:t>x</a:t>
            </a:r>
          </a:p>
          <a:p>
            <a:pPr marL="0" indent="0">
              <a:buNone/>
            </a:pPr>
            <a:r>
              <a:rPr lang="en-US" dirty="0">
                <a:solidFill>
                  <a:srgbClr val="C00000"/>
                </a:solidFill>
              </a:rPr>
              <a:t>In each iteration</a:t>
            </a:r>
            <a:endParaRPr lang="en-US" i="1" dirty="0">
              <a:latin typeface="Times" charset="0"/>
              <a:ea typeface="Times" charset="0"/>
              <a:cs typeface="Times" charset="0"/>
            </a:endParaRPr>
          </a:p>
          <a:p>
            <a:r>
              <a:rPr lang="en-US" dirty="0"/>
              <a:t>Compute weighted average with neighbors’ estimates</a:t>
            </a:r>
          </a:p>
          <a:p>
            <a:r>
              <a:rPr lang="en-US" dirty="0"/>
              <a:t>Apply </a:t>
            </a:r>
            <a:r>
              <a:rPr lang="en-US" dirty="0">
                <a:solidFill>
                  <a:srgbClr val="00B050"/>
                </a:solidFill>
              </a:rPr>
              <a:t>own gradient </a:t>
            </a:r>
            <a:r>
              <a:rPr lang="en-US" dirty="0"/>
              <a:t>to own estimate</a:t>
            </a:r>
          </a:p>
          <a:p>
            <a:pPr marL="0" indent="0">
              <a:buNone/>
            </a:pPr>
            <a:endParaRPr lang="en-US" dirty="0"/>
          </a:p>
          <a:p>
            <a:endParaRPr lang="en-US" dirty="0"/>
          </a:p>
          <a:p>
            <a:r>
              <a:rPr lang="en-US" dirty="0"/>
              <a:t>Local estimates converge to</a:t>
            </a:r>
          </a:p>
        </p:txBody>
      </p:sp>
      <p:grpSp>
        <p:nvGrpSpPr>
          <p:cNvPr id="5" name="Group 4"/>
          <p:cNvGrpSpPr/>
          <p:nvPr/>
        </p:nvGrpSpPr>
        <p:grpSpPr>
          <a:xfrm>
            <a:off x="380032" y="4836786"/>
            <a:ext cx="3656676" cy="1963982"/>
            <a:chOff x="2324904" y="3562607"/>
            <a:chExt cx="2620356" cy="1419076"/>
          </a:xfrm>
        </p:grpSpPr>
        <mc:AlternateContent xmlns:mc="http://schemas.openxmlformats.org/markup-compatibility/2006" xmlns:a14="http://schemas.microsoft.com/office/drawing/2010/main">
          <mc:Choice Requires="a14">
            <p:sp>
              <p:nvSpPr>
                <p:cNvPr id="6" name="Oval 5"/>
                <p:cNvSpPr/>
                <p:nvPr/>
              </p:nvSpPr>
              <p:spPr>
                <a:xfrm>
                  <a:off x="4305790" y="3624732"/>
                  <a:ext cx="431455" cy="45720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3</m:t>
                            </m:r>
                          </m:sub>
                        </m:sSub>
                      </m:oMath>
                    </m:oMathPara>
                  </a14:m>
                  <a:endParaRPr lang="en-US" sz="28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3" name="Oval 22"/>
                <p:cNvSpPr>
                  <a:spLocks noRot="1" noChangeAspect="1" noMove="1" noResize="1" noEditPoints="1" noAdjustHandles="1" noChangeArrowheads="1" noChangeShapeType="1" noTextEdit="1"/>
                </p:cNvSpPr>
                <p:nvPr/>
              </p:nvSpPr>
              <p:spPr>
                <a:xfrm>
                  <a:off x="4305790" y="3624732"/>
                  <a:ext cx="431455" cy="457200"/>
                </a:xfrm>
                <a:prstGeom prst="ellipse">
                  <a:avLst/>
                </a:prstGeom>
                <a:blipFill rotWithShape="0">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val 6"/>
                <p:cNvSpPr/>
                <p:nvPr/>
              </p:nvSpPr>
              <p:spPr>
                <a:xfrm>
                  <a:off x="3589538" y="4240857"/>
                  <a:ext cx="431455" cy="45720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panose="02040503050406030204" pitchFamily="18" charset="0"/>
                              </a:rPr>
                              <m:t>2</m:t>
                            </m:r>
                          </m:sub>
                        </m:sSub>
                      </m:oMath>
                    </m:oMathPara>
                  </a14:m>
                  <a:endParaRPr lang="en-US" sz="28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4" name="Oval 23"/>
                <p:cNvSpPr>
                  <a:spLocks noRot="1" noChangeAspect="1" noMove="1" noResize="1" noEditPoints="1" noAdjustHandles="1" noChangeArrowheads="1" noChangeShapeType="1" noTextEdit="1"/>
                </p:cNvSpPr>
                <p:nvPr/>
              </p:nvSpPr>
              <p:spPr>
                <a:xfrm>
                  <a:off x="3589538" y="4240857"/>
                  <a:ext cx="431455" cy="457200"/>
                </a:xfrm>
                <a:prstGeom prst="ellipse">
                  <a:avLst/>
                </a:prstGeom>
                <a:blipFill rotWithShape="0">
                  <a:blip r:embed="rId6"/>
                  <a:stretch>
                    <a:fillRect/>
                  </a:stretch>
                </a:blipFill>
                <a:ln>
                  <a:noFill/>
                </a:ln>
              </p:spPr>
              <p:txBody>
                <a:bodyPr/>
                <a:lstStyle/>
                <a:p>
                  <a:r>
                    <a:rPr lang="en-US">
                      <a:noFill/>
                    </a:rPr>
                    <a:t> </a:t>
                  </a:r>
                </a:p>
              </p:txBody>
            </p:sp>
          </mc:Fallback>
        </mc:AlternateContent>
        <p:cxnSp>
          <p:nvCxnSpPr>
            <p:cNvPr id="8" name="Straight Arrow Connector 7"/>
            <p:cNvCxnSpPr/>
            <p:nvPr/>
          </p:nvCxnSpPr>
          <p:spPr>
            <a:xfrm flipH="1" flipV="1">
              <a:off x="3314890" y="4019807"/>
              <a:ext cx="337833" cy="288005"/>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957808" y="4014977"/>
              <a:ext cx="411167" cy="292835"/>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530617" y="3691687"/>
              <a:ext cx="838358" cy="99520"/>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Oval 10"/>
                <p:cNvSpPr/>
                <p:nvPr/>
              </p:nvSpPr>
              <p:spPr>
                <a:xfrm>
                  <a:off x="4513805" y="4524483"/>
                  <a:ext cx="431455" cy="45720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4</m:t>
                            </m:r>
                          </m:sub>
                        </m:sSub>
                      </m:oMath>
                    </m:oMathPara>
                  </a14:m>
                  <a:endParaRPr lang="en-US" sz="28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8" name="Oval 27"/>
                <p:cNvSpPr>
                  <a:spLocks noRot="1" noChangeAspect="1" noMove="1" noResize="1" noEditPoints="1" noAdjustHandles="1" noChangeArrowheads="1" noChangeShapeType="1" noTextEdit="1"/>
                </p:cNvSpPr>
                <p:nvPr/>
              </p:nvSpPr>
              <p:spPr>
                <a:xfrm>
                  <a:off x="4513805" y="4524483"/>
                  <a:ext cx="431455" cy="457200"/>
                </a:xfrm>
                <a:prstGeom prst="ellipse">
                  <a:avLst/>
                </a:prstGeom>
                <a:blipFill rotWithShape="0">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Oval 11"/>
                <p:cNvSpPr/>
                <p:nvPr/>
              </p:nvSpPr>
              <p:spPr>
                <a:xfrm>
                  <a:off x="2324904" y="4263196"/>
                  <a:ext cx="431455" cy="45720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5</m:t>
                            </m:r>
                          </m:sub>
                        </m:sSub>
                      </m:oMath>
                    </m:oMathPara>
                  </a14:m>
                  <a:endParaRPr lang="en-US" sz="28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9" name="Oval 28"/>
                <p:cNvSpPr>
                  <a:spLocks noRot="1" noChangeAspect="1" noMove="1" noResize="1" noEditPoints="1" noAdjustHandles="1" noChangeArrowheads="1" noChangeShapeType="1" noTextEdit="1"/>
                </p:cNvSpPr>
                <p:nvPr/>
              </p:nvSpPr>
              <p:spPr>
                <a:xfrm>
                  <a:off x="2324904" y="4263196"/>
                  <a:ext cx="431455" cy="457200"/>
                </a:xfrm>
                <a:prstGeom prst="ellipse">
                  <a:avLst/>
                </a:prstGeom>
                <a:blipFill rotWithShape="0">
                  <a:blip r:embed="rId8"/>
                  <a:stretch>
                    <a:fillRect/>
                  </a:stretch>
                </a:blipFill>
                <a:ln>
                  <a:noFill/>
                </a:ln>
              </p:spPr>
              <p:txBody>
                <a:bodyPr/>
                <a:lstStyle/>
                <a:p>
                  <a:r>
                    <a:rPr lang="en-US">
                      <a:noFill/>
                    </a:rPr>
                    <a:t> </a:t>
                  </a:r>
                </a:p>
              </p:txBody>
            </p:sp>
          </mc:Fallback>
        </mc:AlternateContent>
        <p:cxnSp>
          <p:nvCxnSpPr>
            <p:cNvPr id="13" name="Straight Arrow Connector 12"/>
            <p:cNvCxnSpPr/>
            <p:nvPr/>
          </p:nvCxnSpPr>
          <p:spPr>
            <a:xfrm>
              <a:off x="3957808" y="4631102"/>
              <a:ext cx="555997" cy="121981"/>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693174" y="3952852"/>
              <a:ext cx="469173" cy="377299"/>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Oval 14"/>
                <p:cNvSpPr/>
                <p:nvPr/>
              </p:nvSpPr>
              <p:spPr>
                <a:xfrm>
                  <a:off x="3099162" y="3562607"/>
                  <a:ext cx="431455" cy="45720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1</m:t>
                            </m:r>
                          </m:sub>
                        </m:sSub>
                      </m:oMath>
                    </m:oMathPara>
                  </a14:m>
                  <a:endParaRPr lang="en-US" sz="28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32" name="Oval 31"/>
                <p:cNvSpPr>
                  <a:spLocks noRot="1" noChangeAspect="1" noMove="1" noResize="1" noEditPoints="1" noAdjustHandles="1" noChangeArrowheads="1" noChangeShapeType="1" noTextEdit="1"/>
                </p:cNvSpPr>
                <p:nvPr/>
              </p:nvSpPr>
              <p:spPr>
                <a:xfrm>
                  <a:off x="3099162" y="3562607"/>
                  <a:ext cx="431455" cy="457200"/>
                </a:xfrm>
                <a:prstGeom prst="ellipse">
                  <a:avLst/>
                </a:prstGeom>
                <a:blipFill rotWithShape="0">
                  <a:blip r:embed="rId9"/>
                  <a:stretch>
                    <a:fillRect/>
                  </a:stretch>
                </a:blipFill>
                <a:ln>
                  <a:noFill/>
                </a:ln>
              </p:spPr>
              <p:txBody>
                <a:bodyPr/>
                <a:lstStyle/>
                <a:p>
                  <a:r>
                    <a:rPr lang="en-US">
                      <a:noFill/>
                    </a:rPr>
                    <a:t> </a:t>
                  </a:r>
                </a:p>
              </p:txBody>
            </p:sp>
          </mc:Fallback>
        </mc:AlternateContent>
      </p:grpSp>
      <p:grpSp>
        <p:nvGrpSpPr>
          <p:cNvPr id="16" name="Group 15"/>
          <p:cNvGrpSpPr/>
          <p:nvPr/>
        </p:nvGrpSpPr>
        <p:grpSpPr>
          <a:xfrm>
            <a:off x="5085518" y="3499220"/>
            <a:ext cx="3243724" cy="1835265"/>
            <a:chOff x="1082616" y="1973596"/>
            <a:chExt cx="3243724" cy="1835265"/>
          </a:xfrm>
        </p:grpSpPr>
        <p:grpSp>
          <p:nvGrpSpPr>
            <p:cNvPr id="17" name="Group 16"/>
            <p:cNvGrpSpPr/>
            <p:nvPr/>
          </p:nvGrpSpPr>
          <p:grpSpPr>
            <a:xfrm>
              <a:off x="1082616" y="1973596"/>
              <a:ext cx="3243724" cy="1835265"/>
              <a:chOff x="1082616" y="1973596"/>
              <a:chExt cx="3243724" cy="1835265"/>
            </a:xfrm>
          </p:grpSpPr>
          <p:pic>
            <p:nvPicPr>
              <p:cNvPr id="19" name="Picture 18"/>
              <p:cNvPicPr>
                <a:picLocks noChangeAspect="1"/>
              </p:cNvPicPr>
              <p:nvPr/>
            </p:nvPicPr>
            <p:blipFill>
              <a:blip r:embed="rId10"/>
              <a:stretch>
                <a:fillRect/>
              </a:stretch>
            </p:blipFill>
            <p:spPr>
              <a:xfrm>
                <a:off x="1082616" y="1973596"/>
                <a:ext cx="3243724" cy="1835265"/>
              </a:xfrm>
              <a:prstGeom prst="rect">
                <a:avLst/>
              </a:prstGeom>
            </p:spPr>
          </p:pic>
          <p:sp>
            <p:nvSpPr>
              <p:cNvPr id="20" name="Rectangle 19"/>
              <p:cNvSpPr/>
              <p:nvPr/>
            </p:nvSpPr>
            <p:spPr bwMode="auto">
              <a:xfrm>
                <a:off x="2620370" y="2129051"/>
                <a:ext cx="573206" cy="423080"/>
              </a:xfrm>
              <a:prstGeom prst="rect">
                <a:avLst/>
              </a:prstGeom>
              <a:solidFill>
                <a:schemeClr val="bg1"/>
              </a:solidFill>
              <a:ln w="28575"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1" name="Rectangle 20"/>
              <p:cNvSpPr/>
              <p:nvPr/>
            </p:nvSpPr>
            <p:spPr bwMode="auto">
              <a:xfrm>
                <a:off x="2634018" y="3213480"/>
                <a:ext cx="573206" cy="423080"/>
              </a:xfrm>
              <a:prstGeom prst="rect">
                <a:avLst/>
              </a:prstGeom>
              <a:solidFill>
                <a:schemeClr val="bg1"/>
              </a:solidFill>
              <a:ln w="28575"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2" name="TextBox 21"/>
              <p:cNvSpPr txBox="1"/>
              <p:nvPr/>
            </p:nvSpPr>
            <p:spPr>
              <a:xfrm>
                <a:off x="2704478" y="3122466"/>
                <a:ext cx="285656"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i="1" dirty="0" err="1">
                    <a:latin typeface="Times" charset="0"/>
                    <a:ea typeface="Times" charset="0"/>
                    <a:cs typeface="Times" charset="0"/>
                  </a:rPr>
                  <a:t>i</a:t>
                </a:r>
                <a:endParaRPr lang="en-US" sz="2800" i="1" dirty="0">
                  <a:latin typeface="Times" charset="0"/>
                  <a:ea typeface="Times" charset="0"/>
                  <a:cs typeface="Times" charset="0"/>
                </a:endParaRPr>
              </a:p>
            </p:txBody>
          </p:sp>
        </p:grpSp>
        <p:sp>
          <p:nvSpPr>
            <p:cNvPr id="18" name="Rectangle 17"/>
            <p:cNvSpPr/>
            <p:nvPr/>
          </p:nvSpPr>
          <p:spPr bwMode="auto">
            <a:xfrm>
              <a:off x="1364776" y="3138986"/>
              <a:ext cx="955343" cy="395785"/>
            </a:xfrm>
            <a:prstGeom prst="rect">
              <a:avLst/>
            </a:prstGeom>
            <a:solidFill>
              <a:schemeClr val="bg1"/>
            </a:solidFill>
            <a:ln w="28575"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grpSp>
    </p:spTree>
    <p:extLst>
      <p:ext uri="{BB962C8B-B14F-4D97-AF65-F5344CB8AC3E}">
        <p14:creationId xmlns:p14="http://schemas.microsoft.com/office/powerpoint/2010/main" val="34659819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2209800" y="261860"/>
            <a:ext cx="787400" cy="677334"/>
          </a:xfrm>
          <a:prstGeom prst="ellipse">
            <a:avLst/>
          </a:prstGeom>
          <a:solidFill>
            <a:srgbClr val="FFFF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sz="2800" i="1" dirty="0">
                <a:solidFill>
                  <a:schemeClr val="tx1"/>
                </a:solidFill>
                <a:latin typeface="Times New Roman" panose="02020603050405020304" pitchFamily="18" charset="0"/>
                <a:cs typeface="Times New Roman" panose="02020603050405020304" pitchFamily="18" charset="0"/>
              </a:rPr>
              <a:t>x</a:t>
            </a:r>
            <a:r>
              <a:rPr lang="en-US" sz="2800" i="1" baseline="-25000" dirty="0">
                <a:solidFill>
                  <a:schemeClr val="tx1"/>
                </a:solidFill>
                <a:latin typeface="Times New Roman" panose="02020603050405020304" pitchFamily="18" charset="0"/>
                <a:cs typeface="Times New Roman" panose="02020603050405020304" pitchFamily="18" charset="0"/>
              </a:rPr>
              <a:t>1</a:t>
            </a:r>
          </a:p>
        </p:txBody>
      </p:sp>
      <p:sp>
        <p:nvSpPr>
          <p:cNvPr id="15" name="Oval 14"/>
          <p:cNvSpPr/>
          <p:nvPr/>
        </p:nvSpPr>
        <p:spPr>
          <a:xfrm>
            <a:off x="3852333" y="2031393"/>
            <a:ext cx="787400" cy="677334"/>
          </a:xfrm>
          <a:prstGeom prst="ellipse">
            <a:avLst/>
          </a:prstGeom>
          <a:solidFill>
            <a:srgbClr val="FFFF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sz="2800" i="1" dirty="0">
                <a:solidFill>
                  <a:schemeClr val="tx1"/>
                </a:solidFill>
                <a:latin typeface="Times New Roman" panose="02020603050405020304" pitchFamily="18" charset="0"/>
                <a:cs typeface="Times New Roman" panose="02020603050405020304" pitchFamily="18" charset="0"/>
              </a:rPr>
              <a:t>x</a:t>
            </a:r>
            <a:r>
              <a:rPr lang="en-US" sz="2800" i="1" baseline="-25000" dirty="0">
                <a:solidFill>
                  <a:schemeClr val="tx1"/>
                </a:solidFill>
                <a:latin typeface="Times New Roman" panose="02020603050405020304" pitchFamily="18" charset="0"/>
                <a:cs typeface="Times New Roman" panose="02020603050405020304" pitchFamily="18" charset="0"/>
              </a:rPr>
              <a:t>3</a:t>
            </a:r>
          </a:p>
        </p:txBody>
      </p:sp>
      <p:sp>
        <p:nvSpPr>
          <p:cNvPr id="16" name="Oval 15"/>
          <p:cNvSpPr/>
          <p:nvPr/>
        </p:nvSpPr>
        <p:spPr>
          <a:xfrm>
            <a:off x="6121400" y="338060"/>
            <a:ext cx="787400" cy="677334"/>
          </a:xfrm>
          <a:prstGeom prst="ellipse">
            <a:avLst/>
          </a:prstGeom>
          <a:solidFill>
            <a:srgbClr val="FFFF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sz="2800" i="1" dirty="0">
                <a:solidFill>
                  <a:schemeClr val="tx1"/>
                </a:solidFill>
                <a:latin typeface="Times New Roman" panose="02020603050405020304" pitchFamily="18" charset="0"/>
                <a:cs typeface="Times New Roman" panose="02020603050405020304" pitchFamily="18" charset="0"/>
              </a:rPr>
              <a:t>x</a:t>
            </a:r>
            <a:r>
              <a:rPr lang="en-US" sz="2800" i="1" baseline="-25000" dirty="0">
                <a:solidFill>
                  <a:schemeClr val="tx1"/>
                </a:solidFill>
                <a:latin typeface="Times New Roman" panose="02020603050405020304" pitchFamily="18" charset="0"/>
                <a:cs typeface="Times New Roman" panose="02020603050405020304" pitchFamily="18" charset="0"/>
              </a:rPr>
              <a:t>2</a:t>
            </a:r>
          </a:p>
        </p:txBody>
      </p:sp>
      <p:cxnSp>
        <p:nvCxnSpPr>
          <p:cNvPr id="17" name="Straight Arrow Connector 16"/>
          <p:cNvCxnSpPr>
            <a:stCxn id="13" idx="5"/>
            <a:endCxn id="15" idx="1"/>
          </p:cNvCxnSpPr>
          <p:nvPr/>
        </p:nvCxnSpPr>
        <p:spPr>
          <a:xfrm>
            <a:off x="2881888" y="840001"/>
            <a:ext cx="1085757" cy="1290585"/>
          </a:xfrm>
          <a:prstGeom prst="straightConnector1">
            <a:avLst/>
          </a:prstGeom>
          <a:ln w="12700">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4521200" y="795260"/>
            <a:ext cx="1591733" cy="1337735"/>
          </a:xfrm>
          <a:prstGeom prst="straightConnector1">
            <a:avLst/>
          </a:prstGeom>
          <a:ln w="12700">
            <a:headEnd type="arrow"/>
            <a:tailEnd type="arrow"/>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541E18C8-1265-D74C-AC84-4077685CA3DA}"/>
              </a:ext>
            </a:extLst>
          </p:cNvPr>
          <p:cNvSpPr txBox="1"/>
          <p:nvPr/>
        </p:nvSpPr>
        <p:spPr>
          <a:xfrm>
            <a:off x="3079589" y="1668921"/>
            <a:ext cx="423514" cy="461665"/>
          </a:xfrm>
          <a:prstGeom prst="rect">
            <a:avLst/>
          </a:prstGeom>
          <a:noFill/>
          <a:ln w="12700">
            <a:noFill/>
          </a:ln>
        </p:spPr>
        <p:txBody>
          <a:bodyPr wrap="none" rtlCol="0">
            <a:spAutoFit/>
          </a:bodyPr>
          <a:lstStyle/>
          <a:p>
            <a:pPr>
              <a:buNone/>
            </a:pPr>
            <a:r>
              <a:rPr lang="en-US" i="1" dirty="0">
                <a:solidFill>
                  <a:srgbClr val="FF0000"/>
                </a:solidFill>
                <a:latin typeface="Times New Roman" panose="02020603050405020304" pitchFamily="18" charset="0"/>
                <a:cs typeface="Times New Roman" panose="02020603050405020304" pitchFamily="18" charset="0"/>
              </a:rPr>
              <a:t>x</a:t>
            </a:r>
            <a:r>
              <a:rPr lang="en-US" i="1" baseline="-25000" dirty="0">
                <a:solidFill>
                  <a:srgbClr val="FF0000"/>
                </a:solidFill>
                <a:latin typeface="Times New Roman" panose="02020603050405020304" pitchFamily="18" charset="0"/>
                <a:cs typeface="Times New Roman" panose="02020603050405020304" pitchFamily="18" charset="0"/>
              </a:rPr>
              <a:t>3</a:t>
            </a:r>
            <a:endParaRPr lang="en-US" i="1" dirty="0">
              <a:solidFill>
                <a:srgbClr val="FF0000"/>
              </a:solidFill>
              <a:latin typeface="Times New Roman" panose="02020603050405020304" pitchFamily="18"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340CF496-E292-0D4B-8B64-47048B81C6EA}"/>
              </a:ext>
            </a:extLst>
          </p:cNvPr>
          <p:cNvCxnSpPr/>
          <p:nvPr/>
        </p:nvCxnSpPr>
        <p:spPr bwMode="auto">
          <a:xfrm flipV="1">
            <a:off x="5330779" y="1464127"/>
            <a:ext cx="406400" cy="338667"/>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28" name="Straight Arrow Connector 27">
            <a:extLst>
              <a:ext uri="{FF2B5EF4-FFF2-40B4-BE49-F238E27FC236}">
                <a16:creationId xmlns:a16="http://schemas.microsoft.com/office/drawing/2014/main" id="{F4AC04B9-0FF7-4C47-ADE5-D00EFA30D17F}"/>
              </a:ext>
            </a:extLst>
          </p:cNvPr>
          <p:cNvCxnSpPr/>
          <p:nvPr/>
        </p:nvCxnSpPr>
        <p:spPr bwMode="auto">
          <a:xfrm flipH="1" flipV="1">
            <a:off x="2870672" y="1416726"/>
            <a:ext cx="270934" cy="287867"/>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29" name="TextBox 28">
            <a:extLst>
              <a:ext uri="{FF2B5EF4-FFF2-40B4-BE49-F238E27FC236}">
                <a16:creationId xmlns:a16="http://schemas.microsoft.com/office/drawing/2014/main" id="{71DBA359-EE2C-6548-AA77-698BC9CFCF2C}"/>
              </a:ext>
            </a:extLst>
          </p:cNvPr>
          <p:cNvSpPr txBox="1"/>
          <p:nvPr/>
        </p:nvSpPr>
        <p:spPr>
          <a:xfrm>
            <a:off x="4907266" y="1703490"/>
            <a:ext cx="423513" cy="461665"/>
          </a:xfrm>
          <a:prstGeom prst="rect">
            <a:avLst/>
          </a:prstGeom>
          <a:noFill/>
          <a:ln w="12700">
            <a:noFill/>
          </a:ln>
        </p:spPr>
        <p:txBody>
          <a:bodyPr wrap="none" rtlCol="0">
            <a:spAutoFit/>
          </a:bodyPr>
          <a:lstStyle/>
          <a:p>
            <a:pPr>
              <a:buNone/>
            </a:pPr>
            <a:r>
              <a:rPr lang="en-US" i="1" dirty="0">
                <a:solidFill>
                  <a:srgbClr val="FF0000"/>
                </a:solidFill>
                <a:latin typeface="Times New Roman" panose="02020603050405020304" pitchFamily="18" charset="0"/>
                <a:cs typeface="Times New Roman" panose="02020603050405020304" pitchFamily="18" charset="0"/>
              </a:rPr>
              <a:t>x</a:t>
            </a:r>
            <a:r>
              <a:rPr lang="en-US" i="1" baseline="-25000" dirty="0">
                <a:solidFill>
                  <a:srgbClr val="FF0000"/>
                </a:solidFill>
                <a:latin typeface="Times New Roman" panose="02020603050405020304" pitchFamily="18" charset="0"/>
                <a:cs typeface="Times New Roman" panose="02020603050405020304" pitchFamily="18" charset="0"/>
              </a:rPr>
              <a:t>3</a:t>
            </a:r>
            <a:endParaRPr lang="en-US" i="1" dirty="0">
              <a:solidFill>
                <a:srgbClr val="FF0000"/>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1A7EEB6-BA08-934C-ACE2-9A870E4DECBD}"/>
              </a:ext>
            </a:extLst>
          </p:cNvPr>
          <p:cNvGrpSpPr/>
          <p:nvPr/>
        </p:nvGrpSpPr>
        <p:grpSpPr>
          <a:xfrm>
            <a:off x="947160" y="4677994"/>
            <a:ext cx="7806423" cy="1061615"/>
            <a:chOff x="947687" y="4677994"/>
            <a:chExt cx="7806423" cy="1061615"/>
          </a:xfrm>
        </p:grpSpPr>
        <p:sp>
          <p:nvSpPr>
            <p:cNvPr id="20" name="Rectangle 19">
              <a:extLst>
                <a:ext uri="{FF2B5EF4-FFF2-40B4-BE49-F238E27FC236}">
                  <a16:creationId xmlns:a16="http://schemas.microsoft.com/office/drawing/2014/main" id="{C628F57D-9D9B-3A45-BFC9-7317EFDF1889}"/>
                </a:ext>
              </a:extLst>
            </p:cNvPr>
            <p:cNvSpPr/>
            <p:nvPr/>
          </p:nvSpPr>
          <p:spPr bwMode="auto">
            <a:xfrm>
              <a:off x="6572250" y="4677995"/>
              <a:ext cx="2181860" cy="1061614"/>
            </a:xfrm>
            <a:prstGeom prst="rect">
              <a:avLst/>
            </a:prstGeom>
            <a:solidFill>
              <a:schemeClr val="accent5">
                <a:lumMod val="40000"/>
                <a:lumOff val="6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1" name="Rectangle 20">
              <a:extLst>
                <a:ext uri="{FF2B5EF4-FFF2-40B4-BE49-F238E27FC236}">
                  <a16:creationId xmlns:a16="http://schemas.microsoft.com/office/drawing/2014/main" id="{7E5FD672-4E6B-474E-A78B-5F46B99AB89B}"/>
                </a:ext>
              </a:extLst>
            </p:cNvPr>
            <p:cNvSpPr/>
            <p:nvPr/>
          </p:nvSpPr>
          <p:spPr bwMode="auto">
            <a:xfrm>
              <a:off x="2514600" y="4677994"/>
              <a:ext cx="3776238" cy="1061615"/>
            </a:xfrm>
            <a:prstGeom prst="rect">
              <a:avLst/>
            </a:prstGeom>
            <a:solidFill>
              <a:srgbClr val="FFFF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graphicFrame>
              <p:nvGraphicFramePr>
                <p:cNvPr id="24" name="对象 5">
                  <a:extLst>
                    <a:ext uri="{FF2B5EF4-FFF2-40B4-BE49-F238E27FC236}">
                      <a16:creationId xmlns:a16="http://schemas.microsoft.com/office/drawing/2014/main" id="{FB97AD6C-9484-4F4A-A865-F57E5064CE00}"/>
                    </a:ext>
                  </a:extLst>
                </p:cNvPr>
                <p:cNvGraphicFramePr>
                  <a:graphicFrameLocks noChangeAspect="1"/>
                </p:cNvGraphicFramePr>
                <p:nvPr>
                  <p:extLst/>
                </p:nvPr>
              </p:nvGraphicFramePr>
              <p:xfrm>
                <a:off x="947687" y="4708843"/>
                <a:ext cx="7789863" cy="1030287"/>
              </p:xfrm>
              <a:graphic>
                <a:graphicData uri="http://schemas.openxmlformats.org/presentationml/2006/ole">
                  <mc:AlternateContent>
                    <mc:Choice xmlns:v="urn:schemas-microsoft-com:vml" Requires="v">
                      <p:oleObj spid="_x0000_s10243" name="Equation" r:id="rId3" imgW="2971800" imgH="393700" progId="Equation.3">
                        <p:embed/>
                      </p:oleObj>
                    </mc:Choice>
                    <mc:Fallback>
                      <p:oleObj name="Equation" r:id="rId3" imgW="2971800" imgH="393700" progId="Equation.3">
                        <p:embed/>
                        <p:pic>
                          <p:nvPicPr>
                            <p:cNvPr id="24" name="对象 5">
                              <a:extLst>
                                <a:ext uri="{FF2B5EF4-FFF2-40B4-BE49-F238E27FC236}">
                                  <a16:creationId xmlns:a16="http://schemas.microsoft.com/office/drawing/2014/main" id="{FB97AD6C-9484-4F4A-A865-F57E5064CE00}"/>
                                </a:ext>
                              </a:extLst>
                            </p:cNvPr>
                            <p:cNvPicPr/>
                            <p:nvPr/>
                          </p:nvPicPr>
                          <p:blipFill>
                            <a:blip r:embed="rId4"/>
                            <a:stretch>
                              <a:fillRect/>
                            </a:stretch>
                          </p:blipFill>
                          <p:spPr>
                            <a:xfrm>
                              <a:off x="947687" y="4708843"/>
                              <a:ext cx="7789863" cy="1030287"/>
                            </a:xfrm>
                            <a:prstGeom prst="rect">
                              <a:avLst/>
                            </a:prstGeom>
                          </p:spPr>
                        </p:pic>
                      </p:oleObj>
                    </mc:Fallback>
                  </mc:AlternateContent>
                </a:graphicData>
              </a:graphic>
            </p:graphicFrame>
          </mc:Choice>
          <mc:Fallback xmlns="">
            <p:graphicFrame>
              <p:nvGraphicFramePr>
                <p:cNvPr id="24" name="对象 5">
                  <a:extLst>
                    <a:ext uri="{FF2B5EF4-FFF2-40B4-BE49-F238E27FC236}">
                      <a16:creationId xmlns:a16="http://schemas.microsoft.com/office/drawing/2014/main" id="{FB97AD6C-9484-4F4A-A865-F57E5064CE00}"/>
                    </a:ext>
                  </a:extLst>
                </p:cNvPr>
                <p:cNvGraphicFramePr>
                  <a:graphicFrameLocks noChangeAspect="1"/>
                </p:cNvGraphicFramePr>
                <p:nvPr>
                  <p:extLst/>
                </p:nvPr>
              </p:nvGraphicFramePr>
              <p:xfrm>
                <a:off x="947687" y="4708843"/>
                <a:ext cx="7789863" cy="1030287"/>
              </p:xfrm>
              <a:graphic>
                <a:graphicData uri="http://schemas.openxmlformats.org/presentationml/2006/ole">
                  <mc:AlternateContent>
                    <mc:Choice xmlns:v="urn:schemas-microsoft-com:vml" Requires="v">
                      <p:oleObj spid="_x0000_s44055" name="Equation" r:id="rId5" imgW="2971800" imgH="393700" progId="Equation.3">
                        <p:embed/>
                      </p:oleObj>
                    </mc:Choice>
                    <mc:Fallback>
                      <p:oleObj name="Equation" r:id="rId5" imgW="2971800" imgH="393700" progId="Equation.3">
                        <p:embed/>
                        <p:pic>
                          <p:nvPicPr>
                            <p:cNvPr id="24" name="对象 5">
                              <a:extLst>
                                <a:ext uri="{FF2B5EF4-FFF2-40B4-BE49-F238E27FC236}">
                                  <a16:creationId xmlns:a16="http://schemas.microsoft.com/office/drawing/2014/main" id="{FB97AD6C-9484-4F4A-A865-F57E5064CE00}"/>
                                </a:ext>
                              </a:extLst>
                            </p:cNvPr>
                            <p:cNvPicPr/>
                            <p:nvPr/>
                          </p:nvPicPr>
                          <p:blipFill>
                            <a:blip r:embed="rId6"/>
                            <a:stretch>
                              <a:fillRect/>
                            </a:stretch>
                          </p:blipFill>
                          <p:spPr>
                            <a:xfrm>
                              <a:off x="947687" y="4708843"/>
                              <a:ext cx="7789863" cy="1030287"/>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3448A02-07BE-FB4F-A001-BA602606DF8A}"/>
                    </a:ext>
                  </a:extLst>
                </p:cNvPr>
                <p:cNvSpPr txBox="1"/>
                <p:nvPr/>
              </p:nvSpPr>
              <p:spPr>
                <a:xfrm>
                  <a:off x="7260935" y="5009686"/>
                  <a:ext cx="415627" cy="430887"/>
                </a:xfrm>
                <a:prstGeom prst="rect">
                  <a:avLst/>
                </a:prstGeom>
                <a:solidFill>
                  <a:schemeClr val="accent5">
                    <a:lumMod val="40000"/>
                    <a:lumOff val="60000"/>
                  </a:schemeClr>
                </a:solid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3</m:t>
                            </m:r>
                          </m:sub>
                        </m:sSub>
                      </m:oMath>
                    </m:oMathPara>
                  </a14:m>
                  <a:endParaRPr lang="en-US" sz="2800" dirty="0"/>
                </a:p>
              </p:txBody>
            </p:sp>
          </mc:Choice>
          <mc:Fallback xmlns="">
            <p:sp>
              <p:nvSpPr>
                <p:cNvPr id="2" name="TextBox 1">
                  <a:extLst>
                    <a:ext uri="{FF2B5EF4-FFF2-40B4-BE49-F238E27FC236}">
                      <a16:creationId xmlns:a16="http://schemas.microsoft.com/office/drawing/2014/main" id="{A3448A02-07BE-FB4F-A001-BA602606DF8A}"/>
                    </a:ext>
                  </a:extLst>
                </p:cNvPr>
                <p:cNvSpPr txBox="1">
                  <a:spLocks noRot="1" noChangeAspect="1" noMove="1" noResize="1" noEditPoints="1" noAdjustHandles="1" noChangeArrowheads="1" noChangeShapeType="1" noTextEdit="1"/>
                </p:cNvSpPr>
                <p:nvPr/>
              </p:nvSpPr>
              <p:spPr>
                <a:xfrm>
                  <a:off x="7260935" y="5009686"/>
                  <a:ext cx="415627" cy="430887"/>
                </a:xfrm>
                <a:prstGeom prst="rect">
                  <a:avLst/>
                </a:prstGeom>
                <a:blipFill>
                  <a:blip r:embed="rId7"/>
                  <a:stretch>
                    <a:fillRect l="-39394" b="-34286"/>
                  </a:stretch>
                </a:blipFill>
              </p:spPr>
              <p:txBody>
                <a:bodyPr/>
                <a:lstStyle/>
                <a:p>
                  <a:r>
                    <a:rPr lang="en-US">
                      <a:noFill/>
                    </a:rPr>
                    <a:t> </a:t>
                  </a:r>
                </a:p>
              </p:txBody>
            </p:sp>
          </mc:Fallback>
        </mc:AlternateContent>
      </p:grpSp>
      <p:grpSp>
        <p:nvGrpSpPr>
          <p:cNvPr id="8" name="Group 7">
            <a:extLst>
              <a:ext uri="{FF2B5EF4-FFF2-40B4-BE49-F238E27FC236}">
                <a16:creationId xmlns:a16="http://schemas.microsoft.com/office/drawing/2014/main" id="{BECE9631-5BD9-5F44-8320-A2E3BE823791}"/>
              </a:ext>
            </a:extLst>
          </p:cNvPr>
          <p:cNvGrpSpPr/>
          <p:nvPr/>
        </p:nvGrpSpPr>
        <p:grpSpPr>
          <a:xfrm>
            <a:off x="901173" y="3366719"/>
            <a:ext cx="6457736" cy="1242695"/>
            <a:chOff x="901173" y="3366719"/>
            <a:chExt cx="6457736" cy="1242695"/>
          </a:xfrm>
        </p:grpSpPr>
        <p:sp>
          <p:nvSpPr>
            <p:cNvPr id="22" name="Rectangle 21">
              <a:extLst>
                <a:ext uri="{FF2B5EF4-FFF2-40B4-BE49-F238E27FC236}">
                  <a16:creationId xmlns:a16="http://schemas.microsoft.com/office/drawing/2014/main" id="{2D8D3AB4-A589-3B46-B9EA-9A658DE84237}"/>
                </a:ext>
              </a:extLst>
            </p:cNvPr>
            <p:cNvSpPr/>
            <p:nvPr/>
          </p:nvSpPr>
          <p:spPr bwMode="auto">
            <a:xfrm>
              <a:off x="5234940" y="3366719"/>
              <a:ext cx="2123969" cy="1242695"/>
            </a:xfrm>
            <a:prstGeom prst="rect">
              <a:avLst/>
            </a:prstGeom>
            <a:solidFill>
              <a:schemeClr val="accent5">
                <a:lumMod val="40000"/>
                <a:lumOff val="6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3" name="Rectangle 22">
              <a:extLst>
                <a:ext uri="{FF2B5EF4-FFF2-40B4-BE49-F238E27FC236}">
                  <a16:creationId xmlns:a16="http://schemas.microsoft.com/office/drawing/2014/main" id="{94EFEDF9-1B47-D84F-B347-105E94CB8253}"/>
                </a:ext>
              </a:extLst>
            </p:cNvPr>
            <p:cNvSpPr/>
            <p:nvPr/>
          </p:nvSpPr>
          <p:spPr bwMode="auto">
            <a:xfrm>
              <a:off x="2537460" y="3366719"/>
              <a:ext cx="2426970" cy="1242695"/>
            </a:xfrm>
            <a:prstGeom prst="rect">
              <a:avLst/>
            </a:prstGeom>
            <a:solidFill>
              <a:srgbClr val="FFFF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graphicFrame>
              <p:nvGraphicFramePr>
                <p:cNvPr id="25" name="对象 5">
                  <a:extLst>
                    <a:ext uri="{FF2B5EF4-FFF2-40B4-BE49-F238E27FC236}">
                      <a16:creationId xmlns:a16="http://schemas.microsoft.com/office/drawing/2014/main" id="{C1DA7796-F71C-3847-9118-6805F0820EA0}"/>
                    </a:ext>
                  </a:extLst>
                </p:cNvPr>
                <p:cNvGraphicFramePr>
                  <a:graphicFrameLocks noChangeAspect="1"/>
                </p:cNvGraphicFramePr>
                <p:nvPr>
                  <p:extLst/>
                </p:nvPr>
              </p:nvGraphicFramePr>
              <p:xfrm>
                <a:off x="901173" y="3436989"/>
                <a:ext cx="6457736" cy="1031031"/>
              </p:xfrm>
              <a:graphic>
                <a:graphicData uri="http://schemas.openxmlformats.org/presentationml/2006/ole">
                  <mc:AlternateContent>
                    <mc:Choice xmlns:v="urn:schemas-microsoft-com:vml" Requires="v">
                      <p:oleObj spid="_x0000_s10244" name="Equation" r:id="rId8" imgW="2463800" imgH="393700" progId="Equation.3">
                        <p:embed/>
                      </p:oleObj>
                    </mc:Choice>
                    <mc:Fallback>
                      <p:oleObj name="Equation" r:id="rId8" imgW="2463800" imgH="393700" progId="Equation.3">
                        <p:embed/>
                        <p:pic>
                          <p:nvPicPr>
                            <p:cNvPr id="25" name="对象 5">
                              <a:extLst>
                                <a:ext uri="{FF2B5EF4-FFF2-40B4-BE49-F238E27FC236}">
                                  <a16:creationId xmlns:a16="http://schemas.microsoft.com/office/drawing/2014/main" id="{C1DA7796-F71C-3847-9118-6805F0820EA0}"/>
                                </a:ext>
                              </a:extLst>
                            </p:cNvPr>
                            <p:cNvPicPr/>
                            <p:nvPr/>
                          </p:nvPicPr>
                          <p:blipFill>
                            <a:blip r:embed="rId9"/>
                            <a:stretch>
                              <a:fillRect/>
                            </a:stretch>
                          </p:blipFill>
                          <p:spPr>
                            <a:xfrm>
                              <a:off x="901173" y="3436989"/>
                              <a:ext cx="6457736" cy="1031031"/>
                            </a:xfrm>
                            <a:prstGeom prst="rect">
                              <a:avLst/>
                            </a:prstGeom>
                          </p:spPr>
                        </p:pic>
                      </p:oleObj>
                    </mc:Fallback>
                  </mc:AlternateContent>
                </a:graphicData>
              </a:graphic>
            </p:graphicFrame>
          </mc:Choice>
          <mc:Fallback xmlns="">
            <p:graphicFrame>
              <p:nvGraphicFramePr>
                <p:cNvPr id="25" name="对象 5">
                  <a:extLst>
                    <a:ext uri="{FF2B5EF4-FFF2-40B4-BE49-F238E27FC236}">
                      <a16:creationId xmlns:a16="http://schemas.microsoft.com/office/drawing/2014/main" id="{C1DA7796-F71C-3847-9118-6805F0820EA0}"/>
                    </a:ext>
                  </a:extLst>
                </p:cNvPr>
                <p:cNvGraphicFramePr>
                  <a:graphicFrameLocks noChangeAspect="1"/>
                </p:cNvGraphicFramePr>
                <p:nvPr>
                  <p:extLst>
                    <p:ext uri="{D42A27DB-BD31-4B8C-83A1-F6EECF244321}">
                      <p14:modId xmlns:p14="http://schemas.microsoft.com/office/powerpoint/2010/main" val="3949733832"/>
                    </p:ext>
                  </p:extLst>
                </p:nvPr>
              </p:nvGraphicFramePr>
              <p:xfrm>
                <a:off x="901173" y="3436989"/>
                <a:ext cx="6457736" cy="1031031"/>
              </p:xfrm>
              <a:graphic>
                <a:graphicData uri="http://schemas.openxmlformats.org/presentationml/2006/ole">
                  <mc:AlternateContent>
                    <mc:Choice xmlns:v="urn:schemas-microsoft-com:vml" Requires="v">
                      <p:oleObj spid="_x0000_s2068" name="Equation" r:id="rId10" imgW="2463800" imgH="393700" progId="Equation.3">
                        <p:embed/>
                      </p:oleObj>
                    </mc:Choice>
                    <mc:Fallback>
                      <p:oleObj name="Equation" r:id="rId10" imgW="2463800" imgH="393700" progId="Equation.3">
                        <p:embed/>
                        <p:pic>
                          <p:nvPicPr>
                            <p:cNvPr id="25" name="对象 5">
                              <a:extLst>
                                <a:ext uri="{FF2B5EF4-FFF2-40B4-BE49-F238E27FC236}">
                                  <a16:creationId xmlns:a16="http://schemas.microsoft.com/office/drawing/2014/main" id="{C1DA7796-F71C-3847-9118-6805F0820EA0}"/>
                                </a:ext>
                              </a:extLst>
                            </p:cNvPr>
                            <p:cNvPicPr/>
                            <p:nvPr/>
                          </p:nvPicPr>
                          <p:blipFill>
                            <a:blip r:embed="rId11"/>
                            <a:stretch>
                              <a:fillRect/>
                            </a:stretch>
                          </p:blipFill>
                          <p:spPr>
                            <a:xfrm>
                              <a:off x="901173" y="3436989"/>
                              <a:ext cx="6457736" cy="1031031"/>
                            </a:xfrm>
                            <a:prstGeom prst="rect">
                              <a:avLst/>
                            </a:prstGeom>
                          </p:spPr>
                        </p:pic>
                      </p:oleObj>
                    </mc:Fallback>
                  </mc:AlternateContent>
                </a:graphicData>
              </a:graphic>
            </p:graphicFrame>
          </mc:Fallback>
        </mc:AlternateContent>
        <p:grpSp>
          <p:nvGrpSpPr>
            <p:cNvPr id="7" name="Group 6">
              <a:extLst>
                <a:ext uri="{FF2B5EF4-FFF2-40B4-BE49-F238E27FC236}">
                  <a16:creationId xmlns:a16="http://schemas.microsoft.com/office/drawing/2014/main" id="{AFFEE8CD-7287-EB42-93F1-55EFDC05C10C}"/>
                </a:ext>
              </a:extLst>
            </p:cNvPr>
            <p:cNvGrpSpPr/>
            <p:nvPr/>
          </p:nvGrpSpPr>
          <p:grpSpPr>
            <a:xfrm>
              <a:off x="5923713" y="3758136"/>
              <a:ext cx="385041" cy="528935"/>
              <a:chOff x="7678730" y="1948740"/>
              <a:chExt cx="385041" cy="528935"/>
            </a:xfrm>
          </p:grpSpPr>
          <p:sp>
            <p:nvSpPr>
              <p:cNvPr id="5" name="TextBox 4">
                <a:extLst>
                  <a:ext uri="{FF2B5EF4-FFF2-40B4-BE49-F238E27FC236}">
                    <a16:creationId xmlns:a16="http://schemas.microsoft.com/office/drawing/2014/main" id="{2EB06FA8-435F-B548-8FEC-501E6A2605FF}"/>
                  </a:ext>
                </a:extLst>
              </p:cNvPr>
              <p:cNvSpPr txBox="1"/>
              <p:nvPr/>
            </p:nvSpPr>
            <p:spPr>
              <a:xfrm>
                <a:off x="7678730" y="2016010"/>
                <a:ext cx="385041" cy="461665"/>
              </a:xfrm>
              <a:prstGeom prst="rect">
                <a:avLst/>
              </a:prstGeom>
              <a:solidFill>
                <a:schemeClr val="accent5">
                  <a:lumMod val="40000"/>
                  <a:lumOff val="60000"/>
                </a:schemeClr>
              </a:solidFill>
            </p:spPr>
            <p:txBody>
              <a:bodyPr wrap="square" rtlCol="0">
                <a:spAutoFit/>
              </a:bodyPr>
              <a:lstStyle/>
              <a:p>
                <a:endParaRPr lang="en-US"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C9BFF26-E58C-2C47-B4AB-EB0375B87182}"/>
                      </a:ext>
                    </a:extLst>
                  </p:cNvPr>
                  <p:cNvSpPr txBox="1"/>
                  <p:nvPr/>
                </p:nvSpPr>
                <p:spPr>
                  <a:xfrm>
                    <a:off x="7705280" y="1948740"/>
                    <a:ext cx="342273" cy="369332"/>
                  </a:xfrm>
                  <a:prstGeom prst="rect">
                    <a:avLst/>
                  </a:prstGeom>
                  <a:solidFill>
                    <a:schemeClr val="accent5">
                      <a:lumMod val="40000"/>
                      <a:lumOff val="60000"/>
                    </a:schemeClr>
                  </a:solid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oMath>
                      </m:oMathPara>
                    </a14:m>
                    <a:endParaRPr lang="en-US" dirty="0">
                      <a:latin typeface="Arial" panose="020B0604020202020204" pitchFamily="34" charset="0"/>
                      <a:cs typeface="Arial" panose="020B0604020202020204" pitchFamily="34" charset="0"/>
                    </a:endParaRPr>
                  </a:p>
                </p:txBody>
              </p:sp>
            </mc:Choice>
            <mc:Fallback xmlns="">
              <p:sp>
                <p:nvSpPr>
                  <p:cNvPr id="19" name="TextBox 18">
                    <a:extLst>
                      <a:ext uri="{FF2B5EF4-FFF2-40B4-BE49-F238E27FC236}">
                        <a16:creationId xmlns:a16="http://schemas.microsoft.com/office/drawing/2014/main" id="{2C9BFF26-E58C-2C47-B4AB-EB0375B87182}"/>
                      </a:ext>
                    </a:extLst>
                  </p:cNvPr>
                  <p:cNvSpPr txBox="1">
                    <a:spLocks noRot="1" noChangeAspect="1" noMove="1" noResize="1" noEditPoints="1" noAdjustHandles="1" noChangeArrowheads="1" noChangeShapeType="1" noTextEdit="1"/>
                  </p:cNvSpPr>
                  <p:nvPr/>
                </p:nvSpPr>
                <p:spPr>
                  <a:xfrm>
                    <a:off x="7705280" y="1948740"/>
                    <a:ext cx="342273" cy="369332"/>
                  </a:xfrm>
                  <a:prstGeom prst="rect">
                    <a:avLst/>
                  </a:prstGeom>
                  <a:blipFill>
                    <a:blip r:embed="rId12"/>
                    <a:stretch>
                      <a:fillRect l="-40741" b="-33333"/>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247402785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Peer-to-Peer Architecture</a:t>
            </a:r>
          </a:p>
        </p:txBody>
      </p:sp>
      <p:sp>
        <p:nvSpPr>
          <p:cNvPr id="3" name="Content Placeholder 2"/>
          <p:cNvSpPr>
            <a:spLocks noGrp="1"/>
          </p:cNvSpPr>
          <p:nvPr>
            <p:ph idx="1"/>
          </p:nvPr>
        </p:nvSpPr>
        <p:spPr/>
        <p:txBody>
          <a:bodyPr/>
          <a:lstStyle/>
          <a:p>
            <a:endParaRPr lang="en-US" dirty="0"/>
          </a:p>
          <a:p>
            <a:r>
              <a:rPr lang="en-US" dirty="0"/>
              <a:t>Neighbors can potentially learn information about an agent’s cost function</a:t>
            </a:r>
          </a:p>
        </p:txBody>
      </p:sp>
      <p:grpSp>
        <p:nvGrpSpPr>
          <p:cNvPr id="16" name="Group 15"/>
          <p:cNvGrpSpPr/>
          <p:nvPr/>
        </p:nvGrpSpPr>
        <p:grpSpPr>
          <a:xfrm>
            <a:off x="2551732" y="3520287"/>
            <a:ext cx="3656676" cy="1963982"/>
            <a:chOff x="2324904" y="3562607"/>
            <a:chExt cx="2620356" cy="1419076"/>
          </a:xfrm>
        </p:grpSpPr>
        <mc:AlternateContent xmlns:mc="http://schemas.openxmlformats.org/markup-compatibility/2006" xmlns:a14="http://schemas.microsoft.com/office/drawing/2010/main">
          <mc:Choice Requires="a14">
            <p:sp>
              <p:nvSpPr>
                <p:cNvPr id="17" name="Oval 16"/>
                <p:cNvSpPr/>
                <p:nvPr/>
              </p:nvSpPr>
              <p:spPr>
                <a:xfrm>
                  <a:off x="4305790" y="3624732"/>
                  <a:ext cx="431455" cy="45720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3</m:t>
                            </m:r>
                          </m:sub>
                        </m:sSub>
                      </m:oMath>
                    </m:oMathPara>
                  </a14:m>
                  <a:endParaRPr lang="en-US" sz="28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3" name="Oval 22"/>
                <p:cNvSpPr>
                  <a:spLocks noRot="1" noChangeAspect="1" noMove="1" noResize="1" noEditPoints="1" noAdjustHandles="1" noChangeArrowheads="1" noChangeShapeType="1" noTextEdit="1"/>
                </p:cNvSpPr>
                <p:nvPr/>
              </p:nvSpPr>
              <p:spPr>
                <a:xfrm>
                  <a:off x="4305790" y="3624732"/>
                  <a:ext cx="431455" cy="457200"/>
                </a:xfrm>
                <a:prstGeom prst="ellipse">
                  <a:avLst/>
                </a:prstGeom>
                <a:blipFill rotWithShape="0">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Oval 17"/>
                <p:cNvSpPr/>
                <p:nvPr/>
              </p:nvSpPr>
              <p:spPr>
                <a:xfrm>
                  <a:off x="3589538" y="4240857"/>
                  <a:ext cx="431455" cy="45720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panose="02040503050406030204" pitchFamily="18" charset="0"/>
                              </a:rPr>
                              <m:t>2</m:t>
                            </m:r>
                          </m:sub>
                        </m:sSub>
                      </m:oMath>
                    </m:oMathPara>
                  </a14:m>
                  <a:endParaRPr lang="en-US" sz="28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4" name="Oval 23"/>
                <p:cNvSpPr>
                  <a:spLocks noRot="1" noChangeAspect="1" noMove="1" noResize="1" noEditPoints="1" noAdjustHandles="1" noChangeArrowheads="1" noChangeShapeType="1" noTextEdit="1"/>
                </p:cNvSpPr>
                <p:nvPr/>
              </p:nvSpPr>
              <p:spPr>
                <a:xfrm>
                  <a:off x="3589538" y="4240857"/>
                  <a:ext cx="431455" cy="457200"/>
                </a:xfrm>
                <a:prstGeom prst="ellipse">
                  <a:avLst/>
                </a:prstGeom>
                <a:blipFill rotWithShape="0">
                  <a:blip r:embed="rId6"/>
                  <a:stretch>
                    <a:fillRect/>
                  </a:stretch>
                </a:blipFill>
                <a:ln>
                  <a:noFill/>
                </a:ln>
              </p:spPr>
              <p:txBody>
                <a:bodyPr/>
                <a:lstStyle/>
                <a:p>
                  <a:r>
                    <a:rPr lang="en-US">
                      <a:noFill/>
                    </a:rPr>
                    <a:t> </a:t>
                  </a:r>
                </a:p>
              </p:txBody>
            </p:sp>
          </mc:Fallback>
        </mc:AlternateContent>
        <p:cxnSp>
          <p:nvCxnSpPr>
            <p:cNvPr id="19" name="Straight Arrow Connector 18"/>
            <p:cNvCxnSpPr/>
            <p:nvPr/>
          </p:nvCxnSpPr>
          <p:spPr>
            <a:xfrm flipH="1" flipV="1">
              <a:off x="3314890" y="4019807"/>
              <a:ext cx="337833" cy="288005"/>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957808" y="4014977"/>
              <a:ext cx="411167" cy="292835"/>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530617" y="3691687"/>
              <a:ext cx="838358" cy="99520"/>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Oval 21"/>
                <p:cNvSpPr/>
                <p:nvPr/>
              </p:nvSpPr>
              <p:spPr>
                <a:xfrm>
                  <a:off x="4513805" y="4524483"/>
                  <a:ext cx="431455" cy="45720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4</m:t>
                            </m:r>
                          </m:sub>
                        </m:sSub>
                      </m:oMath>
                    </m:oMathPara>
                  </a14:m>
                  <a:endParaRPr lang="en-US" sz="28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8" name="Oval 27"/>
                <p:cNvSpPr>
                  <a:spLocks noRot="1" noChangeAspect="1" noMove="1" noResize="1" noEditPoints="1" noAdjustHandles="1" noChangeArrowheads="1" noChangeShapeType="1" noTextEdit="1"/>
                </p:cNvSpPr>
                <p:nvPr/>
              </p:nvSpPr>
              <p:spPr>
                <a:xfrm>
                  <a:off x="4513805" y="4524483"/>
                  <a:ext cx="431455" cy="457200"/>
                </a:xfrm>
                <a:prstGeom prst="ellipse">
                  <a:avLst/>
                </a:prstGeom>
                <a:blipFill rotWithShape="0">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Oval 22"/>
                <p:cNvSpPr/>
                <p:nvPr/>
              </p:nvSpPr>
              <p:spPr>
                <a:xfrm>
                  <a:off x="2324904" y="4263196"/>
                  <a:ext cx="431455" cy="45720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5</m:t>
                            </m:r>
                          </m:sub>
                        </m:sSub>
                      </m:oMath>
                    </m:oMathPara>
                  </a14:m>
                  <a:endParaRPr lang="en-US" sz="28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9" name="Oval 28"/>
                <p:cNvSpPr>
                  <a:spLocks noRot="1" noChangeAspect="1" noMove="1" noResize="1" noEditPoints="1" noAdjustHandles="1" noChangeArrowheads="1" noChangeShapeType="1" noTextEdit="1"/>
                </p:cNvSpPr>
                <p:nvPr/>
              </p:nvSpPr>
              <p:spPr>
                <a:xfrm>
                  <a:off x="2324904" y="4263196"/>
                  <a:ext cx="431455" cy="457200"/>
                </a:xfrm>
                <a:prstGeom prst="ellipse">
                  <a:avLst/>
                </a:prstGeom>
                <a:blipFill rotWithShape="0">
                  <a:blip r:embed="rId8"/>
                  <a:stretch>
                    <a:fillRect/>
                  </a:stretch>
                </a:blipFill>
                <a:ln>
                  <a:noFill/>
                </a:ln>
              </p:spPr>
              <p:txBody>
                <a:bodyPr/>
                <a:lstStyle/>
                <a:p>
                  <a:r>
                    <a:rPr lang="en-US">
                      <a:noFill/>
                    </a:rPr>
                    <a:t> </a:t>
                  </a:r>
                </a:p>
              </p:txBody>
            </p:sp>
          </mc:Fallback>
        </mc:AlternateContent>
        <p:cxnSp>
          <p:nvCxnSpPr>
            <p:cNvPr id="25" name="Straight Arrow Connector 24"/>
            <p:cNvCxnSpPr/>
            <p:nvPr/>
          </p:nvCxnSpPr>
          <p:spPr>
            <a:xfrm>
              <a:off x="3957808" y="4631102"/>
              <a:ext cx="555997" cy="121981"/>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693174" y="3952852"/>
              <a:ext cx="469173" cy="377299"/>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Oval 26"/>
                <p:cNvSpPr/>
                <p:nvPr/>
              </p:nvSpPr>
              <p:spPr>
                <a:xfrm>
                  <a:off x="3099162" y="3562607"/>
                  <a:ext cx="431455" cy="45720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1</m:t>
                            </m:r>
                          </m:sub>
                        </m:sSub>
                      </m:oMath>
                    </m:oMathPara>
                  </a14:m>
                  <a:endParaRPr lang="en-US" sz="28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32" name="Oval 31"/>
                <p:cNvSpPr>
                  <a:spLocks noRot="1" noChangeAspect="1" noMove="1" noResize="1" noEditPoints="1" noAdjustHandles="1" noChangeArrowheads="1" noChangeShapeType="1" noTextEdit="1"/>
                </p:cNvSpPr>
                <p:nvPr/>
              </p:nvSpPr>
              <p:spPr>
                <a:xfrm>
                  <a:off x="3099162" y="3562607"/>
                  <a:ext cx="431455" cy="457200"/>
                </a:xfrm>
                <a:prstGeom prst="ellipse">
                  <a:avLst/>
                </a:prstGeom>
                <a:blipFill rotWithShape="0">
                  <a:blip r:embed="rId9"/>
                  <a:stretch>
                    <a:fillRect/>
                  </a:stretch>
                </a:blipFill>
                <a:ln>
                  <a:noFill/>
                </a:ln>
              </p:spPr>
              <p:txBody>
                <a:bodyPr/>
                <a:lstStyle/>
                <a:p>
                  <a:r>
                    <a:rPr lang="en-US">
                      <a:noFill/>
                    </a:rPr>
                    <a:t> </a:t>
                  </a:r>
                </a:p>
              </p:txBody>
            </p:sp>
          </mc:Fallback>
        </mc:AlternateContent>
      </p:grpSp>
    </p:spTree>
    <p:extLst>
      <p:ext uri="{BB962C8B-B14F-4D97-AF65-F5344CB8AC3E}">
        <p14:creationId xmlns:p14="http://schemas.microsoft.com/office/powerpoint/2010/main" val="14340721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146083-96EA-4A40-B3C4-8EEBD7393E1E}"/>
              </a:ext>
            </a:extLst>
          </p:cNvPr>
          <p:cNvSpPr>
            <a:spLocks noGrp="1"/>
          </p:cNvSpPr>
          <p:nvPr>
            <p:ph type="ctrTitle"/>
          </p:nvPr>
        </p:nvSpPr>
        <p:spPr/>
        <p:txBody>
          <a:bodyPr/>
          <a:lstStyle/>
          <a:p>
            <a:r>
              <a:rPr lang="en-US" dirty="0"/>
              <a:t>Approaches for Privacy</a:t>
            </a:r>
          </a:p>
        </p:txBody>
      </p:sp>
      <p:sp>
        <p:nvSpPr>
          <p:cNvPr id="6" name="Subtitle 5">
            <a:extLst>
              <a:ext uri="{FF2B5EF4-FFF2-40B4-BE49-F238E27FC236}">
                <a16:creationId xmlns:a16="http://schemas.microsoft.com/office/drawing/2014/main" id="{91074B3F-F6F1-5345-BBB2-8D0D338593A1}"/>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B030AA82-F747-2E46-9078-2C793BA89CD5}"/>
              </a:ext>
            </a:extLst>
          </p:cNvPr>
          <p:cNvSpPr>
            <a:spLocks noGrp="1"/>
          </p:cNvSpPr>
          <p:nvPr>
            <p:ph type="sldNum" sz="quarter" idx="12"/>
          </p:nvPr>
        </p:nvSpPr>
        <p:spPr/>
        <p:txBody>
          <a:bodyPr/>
          <a:lstStyle/>
          <a:p>
            <a:pPr>
              <a:defRPr/>
            </a:pPr>
            <a:fld id="{D207DEF5-A307-4F25-8C66-A6D5B058479D}" type="slidenum">
              <a:rPr lang="en-US" smtClean="0"/>
              <a:pPr>
                <a:defRPr/>
              </a:pPr>
              <a:t>158</a:t>
            </a:fld>
            <a:endParaRPr lang="en-US" dirty="0"/>
          </a:p>
        </p:txBody>
      </p:sp>
    </p:spTree>
    <p:extLst>
      <p:ext uri="{BB962C8B-B14F-4D97-AF65-F5344CB8AC3E}">
        <p14:creationId xmlns:p14="http://schemas.microsoft.com/office/powerpoint/2010/main" val="136467723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Approaches for Privacy</a:t>
            </a:r>
          </a:p>
        </p:txBody>
      </p:sp>
      <p:sp>
        <p:nvSpPr>
          <p:cNvPr id="3" name="Content Placeholder 2"/>
          <p:cNvSpPr>
            <a:spLocks noGrp="1"/>
          </p:cNvSpPr>
          <p:nvPr>
            <p:ph idx="1"/>
          </p:nvPr>
        </p:nvSpPr>
        <p:spPr/>
        <p:txBody>
          <a:bodyPr/>
          <a:lstStyle/>
          <a:p>
            <a:endParaRPr lang="en-US" dirty="0"/>
          </a:p>
          <a:p>
            <a:r>
              <a:rPr lang="en-US" dirty="0"/>
              <a:t>Cryptographic methods</a:t>
            </a:r>
          </a:p>
          <a:p>
            <a:endParaRPr lang="en-US" dirty="0"/>
          </a:p>
          <a:p>
            <a:r>
              <a:rPr lang="en-US" dirty="0"/>
              <a:t>Differential privacy</a:t>
            </a:r>
          </a:p>
          <a:p>
            <a:endParaRPr lang="en-US" dirty="0"/>
          </a:p>
          <a:p>
            <a:r>
              <a:rPr lang="en-US" dirty="0"/>
              <a:t>Function transformation</a:t>
            </a:r>
          </a:p>
          <a:p>
            <a:endParaRPr lang="en-US" dirty="0"/>
          </a:p>
        </p:txBody>
      </p:sp>
      <p:sp>
        <p:nvSpPr>
          <p:cNvPr id="4" name="Slide Number Placeholder 3"/>
          <p:cNvSpPr>
            <a:spLocks noGrp="1"/>
          </p:cNvSpPr>
          <p:nvPr>
            <p:ph type="sldNum" sz="quarter" idx="12"/>
          </p:nvPr>
        </p:nvSpPr>
        <p:spPr/>
        <p:txBody>
          <a:bodyPr/>
          <a:lstStyle/>
          <a:p>
            <a:pPr>
              <a:defRPr/>
            </a:pPr>
            <a:fld id="{D207DEF5-A307-4F25-8C66-A6D5B058479D}" type="slidenum">
              <a:rPr lang="en-US" smtClean="0"/>
              <a:pPr>
                <a:defRPr/>
              </a:pPr>
              <a:t>159</a:t>
            </a:fld>
            <a:endParaRPr lang="en-US" dirty="0"/>
          </a:p>
        </p:txBody>
      </p:sp>
    </p:spTree>
    <p:extLst>
      <p:ext uri="{BB962C8B-B14F-4D97-AF65-F5344CB8AC3E}">
        <p14:creationId xmlns:p14="http://schemas.microsoft.com/office/powerpoint/2010/main" val="807060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Learning</a:t>
            </a:r>
          </a:p>
        </p:txBody>
      </p:sp>
      <mc:AlternateContent xmlns:mc="http://schemas.openxmlformats.org/markup-compatibility/2006" xmlns:a14="http://schemas.microsoft.com/office/drawing/2010/main">
        <mc:Choice Requires="a14">
          <p:sp>
            <p:nvSpPr>
              <p:cNvPr id="8" name="Content Placeholder 2"/>
              <p:cNvSpPr txBox="1">
                <a:spLocks/>
              </p:cNvSpPr>
              <p:nvPr/>
            </p:nvSpPr>
            <p:spPr bwMode="auto">
              <a:xfrm>
                <a:off x="685800" y="15240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SzPct val="65000"/>
                  <a:buFont typeface="Marlett" pitchFamily="2" charset="2"/>
                  <a:buChar char="g"/>
                  <a:defRPr sz="2400">
                    <a:solidFill>
                      <a:schemeClr val="tx1"/>
                    </a:solidFill>
                    <a:latin typeface="Helvetica"/>
                    <a:ea typeface="+mn-ea"/>
                    <a:cs typeface="Helvetica"/>
                  </a:defRPr>
                </a:lvl1pPr>
                <a:lvl2pPr marL="742950" indent="-285750" algn="l" rtl="0" eaLnBrk="0" fontAlgn="base" hangingPunct="0">
                  <a:spcBef>
                    <a:spcPct val="20000"/>
                  </a:spcBef>
                  <a:spcAft>
                    <a:spcPct val="0"/>
                  </a:spcAft>
                  <a:buSzPct val="125000"/>
                  <a:buFont typeface="Marlett" pitchFamily="2" charset="2"/>
                  <a:buChar char="i"/>
                  <a:defRPr sz="2000">
                    <a:solidFill>
                      <a:schemeClr val="tx1"/>
                    </a:solidFill>
                    <a:latin typeface="Helvetica"/>
                    <a:cs typeface="Helvetica"/>
                  </a:defRPr>
                </a:lvl2pPr>
                <a:lvl3pPr marL="1143000" indent="-228600" algn="l" rtl="0" eaLnBrk="0" fontAlgn="base" hangingPunct="0">
                  <a:spcBef>
                    <a:spcPct val="20000"/>
                  </a:spcBef>
                  <a:spcAft>
                    <a:spcPct val="0"/>
                  </a:spcAft>
                  <a:buClr>
                    <a:schemeClr val="accent2"/>
                  </a:buClr>
                  <a:buSzPct val="175000"/>
                  <a:buChar char="•"/>
                  <a:defRPr sz="2000">
                    <a:solidFill>
                      <a:schemeClr val="tx1"/>
                    </a:solidFill>
                    <a:latin typeface="Helvetica"/>
                    <a:cs typeface="Helvetica"/>
                  </a:defRPr>
                </a:lvl3pPr>
                <a:lvl4pPr marL="1600200" indent="-228600" algn="l" rtl="0" eaLnBrk="0" fontAlgn="base" hangingPunct="0">
                  <a:spcBef>
                    <a:spcPct val="20000"/>
                  </a:spcBef>
                  <a:spcAft>
                    <a:spcPct val="0"/>
                  </a:spcAft>
                  <a:buChar char="–"/>
                  <a:defRPr>
                    <a:solidFill>
                      <a:schemeClr val="tx1"/>
                    </a:solidFill>
                    <a:latin typeface="Helvetica"/>
                    <a:cs typeface="Helvetica"/>
                  </a:defRPr>
                </a:lvl4pPr>
                <a:lvl5pPr marL="2057400" indent="-228600" algn="l" rtl="0" eaLnBrk="0" fontAlgn="base" hangingPunct="0">
                  <a:spcBef>
                    <a:spcPct val="20000"/>
                  </a:spcBef>
                  <a:spcAft>
                    <a:spcPct val="0"/>
                  </a:spcAft>
                  <a:buChar char="»"/>
                  <a:defRPr>
                    <a:solidFill>
                      <a:schemeClr val="tx1"/>
                    </a:solidFill>
                    <a:latin typeface="Helvetica"/>
                    <a:cs typeface="Helvetica"/>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r>
                  <a:rPr lang="en-US" kern="0" dirty="0"/>
                  <a:t>Train a neural network</a:t>
                </a:r>
              </a:p>
              <a:p>
                <a:pPr marL="0" indent="0">
                  <a:buNone/>
                </a:pPr>
                <a:r>
                  <a:rPr lang="en-US" kern="0" dirty="0"/>
                  <a:t>     for a classifier</a:t>
                </a:r>
              </a:p>
              <a:p>
                <a:pPr marL="0" indent="0">
                  <a:buNone/>
                </a:pPr>
                <a:endParaRPr lang="en-US" kern="0" dirty="0"/>
              </a:p>
              <a:p>
                <a:r>
                  <a:rPr lang="en-US" kern="0" dirty="0"/>
                  <a:t>Data </a:t>
                </a:r>
                <a14:m>
                  <m:oMath xmlns:m="http://schemas.openxmlformats.org/officeDocument/2006/math">
                    <m:d>
                      <m:dPr>
                        <m:ctrlPr>
                          <a:rPr lang="en-US" i="1" kern="0">
                            <a:latin typeface="Cambria Math" panose="02040503050406030204" pitchFamily="18" charset="0"/>
                          </a:rPr>
                        </m:ctrlPr>
                      </m:dPr>
                      <m:e>
                        <m:sSub>
                          <m:sSubPr>
                            <m:ctrlPr>
                              <a:rPr lang="en-US" i="1" kern="0">
                                <a:latin typeface="Cambria Math" panose="02040503050406030204" pitchFamily="18" charset="0"/>
                              </a:rPr>
                            </m:ctrlPr>
                          </m:sSubPr>
                          <m:e>
                            <m:sSub>
                              <m:sSubPr>
                                <m:ctrlPr>
                                  <a:rPr lang="en-US" i="1" kern="0">
                                    <a:latin typeface="Cambria Math" panose="02040503050406030204" pitchFamily="18" charset="0"/>
                                  </a:rPr>
                                </m:ctrlPr>
                              </m:sSubPr>
                              <m:e>
                                <m:r>
                                  <a:rPr lang="en-US" i="1" kern="0">
                                    <a:latin typeface="Cambria Math" panose="02040503050406030204" pitchFamily="18" charset="0"/>
                                  </a:rPr>
                                  <m:t>𝑑</m:t>
                                </m:r>
                              </m:e>
                              <m:sub>
                                <m:r>
                                  <a:rPr lang="en-US" i="1" kern="0">
                                    <a:latin typeface="Cambria Math" panose="02040503050406030204" pitchFamily="18" charset="0"/>
                                  </a:rPr>
                                  <m:t>𝑗</m:t>
                                </m:r>
                              </m:sub>
                            </m:sSub>
                            <m:r>
                              <a:rPr lang="en-US" i="1" kern="0">
                                <a:latin typeface="Cambria Math" panose="02040503050406030204" pitchFamily="18" charset="0"/>
                              </a:rPr>
                              <m:t>, </m:t>
                            </m:r>
                            <m:r>
                              <a:rPr lang="en-US" i="1" kern="0">
                                <a:latin typeface="Cambria Math" panose="02040503050406030204" pitchFamily="18" charset="0"/>
                              </a:rPr>
                              <m:t>𝑦</m:t>
                            </m:r>
                          </m:e>
                          <m:sub>
                            <m:r>
                              <a:rPr lang="en-US" i="1" kern="0">
                                <a:latin typeface="Cambria Math" panose="02040503050406030204" pitchFamily="18" charset="0"/>
                              </a:rPr>
                              <m:t>𝑗</m:t>
                            </m:r>
                          </m:sub>
                        </m:sSub>
                      </m:e>
                    </m:d>
                  </m:oMath>
                </a14:m>
                <a:r>
                  <a:rPr lang="en-US" kern="0" dirty="0"/>
                  <a:t> pairs</a:t>
                </a:r>
              </a:p>
              <a:p>
                <a:endParaRPr lang="en-US" kern="0" dirty="0"/>
              </a:p>
              <a:p>
                <a:endParaRPr lang="en-US" kern="0" dirty="0"/>
              </a:p>
              <a:p>
                <a:endParaRPr lang="en-US" kern="0" dirty="0"/>
              </a:p>
              <a:p>
                <a:endParaRPr lang="en-US" i="1" kern="0" dirty="0">
                  <a:latin typeface="Cambria Math" panose="02040503050406030204" pitchFamily="18" charset="0"/>
                </a:endParaRPr>
              </a:p>
              <a:p>
                <a14:m>
                  <m:oMath xmlns:m="http://schemas.openxmlformats.org/officeDocument/2006/math">
                    <m:sSub>
                      <m:sSubPr>
                        <m:ctrlPr>
                          <a:rPr lang="en-US" i="1" kern="0">
                            <a:latin typeface="Cambria Math" panose="02040503050406030204" pitchFamily="18" charset="0"/>
                          </a:rPr>
                        </m:ctrlPr>
                      </m:sSubPr>
                      <m:e>
                        <m:r>
                          <a:rPr lang="en-US" i="1" kern="0">
                            <a:latin typeface="Cambria Math" panose="02040503050406030204" pitchFamily="18" charset="0"/>
                          </a:rPr>
                          <m:t>𝑑</m:t>
                        </m:r>
                      </m:e>
                      <m:sub>
                        <m:r>
                          <a:rPr lang="en-US" b="0" i="1" kern="0" smtClean="0">
                            <a:latin typeface="Cambria Math" panose="02040503050406030204" pitchFamily="18" charset="0"/>
                          </a:rPr>
                          <m:t>𝑗</m:t>
                        </m:r>
                      </m:sub>
                    </m:sSub>
                  </m:oMath>
                </a14:m>
                <a:r>
                  <a:rPr lang="en-US" kern="0" dirty="0"/>
                  <a:t> =						</a:t>
                </a:r>
                <a14:m>
                  <m:oMath xmlns:m="http://schemas.openxmlformats.org/officeDocument/2006/math">
                    <m:sSub>
                      <m:sSubPr>
                        <m:ctrlPr>
                          <a:rPr lang="en-US" i="1" kern="0">
                            <a:latin typeface="Cambria Math" panose="02040503050406030204" pitchFamily="18" charset="0"/>
                          </a:rPr>
                        </m:ctrlPr>
                      </m:sSubPr>
                      <m:e>
                        <m:r>
                          <a:rPr lang="en-US" b="0" i="1" kern="0" smtClean="0">
                            <a:latin typeface="Cambria Math" panose="02040503050406030204" pitchFamily="18" charset="0"/>
                          </a:rPr>
                          <m:t>    </m:t>
                        </m:r>
                        <m:r>
                          <a:rPr lang="en-US" b="0" i="1" kern="0" smtClean="0">
                            <a:latin typeface="Cambria Math" panose="02040503050406030204" pitchFamily="18" charset="0"/>
                          </a:rPr>
                          <m:t>𝑦</m:t>
                        </m:r>
                      </m:e>
                      <m:sub>
                        <m:r>
                          <a:rPr lang="en-US" b="0" i="1" kern="0" smtClean="0">
                            <a:latin typeface="Cambria Math" panose="02040503050406030204" pitchFamily="18" charset="0"/>
                          </a:rPr>
                          <m:t>𝑗</m:t>
                        </m:r>
                      </m:sub>
                    </m:sSub>
                  </m:oMath>
                </a14:m>
                <a:r>
                  <a:rPr lang="en-US" kern="0" dirty="0"/>
                  <a:t> = </a:t>
                </a:r>
                <a:r>
                  <a:rPr lang="en-US" kern="0" dirty="0">
                    <a:solidFill>
                      <a:srgbClr val="C00000"/>
                    </a:solidFill>
                  </a:rPr>
                  <a:t>Cat</a:t>
                </a:r>
              </a:p>
              <a:p>
                <a:pPr marL="0" indent="0">
                  <a:buNone/>
                </a:pPr>
                <a:endParaRPr lang="en-US" kern="0" dirty="0"/>
              </a:p>
            </p:txBody>
          </p:sp>
        </mc:Choice>
        <mc:Fallback xmlns="">
          <p:sp>
            <p:nvSpPr>
              <p:cNvPr id="8" name="Content Placeholder 2"/>
              <p:cNvSpPr txBox="1">
                <a:spLocks noRot="1" noChangeAspect="1" noMove="1" noResize="1" noEditPoints="1" noAdjustHandles="1" noChangeArrowheads="1" noChangeShapeType="1" noTextEdit="1"/>
              </p:cNvSpPr>
              <p:nvPr/>
            </p:nvSpPr>
            <p:spPr bwMode="auto">
              <a:xfrm>
                <a:off x="685800" y="1524000"/>
                <a:ext cx="7772400" cy="4572000"/>
              </a:xfrm>
              <a:prstGeom prst="rect">
                <a:avLst/>
              </a:prstGeom>
              <a:blipFill>
                <a:blip r:embed="rId3"/>
                <a:stretch>
                  <a:fillRect l="-163" t="-1111"/>
                </a:stretch>
              </a:blipFill>
              <a:ln w="9525">
                <a:noFill/>
                <a:miter lim="800000"/>
                <a:headEnd/>
                <a:tailEnd/>
              </a:ln>
            </p:spPr>
            <p:txBody>
              <a:bodyPr/>
              <a:lstStyle/>
              <a:p>
                <a:r>
                  <a:rPr lang="en-US">
                    <a:noFill/>
                  </a:rPr>
                  <a:t> </a:t>
                </a:r>
              </a:p>
            </p:txBody>
          </p:sp>
        </mc:Fallback>
      </mc:AlternateContent>
      <p:pic>
        <p:nvPicPr>
          <p:cNvPr id="12" name="Picture 11">
            <a:extLst>
              <a:ext uri="{FF2B5EF4-FFF2-40B4-BE49-F238E27FC236}">
                <a16:creationId xmlns:a16="http://schemas.microsoft.com/office/drawing/2014/main" id="{AD1AA64F-BBDD-0648-84E1-5093072474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810" y="3930015"/>
            <a:ext cx="3360420" cy="2520315"/>
          </a:xfrm>
          <a:prstGeom prst="rect">
            <a:avLst/>
          </a:prstGeom>
        </p:spPr>
      </p:pic>
    </p:spTree>
    <p:extLst>
      <p:ext uri="{BB962C8B-B14F-4D97-AF65-F5344CB8AC3E}">
        <p14:creationId xmlns:p14="http://schemas.microsoft.com/office/powerpoint/2010/main" val="161956343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33AD0-9265-2840-A720-49811B534986}"/>
              </a:ext>
            </a:extLst>
          </p:cNvPr>
          <p:cNvSpPr>
            <a:spLocks noGrp="1"/>
          </p:cNvSpPr>
          <p:nvPr>
            <p:ph type="title"/>
          </p:nvPr>
        </p:nvSpPr>
        <p:spPr/>
        <p:txBody>
          <a:bodyPr/>
          <a:lstStyle/>
          <a:p>
            <a:r>
              <a:rPr lang="en-US" dirty="0"/>
              <a:t>Encryption</a:t>
            </a:r>
          </a:p>
        </p:txBody>
      </p:sp>
      <p:sp>
        <p:nvSpPr>
          <p:cNvPr id="3" name="Content Placeholder 2">
            <a:extLst>
              <a:ext uri="{FF2B5EF4-FFF2-40B4-BE49-F238E27FC236}">
                <a16:creationId xmlns:a16="http://schemas.microsoft.com/office/drawing/2014/main" id="{86089B84-7423-C144-8E58-71FAB10AC534}"/>
              </a:ext>
            </a:extLst>
          </p:cNvPr>
          <p:cNvSpPr>
            <a:spLocks noGrp="1"/>
          </p:cNvSpPr>
          <p:nvPr>
            <p:ph idx="1"/>
          </p:nvPr>
        </p:nvSpPr>
        <p:spPr>
          <a:xfrm>
            <a:off x="595060" y="1785249"/>
            <a:ext cx="4688840" cy="4572000"/>
          </a:xfrm>
        </p:spPr>
        <p:txBody>
          <a:bodyPr/>
          <a:lstStyle/>
          <a:p>
            <a:r>
              <a:rPr lang="en-US" dirty="0">
                <a:solidFill>
                  <a:srgbClr val="FF0000"/>
                </a:solidFill>
              </a:rPr>
              <a:t>Basic idea</a:t>
            </a:r>
            <a:r>
              <a:rPr lang="en-US" dirty="0"/>
              <a:t>: Agents send encrypted information to the server (or peers)</a:t>
            </a:r>
          </a:p>
          <a:p>
            <a:endParaRPr lang="en-US" dirty="0"/>
          </a:p>
          <a:p>
            <a:r>
              <a:rPr lang="en-US" dirty="0"/>
              <a:t>Server performs computation on encrypted data</a:t>
            </a:r>
          </a:p>
          <a:p>
            <a:pPr marL="0" indent="0">
              <a:buNone/>
            </a:pPr>
            <a:endParaRPr lang="en-US" dirty="0"/>
          </a:p>
          <a:p>
            <a:r>
              <a:rPr lang="en-US" dirty="0"/>
              <a:t>Need practical/efficient encryption mechanisms</a:t>
            </a:r>
          </a:p>
        </p:txBody>
      </p:sp>
      <p:grpSp>
        <p:nvGrpSpPr>
          <p:cNvPr id="5" name="Group 4">
            <a:extLst>
              <a:ext uri="{FF2B5EF4-FFF2-40B4-BE49-F238E27FC236}">
                <a16:creationId xmlns:a16="http://schemas.microsoft.com/office/drawing/2014/main" id="{5482DFA1-DF97-8542-A2CD-D31CD2A21035}"/>
              </a:ext>
            </a:extLst>
          </p:cNvPr>
          <p:cNvGrpSpPr/>
          <p:nvPr/>
        </p:nvGrpSpPr>
        <p:grpSpPr>
          <a:xfrm>
            <a:off x="5939011" y="2774943"/>
            <a:ext cx="2745647" cy="1168674"/>
            <a:chOff x="2980750" y="2760326"/>
            <a:chExt cx="3475087" cy="1491482"/>
          </a:xfrm>
          <a:solidFill>
            <a:schemeClr val="accent1">
              <a:lumMod val="20000"/>
              <a:lumOff val="80000"/>
            </a:schemeClr>
          </a:solidFill>
        </p:grpSpPr>
        <p:cxnSp>
          <p:nvCxnSpPr>
            <p:cNvPr id="6" name="Straight Arrow Connector 5">
              <a:extLst>
                <a:ext uri="{FF2B5EF4-FFF2-40B4-BE49-F238E27FC236}">
                  <a16:creationId xmlns:a16="http://schemas.microsoft.com/office/drawing/2014/main" id="{63DC19F7-1AD4-2B4A-BB63-BE1A0A7BC966}"/>
                </a:ext>
              </a:extLst>
            </p:cNvPr>
            <p:cNvCxnSpPr/>
            <p:nvPr/>
          </p:nvCxnSpPr>
          <p:spPr>
            <a:xfrm flipH="1">
              <a:off x="2980750" y="2760326"/>
              <a:ext cx="1522459" cy="1478705"/>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365586B-8D9B-754E-B70C-5307C3CC90ED}"/>
                </a:ext>
              </a:extLst>
            </p:cNvPr>
            <p:cNvCxnSpPr/>
            <p:nvPr/>
          </p:nvCxnSpPr>
          <p:spPr>
            <a:xfrm>
              <a:off x="5070770" y="2760326"/>
              <a:ext cx="1385067" cy="1444918"/>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A6D747C-E08D-424C-BA31-2000B0CA8318}"/>
                </a:ext>
              </a:extLst>
            </p:cNvPr>
            <p:cNvCxnSpPr/>
            <p:nvPr/>
          </p:nvCxnSpPr>
          <p:spPr>
            <a:xfrm flipH="1">
              <a:off x="4716979" y="2760326"/>
              <a:ext cx="5147" cy="1491482"/>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AD3995F0-FD63-D34E-A7C4-4526F35C0406}"/>
              </a:ext>
            </a:extLst>
          </p:cNvPr>
          <p:cNvSpPr/>
          <p:nvPr/>
        </p:nvSpPr>
        <p:spPr bwMode="auto">
          <a:xfrm>
            <a:off x="6469155" y="2297103"/>
            <a:ext cx="1678675" cy="487877"/>
          </a:xfrm>
          <a:prstGeom prst="rect">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9FA5A27-134D-AB4C-BBDD-11676913A953}"/>
                  </a:ext>
                </a:extLst>
              </p:cNvPr>
              <p:cNvSpPr txBox="1"/>
              <p:nvPr/>
            </p:nvSpPr>
            <p:spPr>
              <a:xfrm>
                <a:off x="5477988" y="3103561"/>
                <a:ext cx="1304396" cy="461665"/>
              </a:xfrm>
              <a:prstGeom prst="rect">
                <a:avLst/>
              </a:prstGeom>
              <a:solidFill>
                <a:srgbClr val="FFFF00"/>
              </a:solidFill>
            </p:spPr>
            <p:txBody>
              <a:bodyPr wrap="none" rtlCol="0">
                <a:spAutoFit/>
              </a:bodyPr>
              <a:lstStyle/>
              <a:p>
                <a:pPr eaLnBrk="1" fontAlgn="auto" hangingPunct="1">
                  <a:spcBef>
                    <a:spcPts val="0"/>
                  </a:spcBef>
                  <a:spcAft>
                    <a:spcPts val="0"/>
                  </a:spcAft>
                  <a:buClrTx/>
                  <a:buSzTx/>
                  <a:buNone/>
                </a:pPr>
                <a14:m>
                  <m:oMath xmlns:m="http://schemas.openxmlformats.org/officeDocument/2006/math">
                    <m:r>
                      <a:rPr lang="en-US"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r>
                      <a:rPr lang="en-US" i="1">
                        <a:latin typeface="Cambria Math" panose="02040503050406030204" pitchFamily="18" charset="0"/>
                      </a:rPr>
                      <m:t>)</m:t>
                    </m:r>
                  </m:oMath>
                </a14:m>
                <a:r>
                  <a:rPr lang="en-US" dirty="0"/>
                  <a:t> </a:t>
                </a:r>
              </a:p>
            </p:txBody>
          </p:sp>
        </mc:Choice>
        <mc:Fallback xmlns="">
          <p:sp>
            <p:nvSpPr>
              <p:cNvPr id="10" name="TextBox 9">
                <a:extLst>
                  <a:ext uri="{FF2B5EF4-FFF2-40B4-BE49-F238E27FC236}">
                    <a16:creationId xmlns:a16="http://schemas.microsoft.com/office/drawing/2014/main" id="{09FA5A27-134D-AB4C-BBDD-11676913A953}"/>
                  </a:ext>
                </a:extLst>
              </p:cNvPr>
              <p:cNvSpPr txBox="1">
                <a:spLocks noRot="1" noChangeAspect="1" noMove="1" noResize="1" noEditPoints="1" noAdjustHandles="1" noChangeArrowheads="1" noChangeShapeType="1" noTextEdit="1"/>
              </p:cNvSpPr>
              <p:nvPr/>
            </p:nvSpPr>
            <p:spPr>
              <a:xfrm>
                <a:off x="5477988" y="3103561"/>
                <a:ext cx="1304396" cy="461665"/>
              </a:xfrm>
              <a:prstGeom prst="rect">
                <a:avLst/>
              </a:prstGeom>
              <a:blipFill>
                <a:blip r:embed="rId2"/>
                <a:stretch>
                  <a:fillRect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28BBABA-6E42-B548-B6B3-33CE11A87A8D}"/>
                  </a:ext>
                </a:extLst>
              </p:cNvPr>
              <p:cNvSpPr txBox="1"/>
              <p:nvPr/>
            </p:nvSpPr>
            <p:spPr>
              <a:xfrm>
                <a:off x="7111416" y="1785249"/>
                <a:ext cx="592150" cy="523220"/>
              </a:xfrm>
              <a:prstGeom prst="rect">
                <a:avLst/>
              </a:prstGeom>
              <a:noFill/>
            </p:spPr>
            <p:txBody>
              <a:bodyPr wrap="square" rtlCol="0">
                <a:spAutoFit/>
              </a:bodyPr>
              <a:lstStyle/>
              <a:p>
                <a:pPr>
                  <a:buNone/>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𝑘</m:t>
                          </m:r>
                        </m:sub>
                      </m:sSub>
                    </m:oMath>
                  </m:oMathPara>
                </a14:m>
                <a:endParaRPr lang="en-US" sz="2800" dirty="0"/>
              </a:p>
            </p:txBody>
          </p:sp>
        </mc:Choice>
        <mc:Fallback xmlns="">
          <p:sp>
            <p:nvSpPr>
              <p:cNvPr id="11" name="TextBox 10">
                <a:extLst>
                  <a:ext uri="{FF2B5EF4-FFF2-40B4-BE49-F238E27FC236}">
                    <a16:creationId xmlns:a16="http://schemas.microsoft.com/office/drawing/2014/main" id="{D28BBABA-6E42-B548-B6B3-33CE11A87A8D}"/>
                  </a:ext>
                </a:extLst>
              </p:cNvPr>
              <p:cNvSpPr txBox="1">
                <a:spLocks noRot="1" noChangeAspect="1" noMove="1" noResize="1" noEditPoints="1" noAdjustHandles="1" noChangeArrowheads="1" noChangeShapeType="1" noTextEdit="1"/>
              </p:cNvSpPr>
              <p:nvPr/>
            </p:nvSpPr>
            <p:spPr>
              <a:xfrm>
                <a:off x="7111416" y="1785249"/>
                <a:ext cx="592150" cy="523220"/>
              </a:xfrm>
              <a:prstGeom prst="rect">
                <a:avLst/>
              </a:prstGeom>
              <a:blipFill>
                <a:blip r:embed="rId3"/>
                <a:stretch>
                  <a:fillRect l="-4167" b="-23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C9E6AC0-D33D-7C4A-9C1F-EC7F2F22FC19}"/>
                  </a:ext>
                </a:extLst>
              </p:cNvPr>
              <p:cNvSpPr txBox="1"/>
              <p:nvPr/>
            </p:nvSpPr>
            <p:spPr>
              <a:xfrm>
                <a:off x="7668742" y="3106668"/>
                <a:ext cx="1311513" cy="461665"/>
              </a:xfrm>
              <a:prstGeom prst="rect">
                <a:avLst/>
              </a:prstGeom>
              <a:solidFill>
                <a:srgbClr val="FFFF00"/>
              </a:solidFill>
            </p:spPr>
            <p:txBody>
              <a:bodyPr wrap="none" rtlCol="0">
                <a:spAutoFit/>
              </a:bodyPr>
              <a:lstStyle/>
              <a:p>
                <a:pPr eaLnBrk="1" fontAlgn="auto" hangingPunct="1">
                  <a:spcBef>
                    <a:spcPts val="0"/>
                  </a:spcBef>
                  <a:spcAft>
                    <a:spcPts val="0"/>
                  </a:spcAft>
                  <a:buClrTx/>
                  <a:buSzTx/>
                  <a:buNone/>
                </a:pPr>
                <a14:m>
                  <m:oMath xmlns:m="http://schemas.openxmlformats.org/officeDocument/2006/math">
                    <m:r>
                      <a:rPr lang="en-US" smtClean="0">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𝑓</m:t>
                        </m:r>
                      </m:e>
                      <m:sub>
                        <m:r>
                          <a:rPr lang="en-US" b="0" i="1" smtClean="0">
                            <a:solidFill>
                              <a:schemeClr val="tx1"/>
                            </a:solidFill>
                            <a:latin typeface="Cambria Math" panose="02040503050406030204" pitchFamily="18" charset="0"/>
                          </a:rPr>
                          <m:t>3</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𝑥</m:t>
                        </m:r>
                      </m:e>
                      <m:sub>
                        <m:r>
                          <a:rPr lang="en-US" i="1">
                            <a:solidFill>
                              <a:schemeClr val="tx1"/>
                            </a:solidFill>
                            <a:latin typeface="Cambria Math" panose="02040503050406030204" pitchFamily="18" charset="0"/>
                          </a:rPr>
                          <m:t>𝑘</m:t>
                        </m:r>
                      </m:sub>
                    </m:sSub>
                    <m:r>
                      <a:rPr lang="en-US" i="1">
                        <a:solidFill>
                          <a:schemeClr val="tx1"/>
                        </a:solidFill>
                        <a:latin typeface="Cambria Math" panose="02040503050406030204" pitchFamily="18" charset="0"/>
                      </a:rPr>
                      <m:t>)</m:t>
                    </m:r>
                  </m:oMath>
                </a14:m>
                <a:r>
                  <a:rPr lang="en-US" dirty="0">
                    <a:solidFill>
                      <a:schemeClr val="tx1"/>
                    </a:solidFill>
                  </a:rPr>
                  <a:t> </a:t>
                </a:r>
              </a:p>
            </p:txBody>
          </p:sp>
        </mc:Choice>
        <mc:Fallback xmlns="">
          <p:sp>
            <p:nvSpPr>
              <p:cNvPr id="12" name="TextBox 11">
                <a:extLst>
                  <a:ext uri="{FF2B5EF4-FFF2-40B4-BE49-F238E27FC236}">
                    <a16:creationId xmlns:a16="http://schemas.microsoft.com/office/drawing/2014/main" id="{5C9E6AC0-D33D-7C4A-9C1F-EC7F2F22FC19}"/>
                  </a:ext>
                </a:extLst>
              </p:cNvPr>
              <p:cNvSpPr txBox="1">
                <a:spLocks noRot="1" noChangeAspect="1" noMove="1" noResize="1" noEditPoints="1" noAdjustHandles="1" noChangeArrowheads="1" noChangeShapeType="1" noTextEdit="1"/>
              </p:cNvSpPr>
              <p:nvPr/>
            </p:nvSpPr>
            <p:spPr>
              <a:xfrm>
                <a:off x="7668742" y="3106668"/>
                <a:ext cx="1311513" cy="461665"/>
              </a:xfrm>
              <a:prstGeom prst="rect">
                <a:avLst/>
              </a:prstGeom>
              <a:blipFill>
                <a:blip r:embed="rId4"/>
                <a:stretch>
                  <a:fillRect b="-16216"/>
                </a:stretch>
              </a:blipFill>
            </p:spPr>
            <p:txBody>
              <a:bodyPr/>
              <a:lstStyle/>
              <a:p>
                <a:r>
                  <a:rPr lang="en-US">
                    <a:noFill/>
                  </a:rPr>
                  <a:t> </a:t>
                </a:r>
              </a:p>
            </p:txBody>
          </p:sp>
        </mc:Fallback>
      </mc:AlternateContent>
      <p:pic>
        <p:nvPicPr>
          <p:cNvPr id="13" name="Content Placeholder 11">
            <a:extLst>
              <a:ext uri="{FF2B5EF4-FFF2-40B4-BE49-F238E27FC236}">
                <a16:creationId xmlns:a16="http://schemas.microsoft.com/office/drawing/2014/main" id="{3CB9CB5B-D4E5-FF48-98B9-B2375DE286C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a:off x="5624771" y="3931173"/>
            <a:ext cx="595745" cy="595745"/>
          </a:xfrm>
          <a:prstGeom prst="rect">
            <a:avLst/>
          </a:prstGeom>
          <a:noFill/>
          <a:ln w="9525">
            <a:noFill/>
            <a:miter lim="800000"/>
            <a:headEnd/>
            <a:tailEnd/>
          </a:ln>
        </p:spPr>
      </p:pic>
      <p:pic>
        <p:nvPicPr>
          <p:cNvPr id="14" name="Content Placeholder 11">
            <a:extLst>
              <a:ext uri="{FF2B5EF4-FFF2-40B4-BE49-F238E27FC236}">
                <a16:creationId xmlns:a16="http://schemas.microsoft.com/office/drawing/2014/main" id="{89DC65EB-7DE8-EF48-B219-32D836D62ED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a:off x="7012923" y="3931173"/>
            <a:ext cx="595745" cy="595745"/>
          </a:xfrm>
          <a:prstGeom prst="rect">
            <a:avLst/>
          </a:prstGeom>
          <a:noFill/>
          <a:ln w="9525">
            <a:noFill/>
            <a:miter lim="800000"/>
            <a:headEnd/>
            <a:tailEnd/>
          </a:ln>
        </p:spPr>
      </p:pic>
      <p:pic>
        <p:nvPicPr>
          <p:cNvPr id="15" name="Content Placeholder 11">
            <a:extLst>
              <a:ext uri="{FF2B5EF4-FFF2-40B4-BE49-F238E27FC236}">
                <a16:creationId xmlns:a16="http://schemas.microsoft.com/office/drawing/2014/main" id="{A726EE96-A42B-254E-BDCD-A9ACEE1A905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a:off x="8375650" y="3931172"/>
            <a:ext cx="595745" cy="595745"/>
          </a:xfrm>
          <a:prstGeom prst="rect">
            <a:avLst/>
          </a:prstGeom>
          <a:noFill/>
          <a:ln w="9525">
            <a:noFill/>
            <a:miter lim="800000"/>
            <a:headEnd/>
            <a:tailEnd/>
          </a:ln>
        </p:spPr>
      </p:pic>
    </p:spTree>
    <p:extLst>
      <p:ext uri="{BB962C8B-B14F-4D97-AF65-F5344CB8AC3E}">
        <p14:creationId xmlns:p14="http://schemas.microsoft.com/office/powerpoint/2010/main" val="290435255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Privacy</a:t>
            </a:r>
            <a:br>
              <a:rPr lang="en-US" dirty="0"/>
            </a:br>
            <a:r>
              <a:rPr lang="en-US" dirty="0"/>
              <a:t>[</a:t>
            </a:r>
            <a:r>
              <a:rPr lang="en-US" dirty="0">
                <a:hlinkClick r:id="rId2"/>
              </a:rPr>
              <a:t>Shokri, </a:t>
            </a:r>
            <a:r>
              <a:rPr lang="en-US" dirty="0" err="1">
                <a:hlinkClick r:id="rId2"/>
              </a:rPr>
              <a:t>Shmatikov</a:t>
            </a:r>
            <a:r>
              <a:rPr lang="en-US" dirty="0">
                <a:hlinkClick r:id="rId2"/>
              </a:rPr>
              <a:t> 2015</a:t>
            </a:r>
            <a:r>
              <a:rPr lang="en-US" dirty="0"/>
              <a:t>]</a:t>
            </a:r>
          </a:p>
        </p:txBody>
      </p:sp>
      <p:sp>
        <p:nvSpPr>
          <p:cNvPr id="3" name="Content Placeholder 2"/>
          <p:cNvSpPr>
            <a:spLocks noGrp="1"/>
          </p:cNvSpPr>
          <p:nvPr>
            <p:ph idx="1"/>
          </p:nvPr>
        </p:nvSpPr>
        <p:spPr/>
        <p:txBody>
          <a:bodyPr/>
          <a:lstStyle/>
          <a:p>
            <a:endParaRPr lang="en-US" dirty="0"/>
          </a:p>
          <a:p>
            <a:r>
              <a:rPr lang="en-US" dirty="0"/>
              <a:t>Agents add Laplace distributed noise to the gradients</a:t>
            </a:r>
          </a:p>
        </p:txBody>
      </p:sp>
      <p:sp>
        <p:nvSpPr>
          <p:cNvPr id="4" name="Slide Number Placeholder 3"/>
          <p:cNvSpPr>
            <a:spLocks noGrp="1"/>
          </p:cNvSpPr>
          <p:nvPr>
            <p:ph type="sldNum" sz="quarter" idx="12"/>
          </p:nvPr>
        </p:nvSpPr>
        <p:spPr/>
        <p:txBody>
          <a:bodyPr/>
          <a:lstStyle/>
          <a:p>
            <a:pPr>
              <a:defRPr/>
            </a:pPr>
            <a:fld id="{D207DEF5-A307-4F25-8C66-A6D5B058479D}" type="slidenum">
              <a:rPr lang="en-US" smtClean="0"/>
              <a:pPr>
                <a:defRPr/>
              </a:pPr>
              <a:t>161</a:t>
            </a:fld>
            <a:endParaRPr lang="en-US" dirty="0"/>
          </a:p>
        </p:txBody>
      </p:sp>
      <p:grpSp>
        <p:nvGrpSpPr>
          <p:cNvPr id="23" name="Group 22">
            <a:extLst>
              <a:ext uri="{FF2B5EF4-FFF2-40B4-BE49-F238E27FC236}">
                <a16:creationId xmlns:a16="http://schemas.microsoft.com/office/drawing/2014/main" id="{242B477D-B7C4-C24D-ADBB-C60B3AD0F36C}"/>
              </a:ext>
            </a:extLst>
          </p:cNvPr>
          <p:cNvGrpSpPr/>
          <p:nvPr/>
        </p:nvGrpSpPr>
        <p:grpSpPr>
          <a:xfrm>
            <a:off x="3118341" y="3632692"/>
            <a:ext cx="2745647" cy="1168674"/>
            <a:chOff x="2980750" y="2760326"/>
            <a:chExt cx="3475087" cy="1491482"/>
          </a:xfrm>
          <a:solidFill>
            <a:schemeClr val="accent1">
              <a:lumMod val="20000"/>
              <a:lumOff val="80000"/>
            </a:schemeClr>
          </a:solidFill>
        </p:grpSpPr>
        <p:cxnSp>
          <p:nvCxnSpPr>
            <p:cNvPr id="24" name="Straight Arrow Connector 23">
              <a:extLst>
                <a:ext uri="{FF2B5EF4-FFF2-40B4-BE49-F238E27FC236}">
                  <a16:creationId xmlns:a16="http://schemas.microsoft.com/office/drawing/2014/main" id="{DCDE6950-50F8-8C49-AD84-38CD6C788B11}"/>
                </a:ext>
              </a:extLst>
            </p:cNvPr>
            <p:cNvCxnSpPr/>
            <p:nvPr/>
          </p:nvCxnSpPr>
          <p:spPr>
            <a:xfrm flipH="1">
              <a:off x="2980750" y="2760326"/>
              <a:ext cx="1522459" cy="1478705"/>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7FE6EC8-975D-9B41-8C4D-D2047783AC32}"/>
                </a:ext>
              </a:extLst>
            </p:cNvPr>
            <p:cNvCxnSpPr/>
            <p:nvPr/>
          </p:nvCxnSpPr>
          <p:spPr>
            <a:xfrm>
              <a:off x="5070770" y="2760326"/>
              <a:ext cx="1385067" cy="1444918"/>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7B36319-872D-CC41-AE7E-2C63A5FE23E0}"/>
                </a:ext>
              </a:extLst>
            </p:cNvPr>
            <p:cNvCxnSpPr/>
            <p:nvPr/>
          </p:nvCxnSpPr>
          <p:spPr>
            <a:xfrm flipH="1">
              <a:off x="4716979" y="2760326"/>
              <a:ext cx="5147" cy="1491482"/>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id="{1B0D8D05-B55E-6F4A-A04A-78E9A662C35B}"/>
              </a:ext>
            </a:extLst>
          </p:cNvPr>
          <p:cNvSpPr/>
          <p:nvPr/>
        </p:nvSpPr>
        <p:spPr bwMode="auto">
          <a:xfrm>
            <a:off x="3648485" y="3154852"/>
            <a:ext cx="1678675" cy="487877"/>
          </a:xfrm>
          <a:prstGeom prst="rect">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1520F13-8C69-154C-8682-23B3CD720B79}"/>
                  </a:ext>
                </a:extLst>
              </p:cNvPr>
              <p:cNvSpPr txBox="1"/>
              <p:nvPr/>
            </p:nvSpPr>
            <p:spPr>
              <a:xfrm>
                <a:off x="2200342" y="3961310"/>
                <a:ext cx="1954189" cy="461665"/>
              </a:xfrm>
              <a:prstGeom prst="rect">
                <a:avLst/>
              </a:prstGeom>
              <a:solidFill>
                <a:srgbClr val="FFFF00"/>
              </a:solidFill>
            </p:spPr>
            <p:txBody>
              <a:bodyPr wrap="none" rtlCol="0">
                <a:spAutoFit/>
              </a:bodyPr>
              <a:lstStyle/>
              <a:p>
                <a:pPr eaLnBrk="1" fontAlgn="auto" hangingPunct="1">
                  <a:spcBef>
                    <a:spcPts val="0"/>
                  </a:spcBef>
                  <a:spcAft>
                    <a:spcPts val="0"/>
                  </a:spcAft>
                  <a:buClrTx/>
                  <a:buSzTx/>
                  <a:buNone/>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r>
                        <a:rPr lang="en-US" i="1">
                          <a:latin typeface="Cambria Math" panose="02040503050406030204" pitchFamily="18" charset="0"/>
                        </a:rPr>
                        <m:t>)</m:t>
                      </m:r>
                      <m:r>
                        <a:rPr lang="en-US" i="1">
                          <a:latin typeface="Cambria Math" charset="0"/>
                        </a:rPr>
                        <m:t>+</m:t>
                      </m:r>
                      <m:r>
                        <a:rPr lang="en-US" b="1" i="1">
                          <a:solidFill>
                            <a:srgbClr val="C00000"/>
                          </a:solidFill>
                          <a:latin typeface="Cambria Math" charset="0"/>
                        </a:rPr>
                        <m:t>𝜺</m:t>
                      </m:r>
                      <m:r>
                        <a:rPr lang="en-US" b="1" i="1" baseline="-25000">
                          <a:solidFill>
                            <a:srgbClr val="C00000"/>
                          </a:solidFill>
                          <a:latin typeface="Cambria Math" charset="0"/>
                        </a:rPr>
                        <m:t>𝒌</m:t>
                      </m:r>
                    </m:oMath>
                  </m:oMathPara>
                </a14:m>
                <a:endParaRPr lang="en-US" dirty="0"/>
              </a:p>
            </p:txBody>
          </p:sp>
        </mc:Choice>
        <mc:Fallback xmlns="">
          <p:sp>
            <p:nvSpPr>
              <p:cNvPr id="28" name="TextBox 27">
                <a:extLst>
                  <a:ext uri="{FF2B5EF4-FFF2-40B4-BE49-F238E27FC236}">
                    <a16:creationId xmlns:a16="http://schemas.microsoft.com/office/drawing/2014/main" id="{71520F13-8C69-154C-8682-23B3CD720B79}"/>
                  </a:ext>
                </a:extLst>
              </p:cNvPr>
              <p:cNvSpPr txBox="1">
                <a:spLocks noRot="1" noChangeAspect="1" noMove="1" noResize="1" noEditPoints="1" noAdjustHandles="1" noChangeArrowheads="1" noChangeShapeType="1" noTextEdit="1"/>
              </p:cNvSpPr>
              <p:nvPr/>
            </p:nvSpPr>
            <p:spPr>
              <a:xfrm>
                <a:off x="2200342" y="3961310"/>
                <a:ext cx="1954189" cy="461665"/>
              </a:xfrm>
              <a:prstGeom prst="rect">
                <a:avLst/>
              </a:prstGeom>
              <a:blipFill>
                <a:blip r:embed="rId3"/>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7547522-2EB5-A44F-AEB9-7DF75BD26AF3}"/>
                  </a:ext>
                </a:extLst>
              </p:cNvPr>
              <p:cNvSpPr txBox="1"/>
              <p:nvPr/>
            </p:nvSpPr>
            <p:spPr>
              <a:xfrm>
                <a:off x="4290746" y="2642998"/>
                <a:ext cx="592150" cy="523220"/>
              </a:xfrm>
              <a:prstGeom prst="rect">
                <a:avLst/>
              </a:prstGeom>
              <a:noFill/>
            </p:spPr>
            <p:txBody>
              <a:bodyPr wrap="square" rtlCol="0">
                <a:spAutoFit/>
              </a:bodyPr>
              <a:lstStyle/>
              <a:p>
                <a:pPr>
                  <a:buNone/>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𝑘</m:t>
                          </m:r>
                        </m:sub>
                      </m:sSub>
                    </m:oMath>
                  </m:oMathPara>
                </a14:m>
                <a:endParaRPr lang="en-US" sz="2800" dirty="0"/>
              </a:p>
            </p:txBody>
          </p:sp>
        </mc:Choice>
        <mc:Fallback xmlns="">
          <p:sp>
            <p:nvSpPr>
              <p:cNvPr id="29" name="TextBox 28">
                <a:extLst>
                  <a:ext uri="{FF2B5EF4-FFF2-40B4-BE49-F238E27FC236}">
                    <a16:creationId xmlns:a16="http://schemas.microsoft.com/office/drawing/2014/main" id="{67547522-2EB5-A44F-AEB9-7DF75BD26AF3}"/>
                  </a:ext>
                </a:extLst>
              </p:cNvPr>
              <p:cNvSpPr txBox="1">
                <a:spLocks noRot="1" noChangeAspect="1" noMove="1" noResize="1" noEditPoints="1" noAdjustHandles="1" noChangeArrowheads="1" noChangeShapeType="1" noTextEdit="1"/>
              </p:cNvSpPr>
              <p:nvPr/>
            </p:nvSpPr>
            <p:spPr>
              <a:xfrm>
                <a:off x="4290746" y="2642998"/>
                <a:ext cx="592150" cy="523220"/>
              </a:xfrm>
              <a:prstGeom prst="rect">
                <a:avLst/>
              </a:prstGeom>
              <a:blipFill>
                <a:blip r:embed="rId4"/>
                <a:stretch>
                  <a:fillRect l="-2128" b="-4762"/>
                </a:stretch>
              </a:blipFill>
            </p:spPr>
            <p:txBody>
              <a:bodyPr/>
              <a:lstStyle/>
              <a:p>
                <a:r>
                  <a:rPr lang="en-US">
                    <a:noFill/>
                  </a:rPr>
                  <a:t> </a:t>
                </a:r>
              </a:p>
            </p:txBody>
          </p:sp>
        </mc:Fallback>
      </mc:AlternateContent>
      <p:pic>
        <p:nvPicPr>
          <p:cNvPr id="31" name="Content Placeholder 11">
            <a:extLst>
              <a:ext uri="{FF2B5EF4-FFF2-40B4-BE49-F238E27FC236}">
                <a16:creationId xmlns:a16="http://schemas.microsoft.com/office/drawing/2014/main" id="{4016AFA1-D712-0A4F-B3FC-E79CB5197E3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a:off x="2804101" y="4788922"/>
            <a:ext cx="595745" cy="595745"/>
          </a:xfrm>
          <a:prstGeom prst="rect">
            <a:avLst/>
          </a:prstGeom>
          <a:noFill/>
          <a:ln w="9525">
            <a:noFill/>
            <a:miter lim="800000"/>
            <a:headEnd/>
            <a:tailEnd/>
          </a:ln>
        </p:spPr>
      </p:pic>
      <p:pic>
        <p:nvPicPr>
          <p:cNvPr id="32" name="Content Placeholder 11">
            <a:extLst>
              <a:ext uri="{FF2B5EF4-FFF2-40B4-BE49-F238E27FC236}">
                <a16:creationId xmlns:a16="http://schemas.microsoft.com/office/drawing/2014/main" id="{5DE71887-36D0-A844-A297-2EBEF7FD256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a:off x="4192253" y="4788922"/>
            <a:ext cx="595745" cy="595745"/>
          </a:xfrm>
          <a:prstGeom prst="rect">
            <a:avLst/>
          </a:prstGeom>
          <a:noFill/>
          <a:ln w="9525">
            <a:noFill/>
            <a:miter lim="800000"/>
            <a:headEnd/>
            <a:tailEnd/>
          </a:ln>
        </p:spPr>
      </p:pic>
      <p:pic>
        <p:nvPicPr>
          <p:cNvPr id="33" name="Content Placeholder 11">
            <a:extLst>
              <a:ext uri="{FF2B5EF4-FFF2-40B4-BE49-F238E27FC236}">
                <a16:creationId xmlns:a16="http://schemas.microsoft.com/office/drawing/2014/main" id="{FF570CC3-E7E4-6A40-83BA-64F901A23F5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a:off x="5554980" y="4788921"/>
            <a:ext cx="595745" cy="595745"/>
          </a:xfrm>
          <a:prstGeom prst="rect">
            <a:avLst/>
          </a:prstGeom>
          <a:noFill/>
          <a:ln w="9525">
            <a:noFill/>
            <a:miter lim="800000"/>
            <a:headEnd/>
            <a:tailEnd/>
          </a:ln>
        </p:spPr>
      </p:pic>
    </p:spTree>
    <p:extLst>
      <p:ext uri="{BB962C8B-B14F-4D97-AF65-F5344CB8AC3E}">
        <p14:creationId xmlns:p14="http://schemas.microsoft.com/office/powerpoint/2010/main" val="134756331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Privacy for Machine Learning</a:t>
            </a:r>
            <a:br>
              <a:rPr lang="en-US" dirty="0"/>
            </a:br>
            <a:r>
              <a:rPr lang="en-US" dirty="0"/>
              <a:t>[</a:t>
            </a:r>
            <a:r>
              <a:rPr lang="en-US" dirty="0">
                <a:hlinkClick r:id="rId2"/>
              </a:rPr>
              <a:t>Shokri, Shmatikov 2015</a:t>
            </a:r>
            <a:r>
              <a:rPr lang="en-US" dirty="0"/>
              <a:t>]</a:t>
            </a:r>
          </a:p>
        </p:txBody>
      </p:sp>
      <p:sp>
        <p:nvSpPr>
          <p:cNvPr id="3" name="Content Placeholder 2"/>
          <p:cNvSpPr>
            <a:spLocks noGrp="1"/>
          </p:cNvSpPr>
          <p:nvPr>
            <p:ph idx="1"/>
          </p:nvPr>
        </p:nvSpPr>
        <p:spPr/>
        <p:txBody>
          <a:bodyPr/>
          <a:lstStyle/>
          <a:p>
            <a:endParaRPr lang="en-US" dirty="0"/>
          </a:p>
          <a:p>
            <a:r>
              <a:rPr lang="en-US" dirty="0"/>
              <a:t>Agents add Laplace distributed noise to the gradients</a:t>
            </a:r>
          </a:p>
        </p:txBody>
      </p:sp>
      <p:sp>
        <p:nvSpPr>
          <p:cNvPr id="4" name="Slide Number Placeholder 3"/>
          <p:cNvSpPr>
            <a:spLocks noGrp="1"/>
          </p:cNvSpPr>
          <p:nvPr>
            <p:ph type="sldNum" sz="quarter" idx="12"/>
          </p:nvPr>
        </p:nvSpPr>
        <p:spPr/>
        <p:txBody>
          <a:bodyPr/>
          <a:lstStyle/>
          <a:p>
            <a:pPr>
              <a:defRPr/>
            </a:pPr>
            <a:fld id="{D207DEF5-A307-4F25-8C66-A6D5B058479D}" type="slidenum">
              <a:rPr lang="en-US" smtClean="0"/>
              <a:pPr>
                <a:defRPr/>
              </a:pPr>
              <a:t>162</a:t>
            </a:fld>
            <a:endParaRPr lang="en-US" dirty="0"/>
          </a:p>
        </p:txBody>
      </p:sp>
      <p:grpSp>
        <p:nvGrpSpPr>
          <p:cNvPr id="23" name="Group 22">
            <a:extLst>
              <a:ext uri="{FF2B5EF4-FFF2-40B4-BE49-F238E27FC236}">
                <a16:creationId xmlns:a16="http://schemas.microsoft.com/office/drawing/2014/main" id="{242B477D-B7C4-C24D-ADBB-C60B3AD0F36C}"/>
              </a:ext>
            </a:extLst>
          </p:cNvPr>
          <p:cNvGrpSpPr/>
          <p:nvPr/>
        </p:nvGrpSpPr>
        <p:grpSpPr>
          <a:xfrm>
            <a:off x="3118341" y="3632692"/>
            <a:ext cx="2745647" cy="1168674"/>
            <a:chOff x="2980750" y="2760326"/>
            <a:chExt cx="3475087" cy="1491482"/>
          </a:xfrm>
          <a:solidFill>
            <a:schemeClr val="accent1">
              <a:lumMod val="20000"/>
              <a:lumOff val="80000"/>
            </a:schemeClr>
          </a:solidFill>
        </p:grpSpPr>
        <p:cxnSp>
          <p:nvCxnSpPr>
            <p:cNvPr id="24" name="Straight Arrow Connector 23">
              <a:extLst>
                <a:ext uri="{FF2B5EF4-FFF2-40B4-BE49-F238E27FC236}">
                  <a16:creationId xmlns:a16="http://schemas.microsoft.com/office/drawing/2014/main" id="{DCDE6950-50F8-8C49-AD84-38CD6C788B11}"/>
                </a:ext>
              </a:extLst>
            </p:cNvPr>
            <p:cNvCxnSpPr/>
            <p:nvPr/>
          </p:nvCxnSpPr>
          <p:spPr>
            <a:xfrm flipH="1">
              <a:off x="2980750" y="2760326"/>
              <a:ext cx="1522459" cy="1478705"/>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7FE6EC8-975D-9B41-8C4D-D2047783AC32}"/>
                </a:ext>
              </a:extLst>
            </p:cNvPr>
            <p:cNvCxnSpPr/>
            <p:nvPr/>
          </p:nvCxnSpPr>
          <p:spPr>
            <a:xfrm>
              <a:off x="5070770" y="2760326"/>
              <a:ext cx="1385067" cy="1444918"/>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7B36319-872D-CC41-AE7E-2C63A5FE23E0}"/>
                </a:ext>
              </a:extLst>
            </p:cNvPr>
            <p:cNvCxnSpPr/>
            <p:nvPr/>
          </p:nvCxnSpPr>
          <p:spPr>
            <a:xfrm flipH="1">
              <a:off x="4716979" y="2760326"/>
              <a:ext cx="5147" cy="1491482"/>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id="{1B0D8D05-B55E-6F4A-A04A-78E9A662C35B}"/>
              </a:ext>
            </a:extLst>
          </p:cNvPr>
          <p:cNvSpPr/>
          <p:nvPr/>
        </p:nvSpPr>
        <p:spPr bwMode="auto">
          <a:xfrm>
            <a:off x="3648485" y="3154852"/>
            <a:ext cx="1678675" cy="487877"/>
          </a:xfrm>
          <a:prstGeom prst="rect">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1520F13-8C69-154C-8682-23B3CD720B79}"/>
                  </a:ext>
                </a:extLst>
              </p:cNvPr>
              <p:cNvSpPr txBox="1"/>
              <p:nvPr/>
            </p:nvSpPr>
            <p:spPr>
              <a:xfrm>
                <a:off x="2200342" y="3961310"/>
                <a:ext cx="1954189" cy="461665"/>
              </a:xfrm>
              <a:prstGeom prst="rect">
                <a:avLst/>
              </a:prstGeom>
              <a:solidFill>
                <a:srgbClr val="FFFF00"/>
              </a:solidFill>
            </p:spPr>
            <p:txBody>
              <a:bodyPr wrap="none" rtlCol="0">
                <a:spAutoFit/>
              </a:bodyPr>
              <a:lstStyle/>
              <a:p>
                <a:pPr eaLnBrk="1" fontAlgn="auto" hangingPunct="1">
                  <a:spcBef>
                    <a:spcPts val="0"/>
                  </a:spcBef>
                  <a:spcAft>
                    <a:spcPts val="0"/>
                  </a:spcAft>
                  <a:buClrTx/>
                  <a:buSzTx/>
                  <a:buNone/>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r>
                        <a:rPr lang="en-US" i="1">
                          <a:latin typeface="Cambria Math" panose="02040503050406030204" pitchFamily="18" charset="0"/>
                        </a:rPr>
                        <m:t>)</m:t>
                      </m:r>
                      <m:r>
                        <a:rPr lang="en-US" i="1">
                          <a:latin typeface="Cambria Math" charset="0"/>
                        </a:rPr>
                        <m:t>+</m:t>
                      </m:r>
                      <m:r>
                        <a:rPr lang="en-US" b="1" i="1">
                          <a:solidFill>
                            <a:srgbClr val="C00000"/>
                          </a:solidFill>
                          <a:latin typeface="Cambria Math" charset="0"/>
                        </a:rPr>
                        <m:t>𝜺</m:t>
                      </m:r>
                      <m:r>
                        <a:rPr lang="en-US" b="1" i="1" baseline="-25000">
                          <a:solidFill>
                            <a:srgbClr val="C00000"/>
                          </a:solidFill>
                          <a:latin typeface="Cambria Math" charset="0"/>
                        </a:rPr>
                        <m:t>𝒌</m:t>
                      </m:r>
                    </m:oMath>
                  </m:oMathPara>
                </a14:m>
                <a:endParaRPr lang="en-US" dirty="0"/>
              </a:p>
            </p:txBody>
          </p:sp>
        </mc:Choice>
        <mc:Fallback xmlns="">
          <p:sp>
            <p:nvSpPr>
              <p:cNvPr id="28" name="TextBox 27">
                <a:extLst>
                  <a:ext uri="{FF2B5EF4-FFF2-40B4-BE49-F238E27FC236}">
                    <a16:creationId xmlns:a16="http://schemas.microsoft.com/office/drawing/2014/main" id="{71520F13-8C69-154C-8682-23B3CD720B79}"/>
                  </a:ext>
                </a:extLst>
              </p:cNvPr>
              <p:cNvSpPr txBox="1">
                <a:spLocks noRot="1" noChangeAspect="1" noMove="1" noResize="1" noEditPoints="1" noAdjustHandles="1" noChangeArrowheads="1" noChangeShapeType="1" noTextEdit="1"/>
              </p:cNvSpPr>
              <p:nvPr/>
            </p:nvSpPr>
            <p:spPr>
              <a:xfrm>
                <a:off x="2200342" y="3961310"/>
                <a:ext cx="1954189" cy="461665"/>
              </a:xfrm>
              <a:prstGeom prst="rect">
                <a:avLst/>
              </a:prstGeom>
              <a:blipFill>
                <a:blip r:embed="rId3"/>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7547522-2EB5-A44F-AEB9-7DF75BD26AF3}"/>
                  </a:ext>
                </a:extLst>
              </p:cNvPr>
              <p:cNvSpPr txBox="1"/>
              <p:nvPr/>
            </p:nvSpPr>
            <p:spPr>
              <a:xfrm>
                <a:off x="4290746" y="2642998"/>
                <a:ext cx="592150" cy="523220"/>
              </a:xfrm>
              <a:prstGeom prst="rect">
                <a:avLst/>
              </a:prstGeom>
              <a:noFill/>
            </p:spPr>
            <p:txBody>
              <a:bodyPr wrap="square" rtlCol="0">
                <a:spAutoFit/>
              </a:bodyPr>
              <a:lstStyle/>
              <a:p>
                <a:pPr>
                  <a:buNone/>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𝑘</m:t>
                          </m:r>
                        </m:sub>
                      </m:sSub>
                    </m:oMath>
                  </m:oMathPara>
                </a14:m>
                <a:endParaRPr lang="en-US" sz="2800" dirty="0"/>
              </a:p>
            </p:txBody>
          </p:sp>
        </mc:Choice>
        <mc:Fallback xmlns="">
          <p:sp>
            <p:nvSpPr>
              <p:cNvPr id="29" name="TextBox 28">
                <a:extLst>
                  <a:ext uri="{FF2B5EF4-FFF2-40B4-BE49-F238E27FC236}">
                    <a16:creationId xmlns:a16="http://schemas.microsoft.com/office/drawing/2014/main" id="{67547522-2EB5-A44F-AEB9-7DF75BD26AF3}"/>
                  </a:ext>
                </a:extLst>
              </p:cNvPr>
              <p:cNvSpPr txBox="1">
                <a:spLocks noRot="1" noChangeAspect="1" noMove="1" noResize="1" noEditPoints="1" noAdjustHandles="1" noChangeArrowheads="1" noChangeShapeType="1" noTextEdit="1"/>
              </p:cNvSpPr>
              <p:nvPr/>
            </p:nvSpPr>
            <p:spPr>
              <a:xfrm>
                <a:off x="4290746" y="2642998"/>
                <a:ext cx="592150" cy="523220"/>
              </a:xfrm>
              <a:prstGeom prst="rect">
                <a:avLst/>
              </a:prstGeom>
              <a:blipFill>
                <a:blip r:embed="rId4"/>
                <a:stretch>
                  <a:fillRect l="-2128" b="-4762"/>
                </a:stretch>
              </a:blipFill>
            </p:spPr>
            <p:txBody>
              <a:bodyPr/>
              <a:lstStyle/>
              <a:p>
                <a:r>
                  <a:rPr lang="en-US">
                    <a:noFill/>
                  </a:rPr>
                  <a:t> </a:t>
                </a:r>
              </a:p>
            </p:txBody>
          </p:sp>
        </mc:Fallback>
      </mc:AlternateContent>
      <p:pic>
        <p:nvPicPr>
          <p:cNvPr id="31" name="Content Placeholder 11">
            <a:extLst>
              <a:ext uri="{FF2B5EF4-FFF2-40B4-BE49-F238E27FC236}">
                <a16:creationId xmlns:a16="http://schemas.microsoft.com/office/drawing/2014/main" id="{4016AFA1-D712-0A4F-B3FC-E79CB5197E3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a:off x="2804101" y="4788922"/>
            <a:ext cx="595745" cy="595745"/>
          </a:xfrm>
          <a:prstGeom prst="rect">
            <a:avLst/>
          </a:prstGeom>
          <a:noFill/>
          <a:ln w="9525">
            <a:noFill/>
            <a:miter lim="800000"/>
            <a:headEnd/>
            <a:tailEnd/>
          </a:ln>
        </p:spPr>
      </p:pic>
      <p:pic>
        <p:nvPicPr>
          <p:cNvPr id="32" name="Content Placeholder 11">
            <a:extLst>
              <a:ext uri="{FF2B5EF4-FFF2-40B4-BE49-F238E27FC236}">
                <a16:creationId xmlns:a16="http://schemas.microsoft.com/office/drawing/2014/main" id="{5DE71887-36D0-A844-A297-2EBEF7FD256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a:off x="4192253" y="4788922"/>
            <a:ext cx="595745" cy="595745"/>
          </a:xfrm>
          <a:prstGeom prst="rect">
            <a:avLst/>
          </a:prstGeom>
          <a:noFill/>
          <a:ln w="9525">
            <a:noFill/>
            <a:miter lim="800000"/>
            <a:headEnd/>
            <a:tailEnd/>
          </a:ln>
        </p:spPr>
      </p:pic>
      <p:pic>
        <p:nvPicPr>
          <p:cNvPr id="33" name="Content Placeholder 11">
            <a:extLst>
              <a:ext uri="{FF2B5EF4-FFF2-40B4-BE49-F238E27FC236}">
                <a16:creationId xmlns:a16="http://schemas.microsoft.com/office/drawing/2014/main" id="{FF570CC3-E7E4-6A40-83BA-64F901A23F5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a:off x="5554980" y="4788921"/>
            <a:ext cx="595745" cy="595745"/>
          </a:xfrm>
          <a:prstGeom prst="rect">
            <a:avLst/>
          </a:prstGeom>
          <a:noFill/>
          <a:ln w="9525">
            <a:noFill/>
            <a:miter lim="800000"/>
            <a:headEnd/>
            <a:tailEnd/>
          </a:ln>
        </p:spPr>
      </p:pic>
      <p:sp>
        <p:nvSpPr>
          <p:cNvPr id="15" name="TextBox 14">
            <a:extLst>
              <a:ext uri="{FF2B5EF4-FFF2-40B4-BE49-F238E27FC236}">
                <a16:creationId xmlns:a16="http://schemas.microsoft.com/office/drawing/2014/main" id="{93F8DFB6-939A-D544-90FF-E6BDF2FFB1F8}"/>
              </a:ext>
            </a:extLst>
          </p:cNvPr>
          <p:cNvSpPr txBox="1"/>
          <p:nvPr/>
        </p:nvSpPr>
        <p:spPr>
          <a:xfrm>
            <a:off x="2200342" y="5843459"/>
            <a:ext cx="6681060" cy="904863"/>
          </a:xfrm>
          <a:prstGeom prst="rect">
            <a:avLst/>
          </a:prstGeom>
          <a:solidFill>
            <a:schemeClr val="accent6">
              <a:lumMod val="20000"/>
              <a:lumOff val="80000"/>
            </a:schemeClr>
          </a:solidFill>
        </p:spPr>
        <p:txBody>
          <a:bodyPr wrap="none" rtlCol="0">
            <a:spAutoFit/>
          </a:bodyPr>
          <a:lstStyle/>
          <a:p>
            <a:pPr>
              <a:buNone/>
            </a:pPr>
            <a:r>
              <a:rPr lang="en-US" dirty="0">
                <a:solidFill>
                  <a:srgbClr val="C00000"/>
                </a:solidFill>
                <a:latin typeface="Helvetica" charset="0"/>
                <a:ea typeface="Helvetica" charset="0"/>
                <a:cs typeface="Helvetica" charset="0"/>
              </a:rPr>
              <a:t>Goal</a:t>
            </a:r>
            <a:r>
              <a:rPr lang="en-US" dirty="0">
                <a:latin typeface="Helvetica" charset="0"/>
                <a:ea typeface="Helvetica" charset="0"/>
                <a:cs typeface="Helvetica" charset="0"/>
              </a:rPr>
              <a:t>: Make it difficult to determine if a particular</a:t>
            </a:r>
          </a:p>
          <a:p>
            <a:pPr>
              <a:buNone/>
            </a:pPr>
            <a:r>
              <a:rPr lang="en-US" dirty="0">
                <a:latin typeface="Helvetica" charset="0"/>
                <a:ea typeface="Helvetica" charset="0"/>
                <a:cs typeface="Helvetica" charset="0"/>
              </a:rPr>
              <a:t>data item was used during training</a:t>
            </a:r>
          </a:p>
        </p:txBody>
      </p:sp>
    </p:spTree>
    <p:extLst>
      <p:ext uri="{BB962C8B-B14F-4D97-AF65-F5344CB8AC3E}">
        <p14:creationId xmlns:p14="http://schemas.microsoft.com/office/powerpoint/2010/main" val="307865045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Privacy</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D207DEF5-A307-4F25-8C66-A6D5B058479D}" type="slidenum">
              <a:rPr lang="en-US" smtClean="0"/>
              <a:pPr>
                <a:defRPr/>
              </a:pPr>
              <a:t>163</a:t>
            </a:fld>
            <a:endParaRPr lang="en-US" dirty="0"/>
          </a:p>
        </p:txBody>
      </p:sp>
      <p:grpSp>
        <p:nvGrpSpPr>
          <p:cNvPr id="5" name="Group 4"/>
          <p:cNvGrpSpPr/>
          <p:nvPr/>
        </p:nvGrpSpPr>
        <p:grpSpPr>
          <a:xfrm>
            <a:off x="2888986" y="2119987"/>
            <a:ext cx="3284140" cy="2187973"/>
            <a:chOff x="1578625" y="2402006"/>
            <a:chExt cx="3284140" cy="2187973"/>
          </a:xfrm>
        </p:grpSpPr>
        <mc:AlternateContent xmlns:mc="http://schemas.openxmlformats.org/markup-compatibility/2006" xmlns:a14="http://schemas.microsoft.com/office/drawing/2010/main">
          <mc:Choice Requires="a14">
            <p:sp>
              <p:nvSpPr>
                <p:cNvPr id="6" name="Oval 5"/>
                <p:cNvSpPr/>
                <p:nvPr/>
              </p:nvSpPr>
              <p:spPr bwMode="auto">
                <a:xfrm>
                  <a:off x="1578625" y="3907049"/>
                  <a:ext cx="778101" cy="682930"/>
                </a:xfrm>
                <a:prstGeom prst="ellipse">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𝑓</m:t>
                            </m:r>
                          </m:e>
                          <m:sub>
                            <m:r>
                              <a:rPr lang="en-US" sz="2800" i="1">
                                <a:latin typeface="Cambria Math" panose="02040503050406030204" pitchFamily="18" charset="0"/>
                              </a:rPr>
                              <m:t>1</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17" name="Oval 16"/>
                <p:cNvSpPr>
                  <a:spLocks noRot="1" noChangeAspect="1" noMove="1" noResize="1" noEditPoints="1" noAdjustHandles="1" noChangeArrowheads="1" noChangeShapeType="1" noTextEdit="1"/>
                </p:cNvSpPr>
                <p:nvPr/>
              </p:nvSpPr>
              <p:spPr bwMode="auto">
                <a:xfrm>
                  <a:off x="1578625" y="3907049"/>
                  <a:ext cx="778101" cy="682930"/>
                </a:xfrm>
                <a:prstGeom prst="ellipse">
                  <a:avLst/>
                </a:prstGeom>
                <a:blipFill rotWithShape="0">
                  <a:blip r:embed="rId2"/>
                  <a:stretch>
                    <a:fillRect/>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p:cxnSp>
          <p:nvCxnSpPr>
            <p:cNvPr id="7" name="Straight Connector 6"/>
            <p:cNvCxnSpPr/>
            <p:nvPr/>
          </p:nvCxnSpPr>
          <p:spPr bwMode="auto">
            <a:xfrm flipH="1">
              <a:off x="2119273" y="2912215"/>
              <a:ext cx="806434" cy="1046917"/>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flipH="1">
              <a:off x="3204597" y="2925863"/>
              <a:ext cx="46806" cy="981186"/>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3736081" y="2925863"/>
              <a:ext cx="697166" cy="981186"/>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0" name="Rectangle 9"/>
            <p:cNvSpPr/>
            <p:nvPr/>
          </p:nvSpPr>
          <p:spPr bwMode="auto">
            <a:xfrm>
              <a:off x="2497540" y="2402006"/>
              <a:ext cx="1678675" cy="523857"/>
            </a:xfrm>
            <a:prstGeom prst="rect">
              <a:avLst/>
            </a:prstGeom>
            <a:solidFill>
              <a:schemeClr val="accent1">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a:t>
              </a:r>
            </a:p>
          </p:txBody>
        </p:sp>
        <mc:AlternateContent xmlns:mc="http://schemas.openxmlformats.org/markup-compatibility/2006" xmlns:a14="http://schemas.microsoft.com/office/drawing/2010/main">
          <mc:Choice Requires="a14">
            <p:sp>
              <p:nvSpPr>
                <p:cNvPr id="11" name="Oval 10"/>
                <p:cNvSpPr/>
                <p:nvPr/>
              </p:nvSpPr>
              <p:spPr bwMode="auto">
                <a:xfrm>
                  <a:off x="2808833" y="3907049"/>
                  <a:ext cx="778101" cy="682930"/>
                </a:xfrm>
                <a:prstGeom prst="ellipse">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2</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34" name="Oval 33"/>
                <p:cNvSpPr>
                  <a:spLocks noRot="1" noChangeAspect="1" noMove="1" noResize="1" noEditPoints="1" noAdjustHandles="1" noChangeArrowheads="1" noChangeShapeType="1" noTextEdit="1"/>
                </p:cNvSpPr>
                <p:nvPr/>
              </p:nvSpPr>
              <p:spPr bwMode="auto">
                <a:xfrm>
                  <a:off x="2808833" y="3907049"/>
                  <a:ext cx="778101" cy="682930"/>
                </a:xfrm>
                <a:prstGeom prst="ellipse">
                  <a:avLst/>
                </a:prstGeom>
                <a:blipFill rotWithShape="0">
                  <a:blip r:embed="rId3"/>
                  <a:stretch>
                    <a:fillRect/>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Oval 11"/>
                <p:cNvSpPr/>
                <p:nvPr/>
              </p:nvSpPr>
              <p:spPr bwMode="auto">
                <a:xfrm>
                  <a:off x="4084664" y="3907049"/>
                  <a:ext cx="778101" cy="682930"/>
                </a:xfrm>
                <a:prstGeom prst="ellipse">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3</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35" name="Oval 34"/>
                <p:cNvSpPr>
                  <a:spLocks noRot="1" noChangeAspect="1" noMove="1" noResize="1" noEditPoints="1" noAdjustHandles="1" noChangeArrowheads="1" noChangeShapeType="1" noTextEdit="1"/>
                </p:cNvSpPr>
                <p:nvPr/>
              </p:nvSpPr>
              <p:spPr bwMode="auto">
                <a:xfrm>
                  <a:off x="4084664" y="3907049"/>
                  <a:ext cx="778101" cy="682930"/>
                </a:xfrm>
                <a:prstGeom prst="ellipse">
                  <a:avLst/>
                </a:prstGeom>
                <a:blipFill rotWithShape="0">
                  <a:blip r:embed="rId4"/>
                  <a:stretch>
                    <a:fillRect/>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3" name="TextBox 12"/>
              <p:cNvSpPr txBox="1"/>
              <p:nvPr/>
            </p:nvSpPr>
            <p:spPr>
              <a:xfrm>
                <a:off x="1646605" y="2864728"/>
                <a:ext cx="1953548" cy="453137"/>
              </a:xfrm>
              <a:prstGeom prst="rect">
                <a:avLst/>
              </a:prstGeom>
              <a:solidFill>
                <a:srgbClr val="FFFF00"/>
              </a:solidFill>
            </p:spPr>
            <p:txBody>
              <a:bodyPr wrap="none" rtlCol="0">
                <a:spAutoFit/>
              </a:bodyPr>
              <a:lstStyle/>
              <a:p>
                <a:pPr lvl="0" eaLnBrk="1" fontAlgn="auto" hangingPunct="1">
                  <a:spcBef>
                    <a:spcPts val="0"/>
                  </a:spcBef>
                  <a:spcAft>
                    <a:spcPts val="0"/>
                  </a:spcAft>
                  <a:buClrTx/>
                  <a:buSzTx/>
                  <a:buNone/>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𝑖</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e>
                      </m:d>
                      <m:r>
                        <a:rPr lang="en-US" b="0" i="1" smtClean="0">
                          <a:latin typeface="Cambria Math" charset="0"/>
                        </a:rPr>
                        <m:t>+</m:t>
                      </m:r>
                      <m:r>
                        <a:rPr lang="en-US" b="1" i="1">
                          <a:solidFill>
                            <a:srgbClr val="C00000"/>
                          </a:solidFill>
                          <a:latin typeface="Cambria Math" charset="0"/>
                        </a:rPr>
                        <m:t>𝜺</m:t>
                      </m:r>
                      <m:r>
                        <a:rPr lang="en-US" b="1" i="1" baseline="-25000" smtClean="0">
                          <a:solidFill>
                            <a:srgbClr val="C00000"/>
                          </a:solidFill>
                          <a:latin typeface="Cambria Math" charset="0"/>
                        </a:rPr>
                        <m:t>𝒌</m:t>
                      </m:r>
                    </m:oMath>
                  </m:oMathPara>
                </a14:m>
                <a:endParaRPr lang="en-US" baseline="-25000" dirty="0"/>
              </a:p>
            </p:txBody>
          </p:sp>
        </mc:Choice>
        <mc:Fallback xmlns="">
          <p:sp>
            <p:nvSpPr>
              <p:cNvPr id="13" name="TextBox 12"/>
              <p:cNvSpPr txBox="1">
                <a:spLocks noRot="1" noChangeAspect="1" noMove="1" noResize="1" noEditPoints="1" noAdjustHandles="1" noChangeArrowheads="1" noChangeShapeType="1" noTextEdit="1"/>
              </p:cNvSpPr>
              <p:nvPr/>
            </p:nvSpPr>
            <p:spPr>
              <a:xfrm>
                <a:off x="1646605" y="2864728"/>
                <a:ext cx="1953548" cy="453137"/>
              </a:xfrm>
              <a:prstGeom prst="rect">
                <a:avLst/>
              </a:prstGeom>
              <a:blipFill rotWithShape="0">
                <a:blip r:embed="rId5"/>
                <a:stretch>
                  <a:fillRect b="-21622"/>
                </a:stretch>
              </a:blipFill>
            </p:spPr>
            <p:txBody>
              <a:bodyPr/>
              <a:lstStyle/>
              <a:p>
                <a:r>
                  <a:rPr lang="en-US">
                    <a:noFill/>
                  </a:rPr>
                  <a:t> </a:t>
                </a:r>
              </a:p>
            </p:txBody>
          </p:sp>
        </mc:Fallback>
      </mc:AlternateContent>
      <p:sp>
        <p:nvSpPr>
          <p:cNvPr id="15" name="TextBox 14"/>
          <p:cNvSpPr txBox="1"/>
          <p:nvPr/>
        </p:nvSpPr>
        <p:spPr>
          <a:xfrm>
            <a:off x="2460147" y="5017841"/>
            <a:ext cx="4428776" cy="461665"/>
          </a:xfrm>
          <a:prstGeom prst="rect">
            <a:avLst/>
          </a:prstGeom>
          <a:solidFill>
            <a:schemeClr val="accent3">
              <a:lumMod val="85000"/>
            </a:schemeClr>
          </a:solidFill>
        </p:spPr>
        <p:txBody>
          <a:bodyPr wrap="none" rtlCol="0">
            <a:spAutoFit/>
          </a:bodyPr>
          <a:lstStyle/>
          <a:p>
            <a:pPr>
              <a:buNone/>
            </a:pPr>
            <a:r>
              <a:rPr lang="en-US" dirty="0">
                <a:latin typeface="Helvetica" charset="0"/>
                <a:ea typeface="Helvetica" charset="0"/>
                <a:cs typeface="Helvetica" charset="0"/>
              </a:rPr>
              <a:t>Trade-off privacy with accuracy</a:t>
            </a:r>
          </a:p>
        </p:txBody>
      </p:sp>
    </p:spTree>
    <p:extLst>
      <p:ext uri="{BB962C8B-B14F-4D97-AF65-F5344CB8AC3E}">
        <p14:creationId xmlns:p14="http://schemas.microsoft.com/office/powerpoint/2010/main" val="391645072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685800" y="1965278"/>
            <a:ext cx="2546709" cy="504967"/>
          </a:xfrm>
          <a:prstGeom prst="rect">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5" name="Rectangle 24"/>
          <p:cNvSpPr/>
          <p:nvPr/>
        </p:nvSpPr>
        <p:spPr bwMode="auto">
          <a:xfrm>
            <a:off x="559558" y="4018032"/>
            <a:ext cx="7898642" cy="721072"/>
          </a:xfrm>
          <a:prstGeom prst="rect">
            <a:avLst/>
          </a:prstGeom>
          <a:solidFill>
            <a:srgbClr val="FFFF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p:cNvSpPr>
            <a:spLocks noGrp="1"/>
          </p:cNvSpPr>
          <p:nvPr>
            <p:ph type="title"/>
          </p:nvPr>
        </p:nvSpPr>
        <p:spPr/>
        <p:txBody>
          <a:bodyPr/>
          <a:lstStyle/>
          <a:p>
            <a:r>
              <a:rPr lang="en-US" dirty="0"/>
              <a:t>Decentralized Optimization</a:t>
            </a:r>
          </a:p>
        </p:txBody>
      </p:sp>
      <p:sp>
        <p:nvSpPr>
          <p:cNvPr id="3" name="Content Placeholder 2"/>
          <p:cNvSpPr>
            <a:spLocks noGrp="1"/>
          </p:cNvSpPr>
          <p:nvPr>
            <p:ph idx="1"/>
          </p:nvPr>
        </p:nvSpPr>
        <p:spPr/>
        <p:txBody>
          <a:bodyPr/>
          <a:lstStyle/>
          <a:p>
            <a:r>
              <a:rPr lang="en-US" dirty="0"/>
              <a:t>Each agent maintains local estimate </a:t>
            </a:r>
            <a:r>
              <a:rPr lang="en-US" i="1" dirty="0">
                <a:latin typeface="Times" charset="0"/>
                <a:ea typeface="Times" charset="0"/>
                <a:cs typeface="Times" charset="0"/>
              </a:rPr>
              <a:t>x</a:t>
            </a:r>
          </a:p>
          <a:p>
            <a:pPr marL="0" indent="0">
              <a:buNone/>
            </a:pPr>
            <a:r>
              <a:rPr lang="en-US" dirty="0">
                <a:solidFill>
                  <a:srgbClr val="C00000"/>
                </a:solidFill>
              </a:rPr>
              <a:t>In each iteration</a:t>
            </a:r>
            <a:endParaRPr lang="en-US" i="1" dirty="0">
              <a:latin typeface="Times" charset="0"/>
              <a:ea typeface="Times" charset="0"/>
              <a:cs typeface="Times" charset="0"/>
            </a:endParaRPr>
          </a:p>
          <a:p>
            <a:r>
              <a:rPr lang="en-US" dirty="0"/>
              <a:t>Compute weighted average with neighbors’ estimates</a:t>
            </a:r>
          </a:p>
          <a:p>
            <a:r>
              <a:rPr lang="en-US" dirty="0"/>
              <a:t>Apply </a:t>
            </a:r>
            <a:r>
              <a:rPr lang="en-US" dirty="0">
                <a:solidFill>
                  <a:srgbClr val="00B050"/>
                </a:solidFill>
              </a:rPr>
              <a:t>own gradient </a:t>
            </a:r>
            <a:r>
              <a:rPr lang="en-US" dirty="0"/>
              <a:t>to own estimate</a:t>
            </a:r>
          </a:p>
          <a:p>
            <a:pPr marL="0" indent="0">
              <a:buNone/>
            </a:pPr>
            <a:endParaRPr lang="en-US" dirty="0"/>
          </a:p>
          <a:p>
            <a:endParaRPr lang="en-US" dirty="0"/>
          </a:p>
          <a:p>
            <a:r>
              <a:rPr lang="en-US" dirty="0"/>
              <a:t>Local estimates converge to</a:t>
            </a:r>
          </a:p>
        </p:txBody>
      </p:sp>
      <p:grpSp>
        <p:nvGrpSpPr>
          <p:cNvPr id="5" name="Group 4"/>
          <p:cNvGrpSpPr/>
          <p:nvPr/>
        </p:nvGrpSpPr>
        <p:grpSpPr>
          <a:xfrm>
            <a:off x="380032" y="4836786"/>
            <a:ext cx="3656676" cy="1963982"/>
            <a:chOff x="2324904" y="3562607"/>
            <a:chExt cx="2620356" cy="1419076"/>
          </a:xfrm>
        </p:grpSpPr>
        <mc:AlternateContent xmlns:mc="http://schemas.openxmlformats.org/markup-compatibility/2006" xmlns:a14="http://schemas.microsoft.com/office/drawing/2010/main">
          <mc:Choice Requires="a14">
            <p:sp>
              <p:nvSpPr>
                <p:cNvPr id="6" name="Oval 5"/>
                <p:cNvSpPr/>
                <p:nvPr/>
              </p:nvSpPr>
              <p:spPr>
                <a:xfrm>
                  <a:off x="4305790" y="3624732"/>
                  <a:ext cx="431455" cy="45720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3</m:t>
                            </m:r>
                          </m:sub>
                        </m:sSub>
                      </m:oMath>
                    </m:oMathPara>
                  </a14:m>
                  <a:endParaRPr lang="en-US" sz="28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3" name="Oval 22"/>
                <p:cNvSpPr>
                  <a:spLocks noRot="1" noChangeAspect="1" noMove="1" noResize="1" noEditPoints="1" noAdjustHandles="1" noChangeArrowheads="1" noChangeShapeType="1" noTextEdit="1"/>
                </p:cNvSpPr>
                <p:nvPr/>
              </p:nvSpPr>
              <p:spPr>
                <a:xfrm>
                  <a:off x="4305790" y="3624732"/>
                  <a:ext cx="431455" cy="457200"/>
                </a:xfrm>
                <a:prstGeom prst="ellipse">
                  <a:avLst/>
                </a:prstGeom>
                <a:blipFill rotWithShape="0">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val 6"/>
                <p:cNvSpPr/>
                <p:nvPr/>
              </p:nvSpPr>
              <p:spPr>
                <a:xfrm>
                  <a:off x="3589538" y="4240857"/>
                  <a:ext cx="431455" cy="45720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panose="02040503050406030204" pitchFamily="18" charset="0"/>
                              </a:rPr>
                              <m:t>2</m:t>
                            </m:r>
                          </m:sub>
                        </m:sSub>
                      </m:oMath>
                    </m:oMathPara>
                  </a14:m>
                  <a:endParaRPr lang="en-US" sz="28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4" name="Oval 23"/>
                <p:cNvSpPr>
                  <a:spLocks noRot="1" noChangeAspect="1" noMove="1" noResize="1" noEditPoints="1" noAdjustHandles="1" noChangeArrowheads="1" noChangeShapeType="1" noTextEdit="1"/>
                </p:cNvSpPr>
                <p:nvPr/>
              </p:nvSpPr>
              <p:spPr>
                <a:xfrm>
                  <a:off x="3589538" y="4240857"/>
                  <a:ext cx="431455" cy="457200"/>
                </a:xfrm>
                <a:prstGeom prst="ellipse">
                  <a:avLst/>
                </a:prstGeom>
                <a:blipFill rotWithShape="0">
                  <a:blip r:embed="rId6"/>
                  <a:stretch>
                    <a:fillRect/>
                  </a:stretch>
                </a:blipFill>
                <a:ln>
                  <a:noFill/>
                </a:ln>
              </p:spPr>
              <p:txBody>
                <a:bodyPr/>
                <a:lstStyle/>
                <a:p>
                  <a:r>
                    <a:rPr lang="en-US">
                      <a:noFill/>
                    </a:rPr>
                    <a:t> </a:t>
                  </a:r>
                </a:p>
              </p:txBody>
            </p:sp>
          </mc:Fallback>
        </mc:AlternateContent>
        <p:cxnSp>
          <p:nvCxnSpPr>
            <p:cNvPr id="8" name="Straight Arrow Connector 7"/>
            <p:cNvCxnSpPr/>
            <p:nvPr/>
          </p:nvCxnSpPr>
          <p:spPr>
            <a:xfrm flipH="1" flipV="1">
              <a:off x="3314890" y="4019807"/>
              <a:ext cx="337833" cy="288005"/>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957808" y="4014977"/>
              <a:ext cx="411167" cy="292835"/>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530617" y="3691687"/>
              <a:ext cx="838358" cy="99520"/>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Oval 10"/>
                <p:cNvSpPr/>
                <p:nvPr/>
              </p:nvSpPr>
              <p:spPr>
                <a:xfrm>
                  <a:off x="4513805" y="4524483"/>
                  <a:ext cx="431455" cy="45720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4</m:t>
                            </m:r>
                          </m:sub>
                        </m:sSub>
                      </m:oMath>
                    </m:oMathPara>
                  </a14:m>
                  <a:endParaRPr lang="en-US" sz="28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8" name="Oval 27"/>
                <p:cNvSpPr>
                  <a:spLocks noRot="1" noChangeAspect="1" noMove="1" noResize="1" noEditPoints="1" noAdjustHandles="1" noChangeArrowheads="1" noChangeShapeType="1" noTextEdit="1"/>
                </p:cNvSpPr>
                <p:nvPr/>
              </p:nvSpPr>
              <p:spPr>
                <a:xfrm>
                  <a:off x="4513805" y="4524483"/>
                  <a:ext cx="431455" cy="457200"/>
                </a:xfrm>
                <a:prstGeom prst="ellipse">
                  <a:avLst/>
                </a:prstGeom>
                <a:blipFill rotWithShape="0">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Oval 11"/>
                <p:cNvSpPr/>
                <p:nvPr/>
              </p:nvSpPr>
              <p:spPr>
                <a:xfrm>
                  <a:off x="2324904" y="4263196"/>
                  <a:ext cx="431455" cy="45720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5</m:t>
                            </m:r>
                          </m:sub>
                        </m:sSub>
                      </m:oMath>
                    </m:oMathPara>
                  </a14:m>
                  <a:endParaRPr lang="en-US" sz="28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9" name="Oval 28"/>
                <p:cNvSpPr>
                  <a:spLocks noRot="1" noChangeAspect="1" noMove="1" noResize="1" noEditPoints="1" noAdjustHandles="1" noChangeArrowheads="1" noChangeShapeType="1" noTextEdit="1"/>
                </p:cNvSpPr>
                <p:nvPr/>
              </p:nvSpPr>
              <p:spPr>
                <a:xfrm>
                  <a:off x="2324904" y="4263196"/>
                  <a:ext cx="431455" cy="457200"/>
                </a:xfrm>
                <a:prstGeom prst="ellipse">
                  <a:avLst/>
                </a:prstGeom>
                <a:blipFill rotWithShape="0">
                  <a:blip r:embed="rId8"/>
                  <a:stretch>
                    <a:fillRect/>
                  </a:stretch>
                </a:blipFill>
                <a:ln>
                  <a:noFill/>
                </a:ln>
              </p:spPr>
              <p:txBody>
                <a:bodyPr/>
                <a:lstStyle/>
                <a:p>
                  <a:r>
                    <a:rPr lang="en-US">
                      <a:noFill/>
                    </a:rPr>
                    <a:t> </a:t>
                  </a:r>
                </a:p>
              </p:txBody>
            </p:sp>
          </mc:Fallback>
        </mc:AlternateContent>
        <p:cxnSp>
          <p:nvCxnSpPr>
            <p:cNvPr id="13" name="Straight Arrow Connector 12"/>
            <p:cNvCxnSpPr/>
            <p:nvPr/>
          </p:nvCxnSpPr>
          <p:spPr>
            <a:xfrm>
              <a:off x="3957808" y="4631102"/>
              <a:ext cx="555997" cy="121981"/>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693174" y="3952852"/>
              <a:ext cx="469173" cy="377299"/>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Oval 14"/>
                <p:cNvSpPr/>
                <p:nvPr/>
              </p:nvSpPr>
              <p:spPr>
                <a:xfrm>
                  <a:off x="3099162" y="3562607"/>
                  <a:ext cx="431455" cy="45720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1</m:t>
                            </m:r>
                          </m:sub>
                        </m:sSub>
                      </m:oMath>
                    </m:oMathPara>
                  </a14:m>
                  <a:endParaRPr lang="en-US" sz="28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32" name="Oval 31"/>
                <p:cNvSpPr>
                  <a:spLocks noRot="1" noChangeAspect="1" noMove="1" noResize="1" noEditPoints="1" noAdjustHandles="1" noChangeArrowheads="1" noChangeShapeType="1" noTextEdit="1"/>
                </p:cNvSpPr>
                <p:nvPr/>
              </p:nvSpPr>
              <p:spPr>
                <a:xfrm>
                  <a:off x="3099162" y="3562607"/>
                  <a:ext cx="431455" cy="457200"/>
                </a:xfrm>
                <a:prstGeom prst="ellipse">
                  <a:avLst/>
                </a:prstGeom>
                <a:blipFill rotWithShape="0">
                  <a:blip r:embed="rId9"/>
                  <a:stretch>
                    <a:fillRect/>
                  </a:stretch>
                </a:blipFill>
                <a:ln>
                  <a:noFill/>
                </a:ln>
              </p:spPr>
              <p:txBody>
                <a:bodyPr/>
                <a:lstStyle/>
                <a:p>
                  <a:r>
                    <a:rPr lang="en-US">
                      <a:noFill/>
                    </a:rPr>
                    <a:t> </a:t>
                  </a:r>
                </a:p>
              </p:txBody>
            </p:sp>
          </mc:Fallback>
        </mc:AlternateContent>
      </p:grpSp>
      <p:grpSp>
        <p:nvGrpSpPr>
          <p:cNvPr id="16" name="Group 15"/>
          <p:cNvGrpSpPr/>
          <p:nvPr/>
        </p:nvGrpSpPr>
        <p:grpSpPr>
          <a:xfrm>
            <a:off x="5085518" y="3499220"/>
            <a:ext cx="3243724" cy="1835265"/>
            <a:chOff x="1082616" y="1973596"/>
            <a:chExt cx="3243724" cy="1835265"/>
          </a:xfrm>
        </p:grpSpPr>
        <p:grpSp>
          <p:nvGrpSpPr>
            <p:cNvPr id="17" name="Group 16"/>
            <p:cNvGrpSpPr/>
            <p:nvPr/>
          </p:nvGrpSpPr>
          <p:grpSpPr>
            <a:xfrm>
              <a:off x="1082616" y="1973596"/>
              <a:ext cx="3243724" cy="1835265"/>
              <a:chOff x="1082616" y="1973596"/>
              <a:chExt cx="3243724" cy="1835265"/>
            </a:xfrm>
          </p:grpSpPr>
          <p:pic>
            <p:nvPicPr>
              <p:cNvPr id="19" name="Picture 18"/>
              <p:cNvPicPr>
                <a:picLocks noChangeAspect="1"/>
              </p:cNvPicPr>
              <p:nvPr/>
            </p:nvPicPr>
            <p:blipFill>
              <a:blip r:embed="rId10"/>
              <a:stretch>
                <a:fillRect/>
              </a:stretch>
            </p:blipFill>
            <p:spPr>
              <a:xfrm>
                <a:off x="1082616" y="1973596"/>
                <a:ext cx="3243724" cy="1835265"/>
              </a:xfrm>
              <a:prstGeom prst="rect">
                <a:avLst/>
              </a:prstGeom>
            </p:spPr>
          </p:pic>
          <p:sp>
            <p:nvSpPr>
              <p:cNvPr id="20" name="Rectangle 19"/>
              <p:cNvSpPr/>
              <p:nvPr/>
            </p:nvSpPr>
            <p:spPr bwMode="auto">
              <a:xfrm>
                <a:off x="2620370" y="2129051"/>
                <a:ext cx="573206" cy="423080"/>
              </a:xfrm>
              <a:prstGeom prst="rect">
                <a:avLst/>
              </a:prstGeom>
              <a:solidFill>
                <a:schemeClr val="bg1"/>
              </a:solidFill>
              <a:ln w="28575"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1" name="Rectangle 20"/>
              <p:cNvSpPr/>
              <p:nvPr/>
            </p:nvSpPr>
            <p:spPr bwMode="auto">
              <a:xfrm>
                <a:off x="2634018" y="3213480"/>
                <a:ext cx="573206" cy="423080"/>
              </a:xfrm>
              <a:prstGeom prst="rect">
                <a:avLst/>
              </a:prstGeom>
              <a:solidFill>
                <a:schemeClr val="bg1"/>
              </a:solidFill>
              <a:ln w="28575"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2" name="TextBox 21"/>
              <p:cNvSpPr txBox="1"/>
              <p:nvPr/>
            </p:nvSpPr>
            <p:spPr>
              <a:xfrm>
                <a:off x="2704478" y="3122466"/>
                <a:ext cx="285656"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i="1" dirty="0" err="1">
                    <a:latin typeface="Times" charset="0"/>
                    <a:ea typeface="Times" charset="0"/>
                    <a:cs typeface="Times" charset="0"/>
                  </a:rPr>
                  <a:t>i</a:t>
                </a:r>
                <a:endParaRPr lang="en-US" sz="2800" i="1" dirty="0">
                  <a:latin typeface="Times" charset="0"/>
                  <a:ea typeface="Times" charset="0"/>
                  <a:cs typeface="Times" charset="0"/>
                </a:endParaRPr>
              </a:p>
            </p:txBody>
          </p:sp>
        </p:grpSp>
        <p:sp>
          <p:nvSpPr>
            <p:cNvPr id="18" name="Rectangle 17"/>
            <p:cNvSpPr/>
            <p:nvPr/>
          </p:nvSpPr>
          <p:spPr bwMode="auto">
            <a:xfrm>
              <a:off x="1364776" y="3138986"/>
              <a:ext cx="955343" cy="395785"/>
            </a:xfrm>
            <a:prstGeom prst="rect">
              <a:avLst/>
            </a:prstGeom>
            <a:solidFill>
              <a:schemeClr val="bg1"/>
            </a:solidFill>
            <a:ln w="28575"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grpSp>
    </p:spTree>
    <p:extLst>
      <p:ext uri="{BB962C8B-B14F-4D97-AF65-F5344CB8AC3E}">
        <p14:creationId xmlns:p14="http://schemas.microsoft.com/office/powerpoint/2010/main" val="86583086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2209800" y="261860"/>
            <a:ext cx="787400" cy="677334"/>
          </a:xfrm>
          <a:prstGeom prst="ellipse">
            <a:avLst/>
          </a:prstGeom>
          <a:solidFill>
            <a:srgbClr val="FFFF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sz="2800" i="1" dirty="0">
                <a:solidFill>
                  <a:schemeClr val="tx1"/>
                </a:solidFill>
                <a:latin typeface="Times New Roman" panose="02020603050405020304" pitchFamily="18" charset="0"/>
                <a:cs typeface="Times New Roman" panose="02020603050405020304" pitchFamily="18" charset="0"/>
              </a:rPr>
              <a:t>x</a:t>
            </a:r>
            <a:r>
              <a:rPr lang="en-US" sz="2800" i="1" baseline="-25000" dirty="0">
                <a:solidFill>
                  <a:schemeClr val="tx1"/>
                </a:solidFill>
                <a:latin typeface="Times New Roman" panose="02020603050405020304" pitchFamily="18" charset="0"/>
                <a:cs typeface="Times New Roman" panose="02020603050405020304" pitchFamily="18" charset="0"/>
              </a:rPr>
              <a:t>1</a:t>
            </a:r>
          </a:p>
        </p:txBody>
      </p:sp>
      <p:sp>
        <p:nvSpPr>
          <p:cNvPr id="15" name="Oval 14"/>
          <p:cNvSpPr/>
          <p:nvPr/>
        </p:nvSpPr>
        <p:spPr>
          <a:xfrm>
            <a:off x="3852333" y="2031393"/>
            <a:ext cx="787400" cy="677334"/>
          </a:xfrm>
          <a:prstGeom prst="ellipse">
            <a:avLst/>
          </a:prstGeom>
          <a:solidFill>
            <a:srgbClr val="FFFF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sz="2800" i="1" dirty="0">
                <a:solidFill>
                  <a:schemeClr val="tx1"/>
                </a:solidFill>
                <a:latin typeface="Times New Roman" panose="02020603050405020304" pitchFamily="18" charset="0"/>
                <a:cs typeface="Times New Roman" panose="02020603050405020304" pitchFamily="18" charset="0"/>
              </a:rPr>
              <a:t>x</a:t>
            </a:r>
            <a:r>
              <a:rPr lang="en-US" sz="2800" i="1" baseline="-25000" dirty="0">
                <a:solidFill>
                  <a:schemeClr val="tx1"/>
                </a:solidFill>
                <a:latin typeface="Times New Roman" panose="02020603050405020304" pitchFamily="18" charset="0"/>
                <a:cs typeface="Times New Roman" panose="02020603050405020304" pitchFamily="18" charset="0"/>
              </a:rPr>
              <a:t>3</a:t>
            </a:r>
          </a:p>
        </p:txBody>
      </p:sp>
      <p:sp>
        <p:nvSpPr>
          <p:cNvPr id="16" name="Oval 15"/>
          <p:cNvSpPr/>
          <p:nvPr/>
        </p:nvSpPr>
        <p:spPr>
          <a:xfrm>
            <a:off x="6121400" y="338060"/>
            <a:ext cx="787400" cy="677334"/>
          </a:xfrm>
          <a:prstGeom prst="ellipse">
            <a:avLst/>
          </a:prstGeom>
          <a:solidFill>
            <a:srgbClr val="FFFF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sz="2800" i="1" dirty="0">
                <a:solidFill>
                  <a:schemeClr val="tx1"/>
                </a:solidFill>
                <a:latin typeface="Times New Roman" panose="02020603050405020304" pitchFamily="18" charset="0"/>
                <a:cs typeface="Times New Roman" panose="02020603050405020304" pitchFamily="18" charset="0"/>
              </a:rPr>
              <a:t>x</a:t>
            </a:r>
            <a:r>
              <a:rPr lang="en-US" sz="2800" i="1" baseline="-25000" dirty="0">
                <a:solidFill>
                  <a:schemeClr val="tx1"/>
                </a:solidFill>
                <a:latin typeface="Times New Roman" panose="02020603050405020304" pitchFamily="18" charset="0"/>
                <a:cs typeface="Times New Roman" panose="02020603050405020304" pitchFamily="18" charset="0"/>
              </a:rPr>
              <a:t>2</a:t>
            </a:r>
          </a:p>
        </p:txBody>
      </p:sp>
      <p:cxnSp>
        <p:nvCxnSpPr>
          <p:cNvPr id="17" name="Straight Arrow Connector 16"/>
          <p:cNvCxnSpPr>
            <a:stCxn id="13" idx="5"/>
            <a:endCxn id="15" idx="1"/>
          </p:cNvCxnSpPr>
          <p:nvPr/>
        </p:nvCxnSpPr>
        <p:spPr>
          <a:xfrm>
            <a:off x="2881888" y="840001"/>
            <a:ext cx="1085757" cy="1290585"/>
          </a:xfrm>
          <a:prstGeom prst="straightConnector1">
            <a:avLst/>
          </a:prstGeom>
          <a:ln w="12700">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4521200" y="795260"/>
            <a:ext cx="1591733" cy="1337735"/>
          </a:xfrm>
          <a:prstGeom prst="straightConnector1">
            <a:avLst/>
          </a:prstGeom>
          <a:ln w="12700">
            <a:headEnd type="arrow"/>
            <a:tailEnd type="arrow"/>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541E18C8-1265-D74C-AC84-4077685CA3DA}"/>
              </a:ext>
            </a:extLst>
          </p:cNvPr>
          <p:cNvSpPr txBox="1"/>
          <p:nvPr/>
        </p:nvSpPr>
        <p:spPr>
          <a:xfrm>
            <a:off x="3079589" y="1668921"/>
            <a:ext cx="423514" cy="461665"/>
          </a:xfrm>
          <a:prstGeom prst="rect">
            <a:avLst/>
          </a:prstGeom>
          <a:noFill/>
          <a:ln w="12700">
            <a:noFill/>
          </a:ln>
        </p:spPr>
        <p:txBody>
          <a:bodyPr wrap="none" rtlCol="0">
            <a:spAutoFit/>
          </a:bodyPr>
          <a:lstStyle/>
          <a:p>
            <a:pPr>
              <a:buNone/>
            </a:pPr>
            <a:r>
              <a:rPr lang="en-US" i="1" dirty="0">
                <a:solidFill>
                  <a:srgbClr val="FF0000"/>
                </a:solidFill>
                <a:latin typeface="Times New Roman" panose="02020603050405020304" pitchFamily="18" charset="0"/>
                <a:cs typeface="Times New Roman" panose="02020603050405020304" pitchFamily="18" charset="0"/>
              </a:rPr>
              <a:t>x</a:t>
            </a:r>
            <a:r>
              <a:rPr lang="en-US" i="1" baseline="-25000" dirty="0">
                <a:solidFill>
                  <a:srgbClr val="FF0000"/>
                </a:solidFill>
                <a:latin typeface="Times New Roman" panose="02020603050405020304" pitchFamily="18" charset="0"/>
                <a:cs typeface="Times New Roman" panose="02020603050405020304" pitchFamily="18" charset="0"/>
              </a:rPr>
              <a:t>3</a:t>
            </a:r>
            <a:endParaRPr lang="en-US" i="1" dirty="0">
              <a:solidFill>
                <a:srgbClr val="FF0000"/>
              </a:solidFill>
              <a:latin typeface="Times New Roman" panose="02020603050405020304" pitchFamily="18"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340CF496-E292-0D4B-8B64-47048B81C6EA}"/>
              </a:ext>
            </a:extLst>
          </p:cNvPr>
          <p:cNvCxnSpPr/>
          <p:nvPr/>
        </p:nvCxnSpPr>
        <p:spPr bwMode="auto">
          <a:xfrm flipV="1">
            <a:off x="5330779" y="1464127"/>
            <a:ext cx="406400" cy="338667"/>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28" name="Straight Arrow Connector 27">
            <a:extLst>
              <a:ext uri="{FF2B5EF4-FFF2-40B4-BE49-F238E27FC236}">
                <a16:creationId xmlns:a16="http://schemas.microsoft.com/office/drawing/2014/main" id="{F4AC04B9-0FF7-4C47-ADE5-D00EFA30D17F}"/>
              </a:ext>
            </a:extLst>
          </p:cNvPr>
          <p:cNvCxnSpPr/>
          <p:nvPr/>
        </p:nvCxnSpPr>
        <p:spPr bwMode="auto">
          <a:xfrm flipH="1" flipV="1">
            <a:off x="2870672" y="1416726"/>
            <a:ext cx="270934" cy="287867"/>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29" name="TextBox 28">
            <a:extLst>
              <a:ext uri="{FF2B5EF4-FFF2-40B4-BE49-F238E27FC236}">
                <a16:creationId xmlns:a16="http://schemas.microsoft.com/office/drawing/2014/main" id="{71DBA359-EE2C-6548-AA77-698BC9CFCF2C}"/>
              </a:ext>
            </a:extLst>
          </p:cNvPr>
          <p:cNvSpPr txBox="1"/>
          <p:nvPr/>
        </p:nvSpPr>
        <p:spPr>
          <a:xfrm>
            <a:off x="4907266" y="1703490"/>
            <a:ext cx="423513" cy="461665"/>
          </a:xfrm>
          <a:prstGeom prst="rect">
            <a:avLst/>
          </a:prstGeom>
          <a:noFill/>
          <a:ln w="12700">
            <a:noFill/>
          </a:ln>
        </p:spPr>
        <p:txBody>
          <a:bodyPr wrap="none" rtlCol="0">
            <a:spAutoFit/>
          </a:bodyPr>
          <a:lstStyle/>
          <a:p>
            <a:pPr>
              <a:buNone/>
            </a:pPr>
            <a:r>
              <a:rPr lang="en-US" i="1" dirty="0">
                <a:solidFill>
                  <a:srgbClr val="FF0000"/>
                </a:solidFill>
                <a:latin typeface="Times New Roman" panose="02020603050405020304" pitchFamily="18" charset="0"/>
                <a:cs typeface="Times New Roman" panose="02020603050405020304" pitchFamily="18" charset="0"/>
              </a:rPr>
              <a:t>x</a:t>
            </a:r>
            <a:r>
              <a:rPr lang="en-US" i="1" baseline="-25000" dirty="0">
                <a:solidFill>
                  <a:srgbClr val="FF0000"/>
                </a:solidFill>
                <a:latin typeface="Times New Roman" panose="02020603050405020304" pitchFamily="18" charset="0"/>
                <a:cs typeface="Times New Roman" panose="02020603050405020304" pitchFamily="18" charset="0"/>
              </a:rPr>
              <a:t>3</a:t>
            </a:r>
            <a:endParaRPr lang="en-US" i="1" dirty="0">
              <a:solidFill>
                <a:srgbClr val="FF0000"/>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1A7EEB6-BA08-934C-ACE2-9A870E4DECBD}"/>
              </a:ext>
            </a:extLst>
          </p:cNvPr>
          <p:cNvGrpSpPr/>
          <p:nvPr/>
        </p:nvGrpSpPr>
        <p:grpSpPr>
          <a:xfrm>
            <a:off x="947160" y="4677994"/>
            <a:ext cx="7806423" cy="1061615"/>
            <a:chOff x="947687" y="4677994"/>
            <a:chExt cx="7806423" cy="1061615"/>
          </a:xfrm>
        </p:grpSpPr>
        <p:sp>
          <p:nvSpPr>
            <p:cNvPr id="20" name="Rectangle 19">
              <a:extLst>
                <a:ext uri="{FF2B5EF4-FFF2-40B4-BE49-F238E27FC236}">
                  <a16:creationId xmlns:a16="http://schemas.microsoft.com/office/drawing/2014/main" id="{C628F57D-9D9B-3A45-BFC9-7317EFDF1889}"/>
                </a:ext>
              </a:extLst>
            </p:cNvPr>
            <p:cNvSpPr/>
            <p:nvPr/>
          </p:nvSpPr>
          <p:spPr bwMode="auto">
            <a:xfrm>
              <a:off x="6572250" y="4677995"/>
              <a:ext cx="2181860" cy="1061614"/>
            </a:xfrm>
            <a:prstGeom prst="rect">
              <a:avLst/>
            </a:prstGeom>
            <a:solidFill>
              <a:schemeClr val="accent5">
                <a:lumMod val="40000"/>
                <a:lumOff val="6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1" name="Rectangle 20">
              <a:extLst>
                <a:ext uri="{FF2B5EF4-FFF2-40B4-BE49-F238E27FC236}">
                  <a16:creationId xmlns:a16="http://schemas.microsoft.com/office/drawing/2014/main" id="{7E5FD672-4E6B-474E-A78B-5F46B99AB89B}"/>
                </a:ext>
              </a:extLst>
            </p:cNvPr>
            <p:cNvSpPr/>
            <p:nvPr/>
          </p:nvSpPr>
          <p:spPr bwMode="auto">
            <a:xfrm>
              <a:off x="2514600" y="4677994"/>
              <a:ext cx="3776238" cy="1061615"/>
            </a:xfrm>
            <a:prstGeom prst="rect">
              <a:avLst/>
            </a:prstGeom>
            <a:solidFill>
              <a:srgbClr val="FFFF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graphicFrame>
              <p:nvGraphicFramePr>
                <p:cNvPr id="24" name="对象 5">
                  <a:extLst>
                    <a:ext uri="{FF2B5EF4-FFF2-40B4-BE49-F238E27FC236}">
                      <a16:creationId xmlns:a16="http://schemas.microsoft.com/office/drawing/2014/main" id="{FB97AD6C-9484-4F4A-A865-F57E5064CE00}"/>
                    </a:ext>
                  </a:extLst>
                </p:cNvPr>
                <p:cNvGraphicFramePr>
                  <a:graphicFrameLocks noChangeAspect="1"/>
                </p:cNvGraphicFramePr>
                <p:nvPr>
                  <p:extLst/>
                </p:nvPr>
              </p:nvGraphicFramePr>
              <p:xfrm>
                <a:off x="947687" y="4708843"/>
                <a:ext cx="7789863" cy="1030287"/>
              </p:xfrm>
              <a:graphic>
                <a:graphicData uri="http://schemas.openxmlformats.org/presentationml/2006/ole">
                  <mc:AlternateContent>
                    <mc:Choice xmlns:v="urn:schemas-microsoft-com:vml" Requires="v">
                      <p:oleObj spid="_x0000_s11267" name="Equation" r:id="rId3" imgW="2971800" imgH="393700" progId="Equation.3">
                        <p:embed/>
                      </p:oleObj>
                    </mc:Choice>
                    <mc:Fallback>
                      <p:oleObj name="Equation" r:id="rId3" imgW="2971800" imgH="393700" progId="Equation.3">
                        <p:embed/>
                        <p:pic>
                          <p:nvPicPr>
                            <p:cNvPr id="24" name="对象 5">
                              <a:extLst>
                                <a:ext uri="{FF2B5EF4-FFF2-40B4-BE49-F238E27FC236}">
                                  <a16:creationId xmlns:a16="http://schemas.microsoft.com/office/drawing/2014/main" id="{FB97AD6C-9484-4F4A-A865-F57E5064CE00}"/>
                                </a:ext>
                              </a:extLst>
                            </p:cNvPr>
                            <p:cNvPicPr/>
                            <p:nvPr/>
                          </p:nvPicPr>
                          <p:blipFill>
                            <a:blip r:embed="rId4"/>
                            <a:stretch>
                              <a:fillRect/>
                            </a:stretch>
                          </p:blipFill>
                          <p:spPr>
                            <a:xfrm>
                              <a:off x="947687" y="4708843"/>
                              <a:ext cx="7789863" cy="1030287"/>
                            </a:xfrm>
                            <a:prstGeom prst="rect">
                              <a:avLst/>
                            </a:prstGeom>
                          </p:spPr>
                        </p:pic>
                      </p:oleObj>
                    </mc:Fallback>
                  </mc:AlternateContent>
                </a:graphicData>
              </a:graphic>
            </p:graphicFrame>
          </mc:Choice>
          <mc:Fallback xmlns="">
            <p:graphicFrame>
              <p:nvGraphicFramePr>
                <p:cNvPr id="24" name="对象 5">
                  <a:extLst>
                    <a:ext uri="{FF2B5EF4-FFF2-40B4-BE49-F238E27FC236}">
                      <a16:creationId xmlns:a16="http://schemas.microsoft.com/office/drawing/2014/main" id="{FB97AD6C-9484-4F4A-A865-F57E5064CE00}"/>
                    </a:ext>
                  </a:extLst>
                </p:cNvPr>
                <p:cNvGraphicFramePr>
                  <a:graphicFrameLocks noChangeAspect="1"/>
                </p:cNvGraphicFramePr>
                <p:nvPr>
                  <p:extLst/>
                </p:nvPr>
              </p:nvGraphicFramePr>
              <p:xfrm>
                <a:off x="947687" y="4708843"/>
                <a:ext cx="7789863" cy="1030287"/>
              </p:xfrm>
              <a:graphic>
                <a:graphicData uri="http://schemas.openxmlformats.org/presentationml/2006/ole">
                  <mc:AlternateContent>
                    <mc:Choice xmlns:v="urn:schemas-microsoft-com:vml" Requires="v">
                      <p:oleObj spid="_x0000_s44055" name="Equation" r:id="rId5" imgW="2971800" imgH="393700" progId="Equation.3">
                        <p:embed/>
                      </p:oleObj>
                    </mc:Choice>
                    <mc:Fallback>
                      <p:oleObj name="Equation" r:id="rId5" imgW="2971800" imgH="393700" progId="Equation.3">
                        <p:embed/>
                        <p:pic>
                          <p:nvPicPr>
                            <p:cNvPr id="24" name="对象 5">
                              <a:extLst>
                                <a:ext uri="{FF2B5EF4-FFF2-40B4-BE49-F238E27FC236}">
                                  <a16:creationId xmlns:a16="http://schemas.microsoft.com/office/drawing/2014/main" id="{FB97AD6C-9484-4F4A-A865-F57E5064CE00}"/>
                                </a:ext>
                              </a:extLst>
                            </p:cNvPr>
                            <p:cNvPicPr/>
                            <p:nvPr/>
                          </p:nvPicPr>
                          <p:blipFill>
                            <a:blip r:embed="rId6"/>
                            <a:stretch>
                              <a:fillRect/>
                            </a:stretch>
                          </p:blipFill>
                          <p:spPr>
                            <a:xfrm>
                              <a:off x="947687" y="4708843"/>
                              <a:ext cx="7789863" cy="1030287"/>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3448A02-07BE-FB4F-A001-BA602606DF8A}"/>
                    </a:ext>
                  </a:extLst>
                </p:cNvPr>
                <p:cNvSpPr txBox="1"/>
                <p:nvPr/>
              </p:nvSpPr>
              <p:spPr>
                <a:xfrm>
                  <a:off x="7260935" y="5009686"/>
                  <a:ext cx="415627" cy="430887"/>
                </a:xfrm>
                <a:prstGeom prst="rect">
                  <a:avLst/>
                </a:prstGeom>
                <a:solidFill>
                  <a:schemeClr val="accent5">
                    <a:lumMod val="40000"/>
                    <a:lumOff val="60000"/>
                  </a:schemeClr>
                </a:solid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3</m:t>
                            </m:r>
                          </m:sub>
                        </m:sSub>
                      </m:oMath>
                    </m:oMathPara>
                  </a14:m>
                  <a:endParaRPr lang="en-US" sz="2800" dirty="0"/>
                </a:p>
              </p:txBody>
            </p:sp>
          </mc:Choice>
          <mc:Fallback xmlns="">
            <p:sp>
              <p:nvSpPr>
                <p:cNvPr id="2" name="TextBox 1">
                  <a:extLst>
                    <a:ext uri="{FF2B5EF4-FFF2-40B4-BE49-F238E27FC236}">
                      <a16:creationId xmlns:a16="http://schemas.microsoft.com/office/drawing/2014/main" id="{A3448A02-07BE-FB4F-A001-BA602606DF8A}"/>
                    </a:ext>
                  </a:extLst>
                </p:cNvPr>
                <p:cNvSpPr txBox="1">
                  <a:spLocks noRot="1" noChangeAspect="1" noMove="1" noResize="1" noEditPoints="1" noAdjustHandles="1" noChangeArrowheads="1" noChangeShapeType="1" noTextEdit="1"/>
                </p:cNvSpPr>
                <p:nvPr/>
              </p:nvSpPr>
              <p:spPr>
                <a:xfrm>
                  <a:off x="7260935" y="5009686"/>
                  <a:ext cx="415627" cy="430887"/>
                </a:xfrm>
                <a:prstGeom prst="rect">
                  <a:avLst/>
                </a:prstGeom>
                <a:blipFill>
                  <a:blip r:embed="rId7"/>
                  <a:stretch>
                    <a:fillRect l="-39394" b="-34286"/>
                  </a:stretch>
                </a:blipFill>
              </p:spPr>
              <p:txBody>
                <a:bodyPr/>
                <a:lstStyle/>
                <a:p>
                  <a:r>
                    <a:rPr lang="en-US">
                      <a:noFill/>
                    </a:rPr>
                    <a:t> </a:t>
                  </a:r>
                </a:p>
              </p:txBody>
            </p:sp>
          </mc:Fallback>
        </mc:AlternateContent>
      </p:grpSp>
      <p:grpSp>
        <p:nvGrpSpPr>
          <p:cNvPr id="8" name="Group 7">
            <a:extLst>
              <a:ext uri="{FF2B5EF4-FFF2-40B4-BE49-F238E27FC236}">
                <a16:creationId xmlns:a16="http://schemas.microsoft.com/office/drawing/2014/main" id="{BECE9631-5BD9-5F44-8320-A2E3BE823791}"/>
              </a:ext>
            </a:extLst>
          </p:cNvPr>
          <p:cNvGrpSpPr/>
          <p:nvPr/>
        </p:nvGrpSpPr>
        <p:grpSpPr>
          <a:xfrm>
            <a:off x="901173" y="3366719"/>
            <a:ext cx="6457736" cy="1242695"/>
            <a:chOff x="901173" y="3366719"/>
            <a:chExt cx="6457736" cy="1242695"/>
          </a:xfrm>
        </p:grpSpPr>
        <p:sp>
          <p:nvSpPr>
            <p:cNvPr id="22" name="Rectangle 21">
              <a:extLst>
                <a:ext uri="{FF2B5EF4-FFF2-40B4-BE49-F238E27FC236}">
                  <a16:creationId xmlns:a16="http://schemas.microsoft.com/office/drawing/2014/main" id="{2D8D3AB4-A589-3B46-B9EA-9A658DE84237}"/>
                </a:ext>
              </a:extLst>
            </p:cNvPr>
            <p:cNvSpPr/>
            <p:nvPr/>
          </p:nvSpPr>
          <p:spPr bwMode="auto">
            <a:xfrm>
              <a:off x="5234940" y="3366719"/>
              <a:ext cx="2123969" cy="1242695"/>
            </a:xfrm>
            <a:prstGeom prst="rect">
              <a:avLst/>
            </a:prstGeom>
            <a:solidFill>
              <a:schemeClr val="accent5">
                <a:lumMod val="40000"/>
                <a:lumOff val="6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3" name="Rectangle 22">
              <a:extLst>
                <a:ext uri="{FF2B5EF4-FFF2-40B4-BE49-F238E27FC236}">
                  <a16:creationId xmlns:a16="http://schemas.microsoft.com/office/drawing/2014/main" id="{94EFEDF9-1B47-D84F-B347-105E94CB8253}"/>
                </a:ext>
              </a:extLst>
            </p:cNvPr>
            <p:cNvSpPr/>
            <p:nvPr/>
          </p:nvSpPr>
          <p:spPr bwMode="auto">
            <a:xfrm>
              <a:off x="2537460" y="3366719"/>
              <a:ext cx="2426970" cy="1242695"/>
            </a:xfrm>
            <a:prstGeom prst="rect">
              <a:avLst/>
            </a:prstGeom>
            <a:solidFill>
              <a:srgbClr val="FFFF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graphicFrame>
              <p:nvGraphicFramePr>
                <p:cNvPr id="25" name="对象 5">
                  <a:extLst>
                    <a:ext uri="{FF2B5EF4-FFF2-40B4-BE49-F238E27FC236}">
                      <a16:creationId xmlns:a16="http://schemas.microsoft.com/office/drawing/2014/main" id="{C1DA7796-F71C-3847-9118-6805F0820EA0}"/>
                    </a:ext>
                  </a:extLst>
                </p:cNvPr>
                <p:cNvGraphicFramePr>
                  <a:graphicFrameLocks noChangeAspect="1"/>
                </p:cNvGraphicFramePr>
                <p:nvPr>
                  <p:extLst/>
                </p:nvPr>
              </p:nvGraphicFramePr>
              <p:xfrm>
                <a:off x="901173" y="3436989"/>
                <a:ext cx="6457736" cy="1031031"/>
              </p:xfrm>
              <a:graphic>
                <a:graphicData uri="http://schemas.openxmlformats.org/presentationml/2006/ole">
                  <mc:AlternateContent>
                    <mc:Choice xmlns:v="urn:schemas-microsoft-com:vml" Requires="v">
                      <p:oleObj spid="_x0000_s11268" name="Equation" r:id="rId8" imgW="2463800" imgH="393700" progId="Equation.3">
                        <p:embed/>
                      </p:oleObj>
                    </mc:Choice>
                    <mc:Fallback>
                      <p:oleObj name="Equation" r:id="rId8" imgW="2463800" imgH="393700" progId="Equation.3">
                        <p:embed/>
                        <p:pic>
                          <p:nvPicPr>
                            <p:cNvPr id="25" name="对象 5">
                              <a:extLst>
                                <a:ext uri="{FF2B5EF4-FFF2-40B4-BE49-F238E27FC236}">
                                  <a16:creationId xmlns:a16="http://schemas.microsoft.com/office/drawing/2014/main" id="{C1DA7796-F71C-3847-9118-6805F0820EA0}"/>
                                </a:ext>
                              </a:extLst>
                            </p:cNvPr>
                            <p:cNvPicPr/>
                            <p:nvPr/>
                          </p:nvPicPr>
                          <p:blipFill>
                            <a:blip r:embed="rId9"/>
                            <a:stretch>
                              <a:fillRect/>
                            </a:stretch>
                          </p:blipFill>
                          <p:spPr>
                            <a:xfrm>
                              <a:off x="901173" y="3436989"/>
                              <a:ext cx="6457736" cy="1031031"/>
                            </a:xfrm>
                            <a:prstGeom prst="rect">
                              <a:avLst/>
                            </a:prstGeom>
                          </p:spPr>
                        </p:pic>
                      </p:oleObj>
                    </mc:Fallback>
                  </mc:AlternateContent>
                </a:graphicData>
              </a:graphic>
            </p:graphicFrame>
          </mc:Choice>
          <mc:Fallback xmlns="">
            <p:graphicFrame>
              <p:nvGraphicFramePr>
                <p:cNvPr id="25" name="对象 5">
                  <a:extLst>
                    <a:ext uri="{FF2B5EF4-FFF2-40B4-BE49-F238E27FC236}">
                      <a16:creationId xmlns:a16="http://schemas.microsoft.com/office/drawing/2014/main" id="{C1DA7796-F71C-3847-9118-6805F0820EA0}"/>
                    </a:ext>
                  </a:extLst>
                </p:cNvPr>
                <p:cNvGraphicFramePr>
                  <a:graphicFrameLocks noChangeAspect="1"/>
                </p:cNvGraphicFramePr>
                <p:nvPr>
                  <p:extLst>
                    <p:ext uri="{D42A27DB-BD31-4B8C-83A1-F6EECF244321}">
                      <p14:modId xmlns:p14="http://schemas.microsoft.com/office/powerpoint/2010/main" val="3949733832"/>
                    </p:ext>
                  </p:extLst>
                </p:nvPr>
              </p:nvGraphicFramePr>
              <p:xfrm>
                <a:off x="901173" y="3436989"/>
                <a:ext cx="6457736" cy="1031031"/>
              </p:xfrm>
              <a:graphic>
                <a:graphicData uri="http://schemas.openxmlformats.org/presentationml/2006/ole">
                  <mc:AlternateContent>
                    <mc:Choice xmlns:v="urn:schemas-microsoft-com:vml" Requires="v">
                      <p:oleObj spid="_x0000_s2068" name="Equation" r:id="rId10" imgW="2463800" imgH="393700" progId="Equation.3">
                        <p:embed/>
                      </p:oleObj>
                    </mc:Choice>
                    <mc:Fallback>
                      <p:oleObj name="Equation" r:id="rId10" imgW="2463800" imgH="393700" progId="Equation.3">
                        <p:embed/>
                        <p:pic>
                          <p:nvPicPr>
                            <p:cNvPr id="25" name="对象 5">
                              <a:extLst>
                                <a:ext uri="{FF2B5EF4-FFF2-40B4-BE49-F238E27FC236}">
                                  <a16:creationId xmlns:a16="http://schemas.microsoft.com/office/drawing/2014/main" id="{C1DA7796-F71C-3847-9118-6805F0820EA0}"/>
                                </a:ext>
                              </a:extLst>
                            </p:cNvPr>
                            <p:cNvPicPr/>
                            <p:nvPr/>
                          </p:nvPicPr>
                          <p:blipFill>
                            <a:blip r:embed="rId11"/>
                            <a:stretch>
                              <a:fillRect/>
                            </a:stretch>
                          </p:blipFill>
                          <p:spPr>
                            <a:xfrm>
                              <a:off x="901173" y="3436989"/>
                              <a:ext cx="6457736" cy="1031031"/>
                            </a:xfrm>
                            <a:prstGeom prst="rect">
                              <a:avLst/>
                            </a:prstGeom>
                          </p:spPr>
                        </p:pic>
                      </p:oleObj>
                    </mc:Fallback>
                  </mc:AlternateContent>
                </a:graphicData>
              </a:graphic>
            </p:graphicFrame>
          </mc:Fallback>
        </mc:AlternateContent>
        <p:grpSp>
          <p:nvGrpSpPr>
            <p:cNvPr id="7" name="Group 6">
              <a:extLst>
                <a:ext uri="{FF2B5EF4-FFF2-40B4-BE49-F238E27FC236}">
                  <a16:creationId xmlns:a16="http://schemas.microsoft.com/office/drawing/2014/main" id="{AFFEE8CD-7287-EB42-93F1-55EFDC05C10C}"/>
                </a:ext>
              </a:extLst>
            </p:cNvPr>
            <p:cNvGrpSpPr/>
            <p:nvPr/>
          </p:nvGrpSpPr>
          <p:grpSpPr>
            <a:xfrm>
              <a:off x="5923713" y="3758136"/>
              <a:ext cx="385041" cy="528935"/>
              <a:chOff x="7678730" y="1948740"/>
              <a:chExt cx="385041" cy="528935"/>
            </a:xfrm>
          </p:grpSpPr>
          <p:sp>
            <p:nvSpPr>
              <p:cNvPr id="5" name="TextBox 4">
                <a:extLst>
                  <a:ext uri="{FF2B5EF4-FFF2-40B4-BE49-F238E27FC236}">
                    <a16:creationId xmlns:a16="http://schemas.microsoft.com/office/drawing/2014/main" id="{2EB06FA8-435F-B548-8FEC-501E6A2605FF}"/>
                  </a:ext>
                </a:extLst>
              </p:cNvPr>
              <p:cNvSpPr txBox="1"/>
              <p:nvPr/>
            </p:nvSpPr>
            <p:spPr>
              <a:xfrm>
                <a:off x="7678730" y="2016010"/>
                <a:ext cx="385041" cy="461665"/>
              </a:xfrm>
              <a:prstGeom prst="rect">
                <a:avLst/>
              </a:prstGeom>
              <a:solidFill>
                <a:schemeClr val="accent5">
                  <a:lumMod val="40000"/>
                  <a:lumOff val="60000"/>
                </a:schemeClr>
              </a:solidFill>
            </p:spPr>
            <p:txBody>
              <a:bodyPr wrap="square" rtlCol="0">
                <a:spAutoFit/>
              </a:bodyPr>
              <a:lstStyle/>
              <a:p>
                <a:endParaRPr lang="en-US"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C9BFF26-E58C-2C47-B4AB-EB0375B87182}"/>
                      </a:ext>
                    </a:extLst>
                  </p:cNvPr>
                  <p:cNvSpPr txBox="1"/>
                  <p:nvPr/>
                </p:nvSpPr>
                <p:spPr>
                  <a:xfrm>
                    <a:off x="7705280" y="1948740"/>
                    <a:ext cx="342273" cy="369332"/>
                  </a:xfrm>
                  <a:prstGeom prst="rect">
                    <a:avLst/>
                  </a:prstGeom>
                  <a:solidFill>
                    <a:schemeClr val="accent5">
                      <a:lumMod val="40000"/>
                      <a:lumOff val="60000"/>
                    </a:schemeClr>
                  </a:solid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oMath>
                      </m:oMathPara>
                    </a14:m>
                    <a:endParaRPr lang="en-US" dirty="0">
                      <a:latin typeface="Arial" panose="020B0604020202020204" pitchFamily="34" charset="0"/>
                      <a:cs typeface="Arial" panose="020B0604020202020204" pitchFamily="34" charset="0"/>
                    </a:endParaRPr>
                  </a:p>
                </p:txBody>
              </p:sp>
            </mc:Choice>
            <mc:Fallback xmlns="">
              <p:sp>
                <p:nvSpPr>
                  <p:cNvPr id="19" name="TextBox 18">
                    <a:extLst>
                      <a:ext uri="{FF2B5EF4-FFF2-40B4-BE49-F238E27FC236}">
                        <a16:creationId xmlns:a16="http://schemas.microsoft.com/office/drawing/2014/main" id="{2C9BFF26-E58C-2C47-B4AB-EB0375B87182}"/>
                      </a:ext>
                    </a:extLst>
                  </p:cNvPr>
                  <p:cNvSpPr txBox="1">
                    <a:spLocks noRot="1" noChangeAspect="1" noMove="1" noResize="1" noEditPoints="1" noAdjustHandles="1" noChangeArrowheads="1" noChangeShapeType="1" noTextEdit="1"/>
                  </p:cNvSpPr>
                  <p:nvPr/>
                </p:nvSpPr>
                <p:spPr>
                  <a:xfrm>
                    <a:off x="7705280" y="1948740"/>
                    <a:ext cx="342273" cy="369332"/>
                  </a:xfrm>
                  <a:prstGeom prst="rect">
                    <a:avLst/>
                  </a:prstGeom>
                  <a:blipFill>
                    <a:blip r:embed="rId12"/>
                    <a:stretch>
                      <a:fillRect l="-40741" b="-33333"/>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264511099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4849B-8A9B-3843-8017-A22C8D807D52}"/>
              </a:ext>
            </a:extLst>
          </p:cNvPr>
          <p:cNvSpPr>
            <a:spLocks noGrp="1"/>
          </p:cNvSpPr>
          <p:nvPr>
            <p:ph type="title"/>
          </p:nvPr>
        </p:nvSpPr>
        <p:spPr/>
        <p:txBody>
          <a:bodyPr/>
          <a:lstStyle/>
          <a:p>
            <a:r>
              <a:rPr lang="en-US" dirty="0"/>
              <a:t>Differential Privacy for</a:t>
            </a:r>
            <a:br>
              <a:rPr lang="en-US" dirty="0"/>
            </a:br>
            <a:r>
              <a:rPr lang="en-US" dirty="0"/>
              <a:t>Peer-to-Peer Architecture</a:t>
            </a:r>
            <a:br>
              <a:rPr lang="en-US" dirty="0"/>
            </a:br>
            <a:r>
              <a:rPr lang="en-US" dirty="0"/>
              <a:t>[</a:t>
            </a:r>
            <a:r>
              <a:rPr lang="en-US" dirty="0">
                <a:hlinkClick r:id="rId2"/>
              </a:rPr>
              <a:t>Huang, Mitra, Vaidya 2015</a:t>
            </a:r>
            <a:r>
              <a:rPr lang="en-US" dirty="0"/>
              <a:t> , </a:t>
            </a:r>
            <a:r>
              <a:rPr lang="en-US" dirty="0">
                <a:hlinkClick r:id="rId3"/>
              </a:rPr>
              <a:t>2014</a:t>
            </a:r>
            <a:r>
              <a:rPr lang="en-US" dirty="0"/>
              <a:t>]</a:t>
            </a:r>
          </a:p>
        </p:txBody>
      </p:sp>
      <p:sp>
        <p:nvSpPr>
          <p:cNvPr id="3" name="Content Placeholder 2">
            <a:extLst>
              <a:ext uri="{FF2B5EF4-FFF2-40B4-BE49-F238E27FC236}">
                <a16:creationId xmlns:a16="http://schemas.microsoft.com/office/drawing/2014/main" id="{F443DF99-C123-ED41-AF60-C8047E06A55B}"/>
              </a:ext>
            </a:extLst>
          </p:cNvPr>
          <p:cNvSpPr>
            <a:spLocks noGrp="1"/>
          </p:cNvSpPr>
          <p:nvPr>
            <p:ph idx="1"/>
          </p:nvPr>
        </p:nvSpPr>
        <p:spPr/>
        <p:txBody>
          <a:bodyPr/>
          <a:lstStyle/>
          <a:p>
            <a:endParaRPr lang="en-US" dirty="0"/>
          </a:p>
          <a:p>
            <a:endParaRPr lang="en-US" dirty="0"/>
          </a:p>
          <a:p>
            <a:r>
              <a:rPr lang="en-US" dirty="0"/>
              <a:t>Agents add noise to their estimate before sharing with the neighbors</a:t>
            </a:r>
          </a:p>
        </p:txBody>
      </p:sp>
      <p:sp>
        <p:nvSpPr>
          <p:cNvPr id="4" name="Slide Number Placeholder 3">
            <a:extLst>
              <a:ext uri="{FF2B5EF4-FFF2-40B4-BE49-F238E27FC236}">
                <a16:creationId xmlns:a16="http://schemas.microsoft.com/office/drawing/2014/main" id="{B2E135C6-0C49-FA46-9E0B-6670B998F759}"/>
              </a:ext>
            </a:extLst>
          </p:cNvPr>
          <p:cNvSpPr>
            <a:spLocks noGrp="1"/>
          </p:cNvSpPr>
          <p:nvPr>
            <p:ph type="sldNum" sz="quarter" idx="12"/>
          </p:nvPr>
        </p:nvSpPr>
        <p:spPr/>
        <p:txBody>
          <a:bodyPr/>
          <a:lstStyle/>
          <a:p>
            <a:pPr>
              <a:defRPr/>
            </a:pPr>
            <a:fld id="{D207DEF5-A307-4F25-8C66-A6D5B058479D}" type="slidenum">
              <a:rPr lang="en-US" smtClean="0"/>
              <a:pPr>
                <a:defRPr/>
              </a:pPr>
              <a:t>166</a:t>
            </a:fld>
            <a:endParaRPr lang="en-US" dirty="0"/>
          </a:p>
        </p:txBody>
      </p:sp>
    </p:spTree>
    <p:extLst>
      <p:ext uri="{BB962C8B-B14F-4D97-AF65-F5344CB8AC3E}">
        <p14:creationId xmlns:p14="http://schemas.microsoft.com/office/powerpoint/2010/main" val="109498654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965BF-654C-D94C-8D7C-0ECC4DC3CD0C}"/>
              </a:ext>
            </a:extLst>
          </p:cNvPr>
          <p:cNvSpPr>
            <a:spLocks noGrp="1"/>
          </p:cNvSpPr>
          <p:nvPr>
            <p:ph type="title"/>
          </p:nvPr>
        </p:nvSpPr>
        <p:spPr/>
        <p:txBody>
          <a:bodyPr/>
          <a:lstStyle/>
          <a:p>
            <a:r>
              <a:rPr lang="en-US" dirty="0"/>
              <a:t>Other Work</a:t>
            </a:r>
          </a:p>
        </p:txBody>
      </p:sp>
      <p:sp>
        <p:nvSpPr>
          <p:cNvPr id="3" name="Content Placeholder 2">
            <a:extLst>
              <a:ext uri="{FF2B5EF4-FFF2-40B4-BE49-F238E27FC236}">
                <a16:creationId xmlns:a16="http://schemas.microsoft.com/office/drawing/2014/main" id="{98F392D4-DA7D-1E45-8C9E-4A56DD31577F}"/>
              </a:ext>
            </a:extLst>
          </p:cNvPr>
          <p:cNvSpPr>
            <a:spLocks noGrp="1"/>
          </p:cNvSpPr>
          <p:nvPr>
            <p:ph idx="1"/>
          </p:nvPr>
        </p:nvSpPr>
        <p:spPr/>
        <p:txBody>
          <a:bodyPr/>
          <a:lstStyle/>
          <a:p>
            <a:endParaRPr lang="en-US" dirty="0"/>
          </a:p>
          <a:p>
            <a:r>
              <a:rPr lang="en-US" dirty="0"/>
              <a:t>Several other papers on differential privacy for optimization (such as </a:t>
            </a:r>
            <a:r>
              <a:rPr lang="en-US" dirty="0">
                <a:hlinkClick r:id="rId2"/>
              </a:rPr>
              <a:t>Dobbe et al. 2020</a:t>
            </a:r>
            <a:r>
              <a:rPr lang="en-US" dirty="0"/>
              <a:t>, </a:t>
            </a:r>
            <a:r>
              <a:rPr lang="en-US" dirty="0">
                <a:hlinkClick r:id="rId3"/>
              </a:rPr>
              <a:t>Showkatbakhsh et al. 2015</a:t>
            </a:r>
            <a:r>
              <a:rPr lang="en-US" dirty="0"/>
              <a:t>)</a:t>
            </a:r>
          </a:p>
        </p:txBody>
      </p:sp>
      <p:sp>
        <p:nvSpPr>
          <p:cNvPr id="4" name="Slide Number Placeholder 3">
            <a:extLst>
              <a:ext uri="{FF2B5EF4-FFF2-40B4-BE49-F238E27FC236}">
                <a16:creationId xmlns:a16="http://schemas.microsoft.com/office/drawing/2014/main" id="{F9F99666-89D0-7A4D-A572-59070FB8147D}"/>
              </a:ext>
            </a:extLst>
          </p:cNvPr>
          <p:cNvSpPr>
            <a:spLocks noGrp="1"/>
          </p:cNvSpPr>
          <p:nvPr>
            <p:ph type="sldNum" sz="quarter" idx="12"/>
          </p:nvPr>
        </p:nvSpPr>
        <p:spPr/>
        <p:txBody>
          <a:bodyPr/>
          <a:lstStyle/>
          <a:p>
            <a:pPr>
              <a:defRPr/>
            </a:pPr>
            <a:fld id="{D207DEF5-A307-4F25-8C66-A6D5B058479D}" type="slidenum">
              <a:rPr lang="en-US" smtClean="0"/>
              <a:pPr>
                <a:defRPr/>
              </a:pPr>
              <a:t>167</a:t>
            </a:fld>
            <a:endParaRPr lang="en-US" dirty="0"/>
          </a:p>
        </p:txBody>
      </p:sp>
    </p:spTree>
    <p:extLst>
      <p:ext uri="{BB962C8B-B14F-4D97-AF65-F5344CB8AC3E}">
        <p14:creationId xmlns:p14="http://schemas.microsoft.com/office/powerpoint/2010/main" val="261964662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Federated Architecture</a:t>
            </a:r>
            <a:br>
              <a:rPr lang="en-US" dirty="0"/>
            </a:br>
            <a:r>
              <a:rPr lang="en-US" sz="2400" dirty="0"/>
              <a:t>[</a:t>
            </a:r>
            <a:r>
              <a:rPr lang="en-US" sz="2400" dirty="0" err="1">
                <a:hlinkClick r:id="rId2"/>
              </a:rPr>
              <a:t>Kairouz</a:t>
            </a:r>
            <a:r>
              <a:rPr lang="en-US" sz="2400" dirty="0">
                <a:hlinkClick r:id="rId2"/>
              </a:rPr>
              <a:t> et al 2018</a:t>
            </a:r>
            <a:r>
              <a:rPr lang="en-US" sz="2400" dirty="0"/>
              <a: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437601"/>
                <a:ext cx="7886700" cy="3993803"/>
              </a:xfrm>
            </p:spPr>
            <p:txBody>
              <a:bodyPr>
                <a:noAutofit/>
              </a:bodyPr>
              <a:lstStyle/>
              <a:p>
                <a:r>
                  <a:rPr lang="en-US" dirty="0"/>
                  <a:t>Server maintains estimate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oMath>
                </a14:m>
                <a:endParaRPr lang="en-US" dirty="0"/>
              </a:p>
              <a:p>
                <a:pPr marL="0" indent="0">
                  <a:buNone/>
                </a:pPr>
                <a:endParaRPr lang="en-US" dirty="0"/>
              </a:p>
              <a:p>
                <a:pPr marL="0" indent="0">
                  <a:buNone/>
                </a:pPr>
                <a:endParaRPr lang="en-US" dirty="0">
                  <a:solidFill>
                    <a:srgbClr val="00B05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437601"/>
                <a:ext cx="7886700" cy="3993803"/>
              </a:xfrm>
              <a:blipFill>
                <a:blip r:embed="rId3"/>
                <a:stretch>
                  <a:fillRect l="-161" t="-9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9456B51-00C7-2241-B54B-D8B1C3980A31}"/>
                  </a:ext>
                </a:extLst>
              </p:cNvPr>
              <p:cNvSpPr txBox="1"/>
              <p:nvPr/>
            </p:nvSpPr>
            <p:spPr>
              <a:xfrm>
                <a:off x="7251116" y="1590907"/>
                <a:ext cx="592150" cy="523220"/>
              </a:xfrm>
              <a:prstGeom prst="rect">
                <a:avLst/>
              </a:prstGeom>
              <a:noFill/>
            </p:spPr>
            <p:txBody>
              <a:bodyPr wrap="square" rtlCol="0">
                <a:spAutoFit/>
              </a:bodyPr>
              <a:lstStyle/>
              <a:p>
                <a:pPr>
                  <a:buNone/>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𝑘</m:t>
                          </m:r>
                        </m:sub>
                      </m:sSub>
                    </m:oMath>
                  </m:oMathPara>
                </a14:m>
                <a:endParaRPr lang="en-US" sz="2800" dirty="0"/>
              </a:p>
            </p:txBody>
          </p:sp>
        </mc:Choice>
        <mc:Fallback xmlns="">
          <p:sp>
            <p:nvSpPr>
              <p:cNvPr id="5" name="TextBox 4">
                <a:extLst>
                  <a:ext uri="{FF2B5EF4-FFF2-40B4-BE49-F238E27FC236}">
                    <a16:creationId xmlns:a16="http://schemas.microsoft.com/office/drawing/2014/main" id="{19456B51-00C7-2241-B54B-D8B1C3980A31}"/>
                  </a:ext>
                </a:extLst>
              </p:cNvPr>
              <p:cNvSpPr txBox="1">
                <a:spLocks noRot="1" noChangeAspect="1" noMove="1" noResize="1" noEditPoints="1" noAdjustHandles="1" noChangeArrowheads="1" noChangeShapeType="1" noTextEdit="1"/>
              </p:cNvSpPr>
              <p:nvPr/>
            </p:nvSpPr>
            <p:spPr>
              <a:xfrm>
                <a:off x="7251116" y="1590907"/>
                <a:ext cx="592150" cy="523220"/>
              </a:xfrm>
              <a:prstGeom prst="rect">
                <a:avLst/>
              </a:prstGeom>
              <a:blipFill>
                <a:blip r:embed="rId4"/>
                <a:stretch>
                  <a:fillRect l="-4167" b="-4762"/>
                </a:stretch>
              </a:blipFill>
            </p:spPr>
            <p:txBody>
              <a:bodyPr/>
              <a:lstStyle/>
              <a:p>
                <a:r>
                  <a:rPr lang="en-US">
                    <a:noFill/>
                  </a:rPr>
                  <a:t> </a:t>
                </a:r>
              </a:p>
            </p:txBody>
          </p:sp>
        </mc:Fallback>
      </mc:AlternateContent>
      <p:grpSp>
        <p:nvGrpSpPr>
          <p:cNvPr id="34" name="Group 33">
            <a:extLst>
              <a:ext uri="{FF2B5EF4-FFF2-40B4-BE49-F238E27FC236}">
                <a16:creationId xmlns:a16="http://schemas.microsoft.com/office/drawing/2014/main" id="{FA9E0B3E-63A5-4B44-9AA0-BE686D2B4302}"/>
              </a:ext>
            </a:extLst>
          </p:cNvPr>
          <p:cNvGrpSpPr/>
          <p:nvPr/>
        </p:nvGrpSpPr>
        <p:grpSpPr>
          <a:xfrm>
            <a:off x="6078711" y="2580601"/>
            <a:ext cx="2745647" cy="1168674"/>
            <a:chOff x="2980750" y="2760326"/>
            <a:chExt cx="3475087" cy="1491482"/>
          </a:xfrm>
          <a:solidFill>
            <a:schemeClr val="accent1">
              <a:lumMod val="20000"/>
              <a:lumOff val="80000"/>
            </a:schemeClr>
          </a:solidFill>
        </p:grpSpPr>
        <p:cxnSp>
          <p:nvCxnSpPr>
            <p:cNvPr id="35" name="Straight Arrow Connector 34">
              <a:extLst>
                <a:ext uri="{FF2B5EF4-FFF2-40B4-BE49-F238E27FC236}">
                  <a16:creationId xmlns:a16="http://schemas.microsoft.com/office/drawing/2014/main" id="{46AC3B69-0D79-814B-A61F-E11D95293AE9}"/>
                </a:ext>
              </a:extLst>
            </p:cNvPr>
            <p:cNvCxnSpPr/>
            <p:nvPr/>
          </p:nvCxnSpPr>
          <p:spPr>
            <a:xfrm flipH="1">
              <a:off x="2980750" y="2760326"/>
              <a:ext cx="1522459" cy="1478705"/>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7576602-0BFA-0143-A4F1-D4E654F35BB5}"/>
                </a:ext>
              </a:extLst>
            </p:cNvPr>
            <p:cNvCxnSpPr/>
            <p:nvPr/>
          </p:nvCxnSpPr>
          <p:spPr>
            <a:xfrm>
              <a:off x="5070770" y="2760326"/>
              <a:ext cx="1385067" cy="1444918"/>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35811A9-D030-224F-B536-161BBDFCB095}"/>
                </a:ext>
              </a:extLst>
            </p:cNvPr>
            <p:cNvCxnSpPr/>
            <p:nvPr/>
          </p:nvCxnSpPr>
          <p:spPr>
            <a:xfrm flipH="1">
              <a:off x="4716979" y="2760326"/>
              <a:ext cx="5147" cy="1491482"/>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38" name="Content Placeholder 11">
            <a:extLst>
              <a:ext uri="{FF2B5EF4-FFF2-40B4-BE49-F238E27FC236}">
                <a16:creationId xmlns:a16="http://schemas.microsoft.com/office/drawing/2014/main" id="{797D1023-562F-C848-8A9C-6C1843E5927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a:off x="5764471" y="3736831"/>
            <a:ext cx="595745" cy="595745"/>
          </a:xfrm>
          <a:prstGeom prst="rect">
            <a:avLst/>
          </a:prstGeom>
          <a:noFill/>
          <a:ln w="9525">
            <a:noFill/>
            <a:miter lim="800000"/>
            <a:headEnd/>
            <a:tailEnd/>
          </a:ln>
        </p:spPr>
      </p:pic>
      <p:pic>
        <p:nvPicPr>
          <p:cNvPr id="41" name="Content Placeholder 11">
            <a:extLst>
              <a:ext uri="{FF2B5EF4-FFF2-40B4-BE49-F238E27FC236}">
                <a16:creationId xmlns:a16="http://schemas.microsoft.com/office/drawing/2014/main" id="{60A62394-57E1-2F40-BF91-040009759DD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a:off x="7152623" y="3736831"/>
            <a:ext cx="595745" cy="595745"/>
          </a:xfrm>
          <a:prstGeom prst="rect">
            <a:avLst/>
          </a:prstGeom>
          <a:noFill/>
          <a:ln w="9525">
            <a:noFill/>
            <a:miter lim="800000"/>
            <a:headEnd/>
            <a:tailEnd/>
          </a:ln>
        </p:spPr>
      </p:pic>
      <p:sp>
        <p:nvSpPr>
          <p:cNvPr id="43" name="Rectangle 42">
            <a:extLst>
              <a:ext uri="{FF2B5EF4-FFF2-40B4-BE49-F238E27FC236}">
                <a16:creationId xmlns:a16="http://schemas.microsoft.com/office/drawing/2014/main" id="{A734015F-4C8A-5F42-A1BC-742F004A6443}"/>
              </a:ext>
            </a:extLst>
          </p:cNvPr>
          <p:cNvSpPr/>
          <p:nvPr/>
        </p:nvSpPr>
        <p:spPr bwMode="auto">
          <a:xfrm>
            <a:off x="6608855" y="2102761"/>
            <a:ext cx="1678675" cy="487877"/>
          </a:xfrm>
          <a:prstGeom prst="rect">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a:t>
            </a:r>
          </a:p>
        </p:txBody>
      </p:sp>
      <p:pic>
        <p:nvPicPr>
          <p:cNvPr id="14" name="Content Placeholder 11">
            <a:extLst>
              <a:ext uri="{FF2B5EF4-FFF2-40B4-BE49-F238E27FC236}">
                <a16:creationId xmlns:a16="http://schemas.microsoft.com/office/drawing/2014/main" id="{EC9250AB-4378-DE45-815E-78A2DDD21CD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a:off x="8515350" y="3736830"/>
            <a:ext cx="595745" cy="595745"/>
          </a:xfrm>
          <a:prstGeom prst="rect">
            <a:avLst/>
          </a:prstGeom>
          <a:noFill/>
          <a:ln w="9525">
            <a:noFill/>
            <a:miter lim="800000"/>
            <a:headEnd/>
            <a:tailEnd/>
          </a:ln>
        </p:spPr>
      </p:pic>
    </p:spTree>
    <p:extLst>
      <p:ext uri="{BB962C8B-B14F-4D97-AF65-F5344CB8AC3E}">
        <p14:creationId xmlns:p14="http://schemas.microsoft.com/office/powerpoint/2010/main" val="260364564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0695082-7718-C34F-AA9B-9545404FC42C}"/>
              </a:ext>
            </a:extLst>
          </p:cNvPr>
          <p:cNvSpPr/>
          <p:nvPr/>
        </p:nvSpPr>
        <p:spPr bwMode="auto">
          <a:xfrm flipV="1">
            <a:off x="457202" y="2114127"/>
            <a:ext cx="5160485" cy="2931402"/>
          </a:xfrm>
          <a:prstGeom prst="rect">
            <a:avLst/>
          </a:prstGeom>
          <a:solidFill>
            <a:schemeClr val="accent6">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437601"/>
                <a:ext cx="7886700" cy="3993803"/>
              </a:xfrm>
            </p:spPr>
            <p:txBody>
              <a:bodyPr>
                <a:noAutofit/>
              </a:bodyPr>
              <a:lstStyle/>
              <a:p>
                <a:r>
                  <a:rPr lang="en-US" dirty="0"/>
                  <a:t>Server maintains estimate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oMath>
                </a14:m>
                <a:endParaRPr lang="en-US" dirty="0"/>
              </a:p>
              <a:p>
                <a:pPr marL="0" indent="0">
                  <a:buNone/>
                </a:pPr>
                <a:endParaRPr lang="en-US" dirty="0"/>
              </a:p>
              <a:p>
                <a:pPr marL="0" indent="0">
                  <a:buNone/>
                </a:pPr>
                <a:r>
                  <a:rPr lang="en-US" u="sng" dirty="0"/>
                  <a:t>In each iteration</a:t>
                </a:r>
                <a:endParaRPr lang="en-US" dirty="0">
                  <a:solidFill>
                    <a:schemeClr val="accent1">
                      <a:lumMod val="50000"/>
                    </a:schemeClr>
                  </a:solidFill>
                </a:endParaRPr>
              </a:p>
              <a:p>
                <a:pPr marL="0" indent="0">
                  <a:buNone/>
                </a:pPr>
                <a:endParaRPr lang="en-US" dirty="0">
                  <a:solidFill>
                    <a:srgbClr val="00B050"/>
                  </a:solidFill>
                </a:endParaRPr>
              </a:p>
              <a:p>
                <a:r>
                  <a:rPr lang="en-US" dirty="0"/>
                  <a:t>Each agent</a:t>
                </a:r>
                <a:r>
                  <a:rPr lang="en-US" i="1" dirty="0">
                    <a:latin typeface="Times" charset="0"/>
                    <a:ea typeface="Times" charset="0"/>
                    <a:cs typeface="Times" charset="0"/>
                  </a:rPr>
                  <a:t> </a:t>
                </a:r>
                <a:r>
                  <a:rPr lang="en-US" i="1" dirty="0" err="1">
                    <a:latin typeface="Times" charset="0"/>
                    <a:ea typeface="Times" charset="0"/>
                    <a:cs typeface="Times" charset="0"/>
                  </a:rPr>
                  <a:t>i</a:t>
                </a:r>
                <a:endParaRPr lang="en-US" i="1" dirty="0">
                  <a:latin typeface="Times" charset="0"/>
                  <a:ea typeface="Times" charset="0"/>
                  <a:cs typeface="Times" charset="0"/>
                </a:endParaRPr>
              </a:p>
              <a:p>
                <a:pPr lvl="1"/>
                <a:r>
                  <a:rPr lang="en-US" sz="2400" dirty="0">
                    <a:solidFill>
                      <a:srgbClr val="FF0000"/>
                    </a:solidFill>
                  </a:rPr>
                  <a:t>Receive </a:t>
                </a:r>
                <a14:m>
                  <m:oMath xmlns:m="http://schemas.openxmlformats.org/officeDocument/2006/math">
                    <m:sSub>
                      <m:sSubPr>
                        <m:ctrlPr>
                          <a:rPr lang="en-US" sz="2400" b="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𝑥</m:t>
                        </m:r>
                      </m:e>
                      <m:sub>
                        <m:r>
                          <a:rPr lang="en-US" sz="2400" b="0" i="1" smtClean="0">
                            <a:solidFill>
                              <a:srgbClr val="FF0000"/>
                            </a:solidFill>
                            <a:latin typeface="Cambria Math" panose="02040503050406030204" pitchFamily="18" charset="0"/>
                          </a:rPr>
                          <m:t>𝑘</m:t>
                        </m:r>
                      </m:sub>
                    </m:sSub>
                  </m:oMath>
                </a14:m>
                <a:r>
                  <a:rPr lang="en-US" sz="2400" dirty="0">
                    <a:solidFill>
                      <a:srgbClr val="FF0000"/>
                    </a:solidFill>
                  </a:rPr>
                  <a:t> from server</a:t>
                </a:r>
              </a:p>
              <a:p>
                <a:pPr lvl="1"/>
                <a:endParaRPr lang="en-US" sz="2400" dirty="0"/>
              </a:p>
              <a:p>
                <a:pPr marL="457200" lvl="1" indent="0">
                  <a:buNone/>
                </a:pPr>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437601"/>
                <a:ext cx="7886700" cy="3993803"/>
              </a:xfrm>
              <a:blipFill>
                <a:blip r:embed="rId2"/>
                <a:stretch>
                  <a:fillRect l="-1286" t="-949"/>
                </a:stretch>
              </a:blipFill>
            </p:spPr>
            <p:txBody>
              <a:bodyPr/>
              <a:lstStyle/>
              <a:p>
                <a:r>
                  <a:rPr lang="en-US">
                    <a:noFill/>
                  </a:rPr>
                  <a:t> </a:t>
                </a:r>
              </a:p>
            </p:txBody>
          </p:sp>
        </mc:Fallback>
      </mc:AlternateContent>
      <p:grpSp>
        <p:nvGrpSpPr>
          <p:cNvPr id="41" name="Group 40">
            <a:extLst>
              <a:ext uri="{FF2B5EF4-FFF2-40B4-BE49-F238E27FC236}">
                <a16:creationId xmlns:a16="http://schemas.microsoft.com/office/drawing/2014/main" id="{294275C4-2BC0-254B-9980-F0A3B914A791}"/>
              </a:ext>
            </a:extLst>
          </p:cNvPr>
          <p:cNvGrpSpPr/>
          <p:nvPr/>
        </p:nvGrpSpPr>
        <p:grpSpPr>
          <a:xfrm>
            <a:off x="6078711" y="2580601"/>
            <a:ext cx="2745647" cy="1168674"/>
            <a:chOff x="2980750" y="2760326"/>
            <a:chExt cx="3475087" cy="1491482"/>
          </a:xfrm>
          <a:solidFill>
            <a:schemeClr val="accent1">
              <a:lumMod val="20000"/>
              <a:lumOff val="80000"/>
            </a:schemeClr>
          </a:solidFill>
        </p:grpSpPr>
        <p:cxnSp>
          <p:nvCxnSpPr>
            <p:cNvPr id="42" name="Straight Arrow Connector 41">
              <a:extLst>
                <a:ext uri="{FF2B5EF4-FFF2-40B4-BE49-F238E27FC236}">
                  <a16:creationId xmlns:a16="http://schemas.microsoft.com/office/drawing/2014/main" id="{9847B327-3C08-9D41-B280-F0DE2179B170}"/>
                </a:ext>
              </a:extLst>
            </p:cNvPr>
            <p:cNvCxnSpPr/>
            <p:nvPr/>
          </p:nvCxnSpPr>
          <p:spPr>
            <a:xfrm flipH="1">
              <a:off x="2980750" y="2760326"/>
              <a:ext cx="1522459" cy="1478705"/>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CC90F22-2AB2-694D-905F-1702C5A4F6F1}"/>
                </a:ext>
              </a:extLst>
            </p:cNvPr>
            <p:cNvCxnSpPr/>
            <p:nvPr/>
          </p:nvCxnSpPr>
          <p:spPr>
            <a:xfrm>
              <a:off x="5070770" y="2760326"/>
              <a:ext cx="1385067" cy="1444918"/>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B73844B-1390-4042-B477-1ACE1AAEEBA3}"/>
                </a:ext>
              </a:extLst>
            </p:cNvPr>
            <p:cNvCxnSpPr/>
            <p:nvPr/>
          </p:nvCxnSpPr>
          <p:spPr>
            <a:xfrm flipH="1">
              <a:off x="4716979" y="2760326"/>
              <a:ext cx="5147" cy="1491482"/>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8" name="Rectangle 47">
            <a:extLst>
              <a:ext uri="{FF2B5EF4-FFF2-40B4-BE49-F238E27FC236}">
                <a16:creationId xmlns:a16="http://schemas.microsoft.com/office/drawing/2014/main" id="{4140C58D-E178-2C4C-9DA9-08D4198B0A32}"/>
              </a:ext>
            </a:extLst>
          </p:cNvPr>
          <p:cNvSpPr/>
          <p:nvPr/>
        </p:nvSpPr>
        <p:spPr bwMode="auto">
          <a:xfrm>
            <a:off x="6608855" y="2102761"/>
            <a:ext cx="1678675" cy="487877"/>
          </a:xfrm>
          <a:prstGeom prst="rect">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a:t>
            </a:r>
          </a:p>
        </p:txBody>
      </p:sp>
      <p:sp>
        <p:nvSpPr>
          <p:cNvPr id="5" name="Title 4">
            <a:extLst>
              <a:ext uri="{FF2B5EF4-FFF2-40B4-BE49-F238E27FC236}">
                <a16:creationId xmlns:a16="http://schemas.microsoft.com/office/drawing/2014/main" id="{52A4E06C-BFE5-DC49-A3EE-CAE4D0A52010}"/>
              </a:ext>
            </a:extLst>
          </p:cNvPr>
          <p:cNvSpPr>
            <a:spLocks noGrp="1"/>
          </p:cNvSpPr>
          <p:nvPr>
            <p:ph type="title"/>
          </p:nvPr>
        </p:nvSpPr>
        <p:spPr/>
        <p:txBody>
          <a:bodyPr/>
          <a:lstStyle/>
          <a:p>
            <a:r>
              <a:rPr lang="en-US" dirty="0"/>
              <a:t> Federated Architecture</a:t>
            </a:r>
            <a:br>
              <a:rPr lang="en-US" dirty="0"/>
            </a:br>
            <a:r>
              <a:rPr lang="en-US" sz="2400" dirty="0"/>
              <a:t>[</a:t>
            </a:r>
            <a:r>
              <a:rPr lang="en-US" sz="2400" dirty="0">
                <a:hlinkClick r:id="rId3"/>
              </a:rPr>
              <a:t>Kairouz et al 2018</a:t>
            </a:r>
            <a:r>
              <a:rPr lang="en-US" sz="2400" dirty="0"/>
              <a:t>]</a:t>
            </a:r>
            <a:endParaRPr lang="en-US"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4520013-D0F5-8A46-AB0C-14C803EA78D4}"/>
                  </a:ext>
                </a:extLst>
              </p:cNvPr>
              <p:cNvSpPr txBox="1"/>
              <p:nvPr/>
            </p:nvSpPr>
            <p:spPr>
              <a:xfrm>
                <a:off x="7251116" y="1590907"/>
                <a:ext cx="592150" cy="523220"/>
              </a:xfrm>
              <a:prstGeom prst="rect">
                <a:avLst/>
              </a:prstGeom>
              <a:noFill/>
            </p:spPr>
            <p:txBody>
              <a:bodyPr wrap="square" rtlCol="0">
                <a:spAutoFit/>
              </a:bodyPr>
              <a:lstStyle/>
              <a:p>
                <a:pPr>
                  <a:buNone/>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𝑘</m:t>
                          </m:r>
                        </m:sub>
                      </m:sSub>
                    </m:oMath>
                  </m:oMathPara>
                </a14:m>
                <a:endParaRPr lang="en-US" sz="2800" dirty="0"/>
              </a:p>
            </p:txBody>
          </p:sp>
        </mc:Choice>
        <mc:Fallback xmlns="">
          <p:sp>
            <p:nvSpPr>
              <p:cNvPr id="16" name="TextBox 15">
                <a:extLst>
                  <a:ext uri="{FF2B5EF4-FFF2-40B4-BE49-F238E27FC236}">
                    <a16:creationId xmlns:a16="http://schemas.microsoft.com/office/drawing/2014/main" id="{F4520013-D0F5-8A46-AB0C-14C803EA78D4}"/>
                  </a:ext>
                </a:extLst>
              </p:cNvPr>
              <p:cNvSpPr txBox="1">
                <a:spLocks noRot="1" noChangeAspect="1" noMove="1" noResize="1" noEditPoints="1" noAdjustHandles="1" noChangeArrowheads="1" noChangeShapeType="1" noTextEdit="1"/>
              </p:cNvSpPr>
              <p:nvPr/>
            </p:nvSpPr>
            <p:spPr>
              <a:xfrm>
                <a:off x="7251116" y="1590907"/>
                <a:ext cx="592150" cy="523220"/>
              </a:xfrm>
              <a:prstGeom prst="rect">
                <a:avLst/>
              </a:prstGeom>
              <a:blipFill>
                <a:blip r:embed="rId8"/>
                <a:stretch>
                  <a:fillRect l="-4167" b="-4762"/>
                </a:stretch>
              </a:blipFill>
            </p:spPr>
            <p:txBody>
              <a:bodyPr/>
              <a:lstStyle/>
              <a:p>
                <a:r>
                  <a:rPr lang="en-US">
                    <a:noFill/>
                  </a:rPr>
                  <a:t> </a:t>
                </a:r>
              </a:p>
            </p:txBody>
          </p:sp>
        </mc:Fallback>
      </mc:AlternateContent>
      <p:pic>
        <p:nvPicPr>
          <p:cNvPr id="18" name="Content Placeholder 11">
            <a:extLst>
              <a:ext uri="{FF2B5EF4-FFF2-40B4-BE49-F238E27FC236}">
                <a16:creationId xmlns:a16="http://schemas.microsoft.com/office/drawing/2014/main" id="{34AE7AA1-B21C-6B4D-98D6-1FD6CD8184D8}"/>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bwMode="auto">
          <a:xfrm>
            <a:off x="5764471" y="3736831"/>
            <a:ext cx="595745" cy="595745"/>
          </a:xfrm>
          <a:prstGeom prst="rect">
            <a:avLst/>
          </a:prstGeom>
          <a:noFill/>
          <a:ln w="9525">
            <a:noFill/>
            <a:miter lim="800000"/>
            <a:headEnd/>
            <a:tailEnd/>
          </a:ln>
        </p:spPr>
      </p:pic>
      <p:pic>
        <p:nvPicPr>
          <p:cNvPr id="20" name="Content Placeholder 11">
            <a:extLst>
              <a:ext uri="{FF2B5EF4-FFF2-40B4-BE49-F238E27FC236}">
                <a16:creationId xmlns:a16="http://schemas.microsoft.com/office/drawing/2014/main" id="{D799E0B3-1EAF-8E43-9900-99883BD7C57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bwMode="auto">
          <a:xfrm>
            <a:off x="7152623" y="3736831"/>
            <a:ext cx="595745" cy="595745"/>
          </a:xfrm>
          <a:prstGeom prst="rect">
            <a:avLst/>
          </a:prstGeom>
          <a:noFill/>
          <a:ln w="9525">
            <a:noFill/>
            <a:miter lim="800000"/>
            <a:headEnd/>
            <a:tailEnd/>
          </a:ln>
        </p:spPr>
      </p:pic>
      <p:pic>
        <p:nvPicPr>
          <p:cNvPr id="21" name="Content Placeholder 11">
            <a:extLst>
              <a:ext uri="{FF2B5EF4-FFF2-40B4-BE49-F238E27FC236}">
                <a16:creationId xmlns:a16="http://schemas.microsoft.com/office/drawing/2014/main" id="{F1B90C6C-0ED3-9C49-9AE5-E58049ED4DF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bwMode="auto">
          <a:xfrm>
            <a:off x="8515350" y="3736830"/>
            <a:ext cx="595745" cy="595745"/>
          </a:xfrm>
          <a:prstGeom prst="rect">
            <a:avLst/>
          </a:prstGeom>
          <a:noFill/>
          <a:ln w="9525">
            <a:noFill/>
            <a:miter lim="800000"/>
            <a:headEnd/>
            <a:tailEnd/>
          </a:ln>
        </p:spPr>
      </p:pic>
    </p:spTree>
    <p:extLst>
      <p:ext uri="{BB962C8B-B14F-4D97-AF65-F5344CB8AC3E}">
        <p14:creationId xmlns:p14="http://schemas.microsoft.com/office/powerpoint/2010/main" val="3070761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1760DE-E06B-AD41-96E5-76C83989B87B}"/>
              </a:ext>
            </a:extLst>
          </p:cNvPr>
          <p:cNvSpPr/>
          <p:nvPr/>
        </p:nvSpPr>
        <p:spPr bwMode="auto">
          <a:xfrm>
            <a:off x="685800" y="1390650"/>
            <a:ext cx="7772400" cy="746760"/>
          </a:xfrm>
          <a:prstGeom prst="rect">
            <a:avLst/>
          </a:prstGeom>
          <a:solidFill>
            <a:schemeClr val="accent6">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a:extLst>
              <a:ext uri="{FF2B5EF4-FFF2-40B4-BE49-F238E27FC236}">
                <a16:creationId xmlns:a16="http://schemas.microsoft.com/office/drawing/2014/main" id="{2692942E-54D8-764C-B373-5EEA9E639819}"/>
              </a:ext>
            </a:extLst>
          </p:cNvPr>
          <p:cNvSpPr>
            <a:spLocks noGrp="1"/>
          </p:cNvSpPr>
          <p:nvPr>
            <p:ph type="title"/>
          </p:nvPr>
        </p:nvSpPr>
        <p:spPr/>
        <p:txBody>
          <a:bodyPr/>
          <a:lstStyle/>
          <a:p>
            <a:r>
              <a:rPr lang="en-US" dirty="0"/>
              <a:t>Machine 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5A465F8-35D1-4945-9D86-5204329B9590}"/>
                  </a:ext>
                </a:extLst>
              </p:cNvPr>
              <p:cNvSpPr>
                <a:spLocks noGrp="1"/>
              </p:cNvSpPr>
              <p:nvPr>
                <p:ph idx="1"/>
              </p:nvPr>
            </p:nvSpPr>
            <p:spPr/>
            <p:txBody>
              <a:bodyPr/>
              <a:lstStyle/>
              <a:p>
                <a14:m>
                  <m:oMath xmlns:m="http://schemas.openxmlformats.org/officeDocument/2006/math">
                    <m:r>
                      <a:rPr lang="en-US" b="0" i="1" dirty="0" smtClean="0">
                        <a:latin typeface="Cambria Math" panose="02040503050406030204" pitchFamily="18" charset="0"/>
                      </a:rPr>
                      <m:t>𝑥</m:t>
                    </m:r>
                    <m:r>
                      <a:rPr lang="en-US" b="0" i="1" dirty="0" smtClean="0">
                        <a:latin typeface="Cambria Math" panose="02040503050406030204" pitchFamily="18" charset="0"/>
                      </a:rPr>
                      <m:t>=</m:t>
                    </m:r>
                  </m:oMath>
                </a14:m>
                <a:r>
                  <a:rPr lang="en-US" dirty="0"/>
                  <a:t> vector of neural net parameters (weights, biases)</a:t>
                </a:r>
              </a:p>
              <a:p>
                <a:endParaRPr lang="en-US" dirty="0"/>
              </a:p>
              <a:p>
                <a14:m>
                  <m:oMath xmlns:m="http://schemas.openxmlformats.org/officeDocument/2006/math">
                    <m:r>
                      <a:rPr lang="en-US" b="0" i="1" smtClean="0">
                        <a:latin typeface="Cambria Math" panose="02040503050406030204" pitchFamily="18" charset="0"/>
                      </a:rPr>
                      <m:t>𝑌</m:t>
                    </m:r>
                    <m:r>
                      <a:rPr lang="en-US" b="0" i="1" smtClean="0">
                        <a:latin typeface="Cambria Math" panose="02040503050406030204" pitchFamily="18" charset="0"/>
                      </a:rPr>
                      <m:t>= </m:t>
                    </m:r>
                  </m:oMath>
                </a14:m>
                <a:r>
                  <a:rPr lang="en-US" dirty="0"/>
                  <a:t>function implemented by the neural net </a:t>
                </a:r>
                <a:br>
                  <a:rPr lang="en-US" dirty="0"/>
                </a:br>
                <a:r>
                  <a:rPr lang="en-US" dirty="0"/>
                  <a:t>		input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b="0" i="1" smtClean="0">
                            <a:latin typeface="Cambria Math" panose="02040503050406030204" pitchFamily="18" charset="0"/>
                          </a:rPr>
                          <m:t>𝑗</m:t>
                        </m:r>
                      </m:sub>
                    </m:sSub>
                  </m:oMath>
                </a14:m>
                <a:endParaRPr lang="en-US" dirty="0"/>
              </a:p>
              <a:p>
                <a:pPr marL="0" indent="0">
                  <a:buNone/>
                </a:pPr>
                <a:r>
                  <a:rPr lang="en-US" dirty="0"/>
                  <a:t>		output = estimate of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𝑗</m:t>
                        </m:r>
                      </m:sub>
                    </m:sSub>
                  </m:oMath>
                </a14:m>
                <a:endParaRPr lang="en-US" dirty="0"/>
              </a:p>
              <a:p>
                <a:pPr marL="0" indent="0">
                  <a:buNone/>
                </a:pPr>
                <a:endParaRPr lang="en-US" dirty="0"/>
              </a:p>
              <a:p>
                <a:pPr marL="0" indent="0">
                  <a:buNone/>
                </a:pPr>
                <a:r>
                  <a:rPr lang="en-US" dirty="0"/>
                  <a:t> </a:t>
                </a:r>
              </a:p>
            </p:txBody>
          </p:sp>
        </mc:Choice>
        <mc:Fallback xmlns="">
          <p:sp>
            <p:nvSpPr>
              <p:cNvPr id="3" name="Content Placeholder 2">
                <a:extLst>
                  <a:ext uri="{FF2B5EF4-FFF2-40B4-BE49-F238E27FC236}">
                    <a16:creationId xmlns:a16="http://schemas.microsoft.com/office/drawing/2014/main" id="{25A465F8-35D1-4945-9D86-5204329B9590}"/>
                  </a:ext>
                </a:extLst>
              </p:cNvPr>
              <p:cNvSpPr>
                <a:spLocks noGrp="1" noRot="1" noChangeAspect="1" noMove="1" noResize="1" noEditPoints="1" noAdjustHandles="1" noChangeArrowheads="1" noChangeShapeType="1" noTextEdit="1"/>
              </p:cNvSpPr>
              <p:nvPr>
                <p:ph idx="1"/>
              </p:nvPr>
            </p:nvSpPr>
            <p:spPr>
              <a:blipFill>
                <a:blip r:embed="rId2"/>
                <a:stretch>
                  <a:fillRect l="-163" t="-1111" r="-326"/>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9671B305-CC15-CB4D-A555-B42993A29AA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17475" y="3166088"/>
            <a:ext cx="3249435" cy="2297452"/>
          </a:xfrm>
          <a:prstGeom prst="rect">
            <a:avLst/>
          </a:prstGeom>
        </p:spPr>
      </p:pic>
    </p:spTree>
    <p:extLst>
      <p:ext uri="{BB962C8B-B14F-4D97-AF65-F5344CB8AC3E}">
        <p14:creationId xmlns:p14="http://schemas.microsoft.com/office/powerpoint/2010/main" val="401819588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EED768F-59F2-E445-B476-BC55E603D8D0}"/>
              </a:ext>
            </a:extLst>
          </p:cNvPr>
          <p:cNvSpPr/>
          <p:nvPr/>
        </p:nvSpPr>
        <p:spPr bwMode="auto">
          <a:xfrm flipV="1">
            <a:off x="457202" y="2114127"/>
            <a:ext cx="5160485" cy="2931402"/>
          </a:xfrm>
          <a:prstGeom prst="rect">
            <a:avLst/>
          </a:prstGeom>
          <a:solidFill>
            <a:schemeClr val="accent6">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437601"/>
                <a:ext cx="7886700" cy="3993803"/>
              </a:xfrm>
            </p:spPr>
            <p:txBody>
              <a:bodyPr>
                <a:noAutofit/>
              </a:bodyPr>
              <a:lstStyle/>
              <a:p>
                <a:r>
                  <a:rPr lang="en-US" dirty="0"/>
                  <a:t>Server maintains estimate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oMath>
                </a14:m>
                <a:endParaRPr lang="en-US" dirty="0"/>
              </a:p>
              <a:p>
                <a:pPr marL="0" indent="0">
                  <a:buNone/>
                </a:pPr>
                <a:endParaRPr lang="en-US" dirty="0"/>
              </a:p>
              <a:p>
                <a:pPr marL="0" indent="0">
                  <a:buNone/>
                </a:pPr>
                <a:r>
                  <a:rPr lang="en-US" u="sng" dirty="0"/>
                  <a:t>In each iteration</a:t>
                </a:r>
                <a:endParaRPr lang="en-US" dirty="0">
                  <a:solidFill>
                    <a:schemeClr val="accent1">
                      <a:lumMod val="50000"/>
                    </a:schemeClr>
                  </a:solidFill>
                </a:endParaRPr>
              </a:p>
              <a:p>
                <a:pPr marL="0" indent="0">
                  <a:buNone/>
                </a:pPr>
                <a:endParaRPr lang="en-US" dirty="0">
                  <a:solidFill>
                    <a:srgbClr val="00B050"/>
                  </a:solidFill>
                </a:endParaRPr>
              </a:p>
              <a:p>
                <a:r>
                  <a:rPr lang="en-US" dirty="0"/>
                  <a:t>Each agent</a:t>
                </a:r>
                <a:r>
                  <a:rPr lang="en-US" i="1" dirty="0">
                    <a:latin typeface="Times" charset="0"/>
                    <a:ea typeface="Times" charset="0"/>
                    <a:cs typeface="Times" charset="0"/>
                  </a:rPr>
                  <a:t> </a:t>
                </a:r>
                <a:r>
                  <a:rPr lang="en-US" i="1" dirty="0" err="1">
                    <a:latin typeface="Times" charset="0"/>
                    <a:ea typeface="Times" charset="0"/>
                    <a:cs typeface="Times" charset="0"/>
                  </a:rPr>
                  <a:t>i</a:t>
                </a:r>
                <a:endParaRPr lang="en-US" i="1" dirty="0">
                  <a:latin typeface="Times" charset="0"/>
                  <a:ea typeface="Times" charset="0"/>
                  <a:cs typeface="Times" charset="0"/>
                </a:endParaRPr>
              </a:p>
              <a:p>
                <a:pPr lvl="1"/>
                <a:r>
                  <a:rPr lang="en-US" sz="2400" dirty="0"/>
                  <a:t>Receive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𝑘</m:t>
                        </m:r>
                      </m:sub>
                    </m:sSub>
                  </m:oMath>
                </a14:m>
                <a:r>
                  <a:rPr lang="en-US" sz="2400" dirty="0"/>
                  <a:t> from server</a:t>
                </a:r>
              </a:p>
              <a:p>
                <a:pPr lvl="1"/>
                <a:r>
                  <a:rPr lang="en-US" sz="2400" dirty="0">
                    <a:solidFill>
                      <a:srgbClr val="FF0000"/>
                    </a:solidFill>
                  </a:rPr>
                  <a:t>Compute </a:t>
                </a:r>
                <a14:m>
                  <m:oMath xmlns:m="http://schemas.openxmlformats.org/officeDocument/2006/math">
                    <m:sSub>
                      <m:sSubPr>
                        <m:ctrlPr>
                          <a:rPr lang="en-US" sz="240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𝑦</m:t>
                        </m:r>
                      </m:e>
                      <m:sub>
                        <m:r>
                          <a:rPr lang="en-US" sz="2400" i="1">
                            <a:solidFill>
                              <a:srgbClr val="FF0000"/>
                            </a:solidFill>
                            <a:latin typeface="Cambria Math" panose="02040503050406030204" pitchFamily="18" charset="0"/>
                          </a:rPr>
                          <m:t>𝑘</m:t>
                        </m:r>
                      </m:sub>
                    </m:sSub>
                    <m:r>
                      <a:rPr lang="en-US" sz="2400" b="0" i="1" smtClean="0">
                        <a:solidFill>
                          <a:schemeClr val="tx1"/>
                        </a:solidFill>
                        <a:latin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𝑥</m:t>
                        </m:r>
                      </m:e>
                      <m:sub>
                        <m:r>
                          <a:rPr lang="en-US" sz="2400" i="1">
                            <a:solidFill>
                              <a:schemeClr val="tx1"/>
                            </a:solidFill>
                            <a:latin typeface="Cambria Math" panose="02040503050406030204" pitchFamily="18" charset="0"/>
                          </a:rPr>
                          <m:t>𝑘</m:t>
                        </m:r>
                      </m:sub>
                    </m:sSub>
                    <m:r>
                      <a:rPr lang="en-US" sz="2400" i="1">
                        <a:solidFill>
                          <a:schemeClr val="tx1"/>
                        </a:solidFill>
                        <a:latin typeface="Cambria Math" panose="02040503050406030204" pitchFamily="18" charset="0"/>
                      </a:rPr>
                      <m:t>−</m:t>
                    </m:r>
                    <m:sSub>
                      <m:sSubPr>
                        <m:ctrlPr>
                          <a:rPr lang="en-US" sz="2400" i="1">
                            <a:solidFill>
                              <a:schemeClr val="tx1"/>
                            </a:solidFill>
                            <a:latin typeface="Cambria Math" panose="02040503050406030204" pitchFamily="18" charset="0"/>
                            <a:ea typeface="Cambria Math" panose="02040503050406030204" pitchFamily="18" charset="0"/>
                          </a:rPr>
                        </m:ctrlPr>
                      </m:sSubPr>
                      <m:e>
                        <m:r>
                          <a:rPr lang="en-US" sz="2400" i="1">
                            <a:solidFill>
                              <a:schemeClr val="tx1"/>
                            </a:solidFill>
                            <a:latin typeface="Cambria Math" panose="02040503050406030204" pitchFamily="18" charset="0"/>
                            <a:ea typeface="Cambria Math" panose="02040503050406030204" pitchFamily="18" charset="0"/>
                          </a:rPr>
                          <m:t>𝜆</m:t>
                        </m:r>
                      </m:e>
                      <m:sub>
                        <m:r>
                          <a:rPr lang="en-US" sz="2400" i="1">
                            <a:solidFill>
                              <a:schemeClr val="tx1"/>
                            </a:solidFill>
                            <a:latin typeface="Cambria Math" panose="02040503050406030204" pitchFamily="18" charset="0"/>
                            <a:ea typeface="Cambria Math" panose="02040503050406030204" pitchFamily="18" charset="0"/>
                          </a:rPr>
                          <m:t>𝑘</m:t>
                        </m:r>
                      </m:sub>
                    </m:sSub>
                    <m:r>
                      <m:rPr>
                        <m:sty m:val="p"/>
                      </m:rPr>
                      <a:rPr lang="en-US" sz="2400" i="1">
                        <a:solidFill>
                          <a:schemeClr val="tx1"/>
                        </a:solidFill>
                        <a:latin typeface="Cambria Math" panose="02040503050406030204" pitchFamily="18" charset="0"/>
                        <a:ea typeface="Cambria Math" panose="02040503050406030204" pitchFamily="18" charset="0"/>
                      </a:rPr>
                      <m:t>∇</m:t>
                    </m:r>
                    <m:sSub>
                      <m:sSubPr>
                        <m:ctrlPr>
                          <a:rPr lang="en-US" sz="2400" i="1" smtClean="0">
                            <a:solidFill>
                              <a:schemeClr val="tx1"/>
                            </a:solidFill>
                            <a:latin typeface="Cambria Math" panose="02040503050406030204" pitchFamily="18" charset="0"/>
                            <a:ea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𝑓</m:t>
                        </m:r>
                      </m:e>
                      <m:sub>
                        <m:r>
                          <a:rPr lang="en-US" sz="2400" b="0" i="1" smtClean="0">
                            <a:solidFill>
                              <a:schemeClr val="tx1"/>
                            </a:solidFill>
                            <a:latin typeface="Cambria Math" panose="02040503050406030204" pitchFamily="18" charset="0"/>
                            <a:ea typeface="Cambria Math" panose="02040503050406030204" pitchFamily="18" charset="0"/>
                          </a:rPr>
                          <m:t>𝑖</m:t>
                        </m:r>
                      </m:sub>
                    </m:sSub>
                    <m:r>
                      <a:rPr lang="en-US" sz="2400" b="0" i="1" smtClean="0">
                        <a:solidFill>
                          <a:schemeClr val="tx1"/>
                        </a:solidFill>
                        <a:latin typeface="Cambria Math" panose="02040503050406030204" pitchFamily="18" charset="0"/>
                        <a:ea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𝑥</m:t>
                        </m:r>
                      </m:e>
                      <m:sub>
                        <m:r>
                          <a:rPr lang="en-US" sz="2400" i="1">
                            <a:solidFill>
                              <a:schemeClr val="tx1"/>
                            </a:solidFill>
                            <a:latin typeface="Cambria Math" panose="02040503050406030204" pitchFamily="18" charset="0"/>
                          </a:rPr>
                          <m:t>𝑘</m:t>
                        </m:r>
                      </m:sub>
                    </m:sSub>
                    <m:r>
                      <a:rPr lang="en-US" sz="2400" b="0" i="0" smtClean="0">
                        <a:solidFill>
                          <a:schemeClr val="tx1"/>
                        </a:solidFill>
                        <a:latin typeface="Cambria Math" panose="02040503050406030204" pitchFamily="18" charset="0"/>
                      </a:rPr>
                      <m:t>)</m:t>
                    </m:r>
                  </m:oMath>
                </a14:m>
                <a:endParaRPr lang="en-US" sz="2400" dirty="0"/>
              </a:p>
              <a:p>
                <a:pPr lvl="1"/>
                <a:r>
                  <a:rPr lang="en-US" sz="2400" dirty="0">
                    <a:solidFill>
                      <a:srgbClr val="FF0000"/>
                    </a:solidFill>
                  </a:rPr>
                  <a:t>Send</a:t>
                </a:r>
                <a:r>
                  <a:rPr lang="en-US" sz="2400" dirty="0"/>
                  <a:t> </a:t>
                </a:r>
                <a14:m>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𝑦</m:t>
                        </m:r>
                      </m:e>
                      <m:sub>
                        <m:r>
                          <a:rPr lang="en-US" sz="2400" i="1">
                            <a:solidFill>
                              <a:srgbClr val="FF0000"/>
                            </a:solidFill>
                            <a:latin typeface="Cambria Math" panose="02040503050406030204" pitchFamily="18" charset="0"/>
                          </a:rPr>
                          <m:t>𝑘</m:t>
                        </m:r>
                      </m:sub>
                    </m:sSub>
                  </m:oMath>
                </a14:m>
                <a:r>
                  <a:rPr lang="en-US" sz="2400" dirty="0"/>
                  <a:t> to server</a:t>
                </a:r>
              </a:p>
              <a:p>
                <a:pPr lvl="1"/>
                <a:endParaRPr lang="en-US" sz="2400" dirty="0"/>
              </a:p>
              <a:p>
                <a:pPr marL="457200" lvl="1" indent="0">
                  <a:buNone/>
                </a:pPr>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437601"/>
                <a:ext cx="7886700" cy="3993803"/>
              </a:xfrm>
              <a:blipFill>
                <a:blip r:embed="rId2"/>
                <a:stretch>
                  <a:fillRect l="-1286" t="-949"/>
                </a:stretch>
              </a:blipFill>
            </p:spPr>
            <p:txBody>
              <a:bodyPr/>
              <a:lstStyle/>
              <a:p>
                <a:r>
                  <a:rPr lang="en-US">
                    <a:noFill/>
                  </a:rPr>
                  <a:t> </a:t>
                </a:r>
              </a:p>
            </p:txBody>
          </p:sp>
        </mc:Fallback>
      </mc:AlternateContent>
      <p:grpSp>
        <p:nvGrpSpPr>
          <p:cNvPr id="41" name="Group 40">
            <a:extLst>
              <a:ext uri="{FF2B5EF4-FFF2-40B4-BE49-F238E27FC236}">
                <a16:creationId xmlns:a16="http://schemas.microsoft.com/office/drawing/2014/main" id="{294275C4-2BC0-254B-9980-F0A3B914A791}"/>
              </a:ext>
            </a:extLst>
          </p:cNvPr>
          <p:cNvGrpSpPr/>
          <p:nvPr/>
        </p:nvGrpSpPr>
        <p:grpSpPr>
          <a:xfrm>
            <a:off x="6078711" y="2580601"/>
            <a:ext cx="2745647" cy="1168674"/>
            <a:chOff x="2980750" y="2760326"/>
            <a:chExt cx="3475087" cy="1491482"/>
          </a:xfrm>
          <a:solidFill>
            <a:schemeClr val="accent1">
              <a:lumMod val="20000"/>
              <a:lumOff val="80000"/>
            </a:schemeClr>
          </a:solidFill>
        </p:grpSpPr>
        <p:cxnSp>
          <p:nvCxnSpPr>
            <p:cNvPr id="42" name="Straight Arrow Connector 41">
              <a:extLst>
                <a:ext uri="{FF2B5EF4-FFF2-40B4-BE49-F238E27FC236}">
                  <a16:creationId xmlns:a16="http://schemas.microsoft.com/office/drawing/2014/main" id="{9847B327-3C08-9D41-B280-F0DE2179B170}"/>
                </a:ext>
              </a:extLst>
            </p:cNvPr>
            <p:cNvCxnSpPr/>
            <p:nvPr/>
          </p:nvCxnSpPr>
          <p:spPr>
            <a:xfrm flipH="1">
              <a:off x="2980750" y="2760326"/>
              <a:ext cx="1522459" cy="1478705"/>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CC90F22-2AB2-694D-905F-1702C5A4F6F1}"/>
                </a:ext>
              </a:extLst>
            </p:cNvPr>
            <p:cNvCxnSpPr/>
            <p:nvPr/>
          </p:nvCxnSpPr>
          <p:spPr>
            <a:xfrm>
              <a:off x="5070770" y="2760326"/>
              <a:ext cx="1385067" cy="1444918"/>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B73844B-1390-4042-B477-1ACE1AAEEBA3}"/>
                </a:ext>
              </a:extLst>
            </p:cNvPr>
            <p:cNvCxnSpPr/>
            <p:nvPr/>
          </p:nvCxnSpPr>
          <p:spPr>
            <a:xfrm flipH="1">
              <a:off x="4716979" y="2760326"/>
              <a:ext cx="5147" cy="1491482"/>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45" name="Content Placeholder 11">
            <a:extLst>
              <a:ext uri="{FF2B5EF4-FFF2-40B4-BE49-F238E27FC236}">
                <a16:creationId xmlns:a16="http://schemas.microsoft.com/office/drawing/2014/main" id="{B96104A9-6306-5F4D-A4E0-B145277DA43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5764471" y="3736831"/>
            <a:ext cx="595745" cy="595745"/>
          </a:xfrm>
          <a:prstGeom prst="rect">
            <a:avLst/>
          </a:prstGeom>
          <a:noFill/>
          <a:ln w="9525">
            <a:noFill/>
            <a:miter lim="800000"/>
            <a:headEnd/>
            <a:tailEnd/>
          </a:ln>
        </p:spPr>
      </p:pic>
      <p:pic>
        <p:nvPicPr>
          <p:cNvPr id="47" name="Content Placeholder 11">
            <a:extLst>
              <a:ext uri="{FF2B5EF4-FFF2-40B4-BE49-F238E27FC236}">
                <a16:creationId xmlns:a16="http://schemas.microsoft.com/office/drawing/2014/main" id="{4A608283-3D02-0343-8ADD-24F2088D63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7152623" y="3736831"/>
            <a:ext cx="595745" cy="595745"/>
          </a:xfrm>
          <a:prstGeom prst="rect">
            <a:avLst/>
          </a:prstGeom>
          <a:noFill/>
          <a:ln w="9525">
            <a:noFill/>
            <a:miter lim="800000"/>
            <a:headEnd/>
            <a:tailEnd/>
          </a:ln>
        </p:spPr>
      </p:pic>
      <p:sp>
        <p:nvSpPr>
          <p:cNvPr id="48" name="Rectangle 47">
            <a:extLst>
              <a:ext uri="{FF2B5EF4-FFF2-40B4-BE49-F238E27FC236}">
                <a16:creationId xmlns:a16="http://schemas.microsoft.com/office/drawing/2014/main" id="{4140C58D-E178-2C4C-9DA9-08D4198B0A32}"/>
              </a:ext>
            </a:extLst>
          </p:cNvPr>
          <p:cNvSpPr/>
          <p:nvPr/>
        </p:nvSpPr>
        <p:spPr bwMode="auto">
          <a:xfrm>
            <a:off x="6608855" y="2102761"/>
            <a:ext cx="1678675" cy="487877"/>
          </a:xfrm>
          <a:prstGeom prst="rect">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a:t>
            </a:r>
          </a:p>
        </p:txBody>
      </p:sp>
      <p:sp>
        <p:nvSpPr>
          <p:cNvPr id="5" name="Title 4">
            <a:extLst>
              <a:ext uri="{FF2B5EF4-FFF2-40B4-BE49-F238E27FC236}">
                <a16:creationId xmlns:a16="http://schemas.microsoft.com/office/drawing/2014/main" id="{52A4E06C-BFE5-DC49-A3EE-CAE4D0A52010}"/>
              </a:ext>
            </a:extLst>
          </p:cNvPr>
          <p:cNvSpPr>
            <a:spLocks noGrp="1"/>
          </p:cNvSpPr>
          <p:nvPr>
            <p:ph type="title"/>
          </p:nvPr>
        </p:nvSpPr>
        <p:spPr/>
        <p:txBody>
          <a:bodyPr/>
          <a:lstStyle/>
          <a:p>
            <a:r>
              <a:rPr lang="en-US" dirty="0"/>
              <a:t> Federated Architecture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4520013-D0F5-8A46-AB0C-14C803EA78D4}"/>
                  </a:ext>
                </a:extLst>
              </p:cNvPr>
              <p:cNvSpPr txBox="1"/>
              <p:nvPr/>
            </p:nvSpPr>
            <p:spPr>
              <a:xfrm>
                <a:off x="7251116" y="1590907"/>
                <a:ext cx="592150" cy="523220"/>
              </a:xfrm>
              <a:prstGeom prst="rect">
                <a:avLst/>
              </a:prstGeom>
              <a:noFill/>
            </p:spPr>
            <p:txBody>
              <a:bodyPr wrap="square" rtlCol="0">
                <a:spAutoFit/>
              </a:bodyPr>
              <a:lstStyle/>
              <a:p>
                <a:pPr>
                  <a:buNone/>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𝑘</m:t>
                          </m:r>
                        </m:sub>
                      </m:sSub>
                    </m:oMath>
                  </m:oMathPara>
                </a14:m>
                <a:endParaRPr lang="en-US" sz="2800" dirty="0"/>
              </a:p>
            </p:txBody>
          </p:sp>
        </mc:Choice>
        <mc:Fallback xmlns="">
          <p:sp>
            <p:nvSpPr>
              <p:cNvPr id="16" name="TextBox 15">
                <a:extLst>
                  <a:ext uri="{FF2B5EF4-FFF2-40B4-BE49-F238E27FC236}">
                    <a16:creationId xmlns:a16="http://schemas.microsoft.com/office/drawing/2014/main" id="{F4520013-D0F5-8A46-AB0C-14C803EA78D4}"/>
                  </a:ext>
                </a:extLst>
              </p:cNvPr>
              <p:cNvSpPr txBox="1">
                <a:spLocks noRot="1" noChangeAspect="1" noMove="1" noResize="1" noEditPoints="1" noAdjustHandles="1" noChangeArrowheads="1" noChangeShapeType="1" noTextEdit="1"/>
              </p:cNvSpPr>
              <p:nvPr/>
            </p:nvSpPr>
            <p:spPr>
              <a:xfrm>
                <a:off x="7251116" y="1590907"/>
                <a:ext cx="592150" cy="523220"/>
              </a:xfrm>
              <a:prstGeom prst="rect">
                <a:avLst/>
              </a:prstGeom>
              <a:blipFill>
                <a:blip r:embed="rId8"/>
                <a:stretch>
                  <a:fillRect l="-4167" b="-4762"/>
                </a:stretch>
              </a:blipFill>
            </p:spPr>
            <p:txBody>
              <a:bodyPr/>
              <a:lstStyle/>
              <a:p>
                <a:r>
                  <a:rPr lang="en-US">
                    <a:noFill/>
                  </a:rPr>
                  <a:t> </a:t>
                </a:r>
              </a:p>
            </p:txBody>
          </p:sp>
        </mc:Fallback>
      </mc:AlternateContent>
      <p:pic>
        <p:nvPicPr>
          <p:cNvPr id="18" name="Content Placeholder 11">
            <a:extLst>
              <a:ext uri="{FF2B5EF4-FFF2-40B4-BE49-F238E27FC236}">
                <a16:creationId xmlns:a16="http://schemas.microsoft.com/office/drawing/2014/main" id="{ECC03878-1A09-6145-B8BC-31D012E7082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8515350" y="3736830"/>
            <a:ext cx="595745" cy="595745"/>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480425D-877E-2D4F-95AB-1B958044DF30}"/>
                  </a:ext>
                </a:extLst>
              </p:cNvPr>
              <p:cNvSpPr txBox="1"/>
              <p:nvPr/>
            </p:nvSpPr>
            <p:spPr>
              <a:xfrm>
                <a:off x="5983012" y="2909219"/>
                <a:ext cx="573747" cy="461665"/>
              </a:xfrm>
              <a:prstGeom prst="rect">
                <a:avLst/>
              </a:prstGeom>
              <a:solidFill>
                <a:srgbClr val="FFFF00"/>
              </a:solidFill>
            </p:spPr>
            <p:txBody>
              <a:bodyPr wrap="none" rtlCol="0">
                <a:spAutoFit/>
              </a:bodyPr>
              <a:lstStyle/>
              <a:p>
                <a:pPr eaLnBrk="1" fontAlgn="auto" hangingPunct="1">
                  <a:spcBef>
                    <a:spcPts val="0"/>
                  </a:spcBef>
                  <a:spcAft>
                    <a:spcPts val="0"/>
                  </a:spcAft>
                  <a:buClrTx/>
                  <a:buSzTx/>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oMath>
                  </m:oMathPara>
                </a14:m>
                <a:endParaRPr lang="en-US" dirty="0"/>
              </a:p>
            </p:txBody>
          </p:sp>
        </mc:Choice>
        <mc:Fallback xmlns="">
          <p:sp>
            <p:nvSpPr>
              <p:cNvPr id="19" name="TextBox 18">
                <a:extLst>
                  <a:ext uri="{FF2B5EF4-FFF2-40B4-BE49-F238E27FC236}">
                    <a16:creationId xmlns:a16="http://schemas.microsoft.com/office/drawing/2014/main" id="{B480425D-877E-2D4F-95AB-1B958044DF30}"/>
                  </a:ext>
                </a:extLst>
              </p:cNvPr>
              <p:cNvSpPr txBox="1">
                <a:spLocks noRot="1" noChangeAspect="1" noMove="1" noResize="1" noEditPoints="1" noAdjustHandles="1" noChangeArrowheads="1" noChangeShapeType="1" noTextEdit="1"/>
              </p:cNvSpPr>
              <p:nvPr/>
            </p:nvSpPr>
            <p:spPr>
              <a:xfrm>
                <a:off x="5983012" y="2909219"/>
                <a:ext cx="573747" cy="461665"/>
              </a:xfrm>
              <a:prstGeom prst="rect">
                <a:avLst/>
              </a:prstGeom>
              <a:blipFill>
                <a:blip r:embed="rId9"/>
                <a:stretch>
                  <a:fillRect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4321881-F5E8-294D-A394-E789AAA69703}"/>
                  </a:ext>
                </a:extLst>
              </p:cNvPr>
              <p:cNvSpPr txBox="1"/>
              <p:nvPr/>
            </p:nvSpPr>
            <p:spPr>
              <a:xfrm>
                <a:off x="8323113" y="2909218"/>
                <a:ext cx="580864" cy="461665"/>
              </a:xfrm>
              <a:prstGeom prst="rect">
                <a:avLst/>
              </a:prstGeom>
              <a:solidFill>
                <a:srgbClr val="FFFF00"/>
              </a:solidFill>
            </p:spPr>
            <p:txBody>
              <a:bodyPr wrap="none" rtlCol="0">
                <a:spAutoFit/>
              </a:bodyPr>
              <a:lstStyle/>
              <a:p>
                <a:pPr eaLnBrk="1" fontAlgn="auto" hangingPunct="1">
                  <a:spcBef>
                    <a:spcPts val="0"/>
                  </a:spcBef>
                  <a:spcAft>
                    <a:spcPts val="0"/>
                  </a:spcAft>
                  <a:buClrTx/>
                  <a:buSzTx/>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3</m:t>
                          </m:r>
                        </m:sub>
                      </m:sSub>
                    </m:oMath>
                  </m:oMathPara>
                </a14:m>
                <a:endParaRPr lang="en-US" dirty="0"/>
              </a:p>
            </p:txBody>
          </p:sp>
        </mc:Choice>
        <mc:Fallback xmlns="">
          <p:sp>
            <p:nvSpPr>
              <p:cNvPr id="20" name="TextBox 19">
                <a:extLst>
                  <a:ext uri="{FF2B5EF4-FFF2-40B4-BE49-F238E27FC236}">
                    <a16:creationId xmlns:a16="http://schemas.microsoft.com/office/drawing/2014/main" id="{44321881-F5E8-294D-A394-E789AAA69703}"/>
                  </a:ext>
                </a:extLst>
              </p:cNvPr>
              <p:cNvSpPr txBox="1">
                <a:spLocks noRot="1" noChangeAspect="1" noMove="1" noResize="1" noEditPoints="1" noAdjustHandles="1" noChangeArrowheads="1" noChangeShapeType="1" noTextEdit="1"/>
              </p:cNvSpPr>
              <p:nvPr/>
            </p:nvSpPr>
            <p:spPr>
              <a:xfrm>
                <a:off x="8323113" y="2909218"/>
                <a:ext cx="580864" cy="461665"/>
              </a:xfrm>
              <a:prstGeom prst="rect">
                <a:avLst/>
              </a:prstGeom>
              <a:blipFill>
                <a:blip r:embed="rId10"/>
                <a:stretch>
                  <a:fillRect b="-8108"/>
                </a:stretch>
              </a:blipFill>
            </p:spPr>
            <p:txBody>
              <a:bodyPr/>
              <a:lstStyle/>
              <a:p>
                <a:r>
                  <a:rPr lang="en-US">
                    <a:noFill/>
                  </a:rPr>
                  <a:t> </a:t>
                </a:r>
              </a:p>
            </p:txBody>
          </p:sp>
        </mc:Fallback>
      </mc:AlternateContent>
    </p:spTree>
    <p:extLst>
      <p:ext uri="{BB962C8B-B14F-4D97-AF65-F5344CB8AC3E}">
        <p14:creationId xmlns:p14="http://schemas.microsoft.com/office/powerpoint/2010/main" val="185111000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6806093-16B1-5C47-AD1B-824D76904E2A}"/>
              </a:ext>
            </a:extLst>
          </p:cNvPr>
          <p:cNvSpPr/>
          <p:nvPr/>
        </p:nvSpPr>
        <p:spPr bwMode="auto">
          <a:xfrm flipV="1">
            <a:off x="461270" y="4969652"/>
            <a:ext cx="6993293" cy="1888347"/>
          </a:xfrm>
          <a:prstGeom prst="rect">
            <a:avLst/>
          </a:prstGeom>
          <a:solidFill>
            <a:schemeClr val="accent6">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437601"/>
                <a:ext cx="7886700" cy="3993803"/>
              </a:xfrm>
            </p:spPr>
            <p:txBody>
              <a:bodyPr>
                <a:noAutofit/>
              </a:bodyPr>
              <a:lstStyle/>
              <a:p>
                <a:r>
                  <a:rPr lang="en-US" dirty="0"/>
                  <a:t>Server maintains estimate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oMath>
                </a14:m>
                <a:endParaRPr lang="en-US" dirty="0"/>
              </a:p>
              <a:p>
                <a:pPr marL="0" indent="0">
                  <a:buNone/>
                </a:pPr>
                <a:endParaRPr lang="en-US" dirty="0"/>
              </a:p>
              <a:p>
                <a:pPr marL="0" indent="0">
                  <a:buNone/>
                </a:pPr>
                <a:r>
                  <a:rPr lang="en-US" u="sng" dirty="0"/>
                  <a:t>In each iteration</a:t>
                </a:r>
                <a:endParaRPr lang="en-US" dirty="0">
                  <a:solidFill>
                    <a:schemeClr val="accent1">
                      <a:lumMod val="50000"/>
                    </a:schemeClr>
                  </a:solidFill>
                </a:endParaRPr>
              </a:p>
              <a:p>
                <a:pPr marL="0" indent="0">
                  <a:buNone/>
                </a:pPr>
                <a:endParaRPr lang="en-US" dirty="0">
                  <a:solidFill>
                    <a:srgbClr val="00B050"/>
                  </a:solidFill>
                </a:endParaRPr>
              </a:p>
              <a:p>
                <a:r>
                  <a:rPr lang="en-US" dirty="0"/>
                  <a:t>Each agent</a:t>
                </a:r>
                <a:r>
                  <a:rPr lang="en-US" i="1" dirty="0">
                    <a:latin typeface="Times" charset="0"/>
                    <a:ea typeface="Times" charset="0"/>
                    <a:cs typeface="Times" charset="0"/>
                  </a:rPr>
                  <a:t> </a:t>
                </a:r>
                <a:r>
                  <a:rPr lang="en-US" i="1" dirty="0" err="1">
                    <a:latin typeface="Times" charset="0"/>
                    <a:ea typeface="Times" charset="0"/>
                    <a:cs typeface="Times" charset="0"/>
                  </a:rPr>
                  <a:t>i</a:t>
                </a:r>
                <a:endParaRPr lang="en-US" i="1" dirty="0">
                  <a:latin typeface="Times" charset="0"/>
                  <a:ea typeface="Times" charset="0"/>
                  <a:cs typeface="Times" charset="0"/>
                </a:endParaRPr>
              </a:p>
              <a:p>
                <a:pPr lvl="1"/>
                <a:r>
                  <a:rPr lang="en-US" sz="2400" dirty="0"/>
                  <a:t>Receive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𝑘</m:t>
                        </m:r>
                      </m:sub>
                    </m:sSub>
                  </m:oMath>
                </a14:m>
                <a:r>
                  <a:rPr lang="en-US" sz="2400" dirty="0"/>
                  <a:t> from server</a:t>
                </a:r>
              </a:p>
              <a:p>
                <a:pPr lvl="1"/>
                <a:r>
                  <a:rPr lang="en-US" sz="2400" dirty="0">
                    <a:solidFill>
                      <a:srgbClr val="FF0000"/>
                    </a:solidFill>
                  </a:rPr>
                  <a:t>Compute </a:t>
                </a:r>
                <a14:m>
                  <m:oMath xmlns:m="http://schemas.openxmlformats.org/officeDocument/2006/math">
                    <m:sSub>
                      <m:sSubPr>
                        <m:ctrlPr>
                          <a:rPr lang="en-US" sz="240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𝑦</m:t>
                        </m:r>
                      </m:e>
                      <m:sub>
                        <m:r>
                          <a:rPr lang="en-US" sz="2400" i="1">
                            <a:solidFill>
                              <a:srgbClr val="FF0000"/>
                            </a:solidFill>
                            <a:latin typeface="Cambria Math" panose="02040503050406030204" pitchFamily="18" charset="0"/>
                          </a:rPr>
                          <m:t>𝑘</m:t>
                        </m:r>
                      </m:sub>
                    </m:sSub>
                    <m:r>
                      <a:rPr lang="en-US" sz="2400" b="0" i="1" smtClean="0">
                        <a:solidFill>
                          <a:schemeClr val="tx1"/>
                        </a:solidFill>
                        <a:latin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𝑥</m:t>
                        </m:r>
                      </m:e>
                      <m:sub>
                        <m:r>
                          <a:rPr lang="en-US" sz="2400" i="1">
                            <a:solidFill>
                              <a:schemeClr val="tx1"/>
                            </a:solidFill>
                            <a:latin typeface="Cambria Math" panose="02040503050406030204" pitchFamily="18" charset="0"/>
                          </a:rPr>
                          <m:t>𝑘</m:t>
                        </m:r>
                      </m:sub>
                    </m:sSub>
                    <m:r>
                      <a:rPr lang="en-US" sz="2400" i="1">
                        <a:solidFill>
                          <a:schemeClr val="tx1"/>
                        </a:solidFill>
                        <a:latin typeface="Cambria Math" panose="02040503050406030204" pitchFamily="18" charset="0"/>
                      </a:rPr>
                      <m:t>−</m:t>
                    </m:r>
                    <m:sSub>
                      <m:sSubPr>
                        <m:ctrlPr>
                          <a:rPr lang="en-US" sz="2400" i="1">
                            <a:solidFill>
                              <a:schemeClr val="tx1"/>
                            </a:solidFill>
                            <a:latin typeface="Cambria Math" panose="02040503050406030204" pitchFamily="18" charset="0"/>
                            <a:ea typeface="Cambria Math" panose="02040503050406030204" pitchFamily="18" charset="0"/>
                          </a:rPr>
                        </m:ctrlPr>
                      </m:sSubPr>
                      <m:e>
                        <m:r>
                          <a:rPr lang="en-US" sz="2400" i="1">
                            <a:solidFill>
                              <a:schemeClr val="tx1"/>
                            </a:solidFill>
                            <a:latin typeface="Cambria Math" panose="02040503050406030204" pitchFamily="18" charset="0"/>
                            <a:ea typeface="Cambria Math" panose="02040503050406030204" pitchFamily="18" charset="0"/>
                          </a:rPr>
                          <m:t>𝜆</m:t>
                        </m:r>
                      </m:e>
                      <m:sub>
                        <m:r>
                          <a:rPr lang="en-US" sz="2400" i="1">
                            <a:solidFill>
                              <a:schemeClr val="tx1"/>
                            </a:solidFill>
                            <a:latin typeface="Cambria Math" panose="02040503050406030204" pitchFamily="18" charset="0"/>
                            <a:ea typeface="Cambria Math" panose="02040503050406030204" pitchFamily="18" charset="0"/>
                          </a:rPr>
                          <m:t>𝑘</m:t>
                        </m:r>
                      </m:sub>
                    </m:sSub>
                    <m:r>
                      <m:rPr>
                        <m:sty m:val="p"/>
                      </m:rPr>
                      <a:rPr lang="en-US" sz="2400" i="1">
                        <a:solidFill>
                          <a:schemeClr val="tx1"/>
                        </a:solidFill>
                        <a:latin typeface="Cambria Math" panose="02040503050406030204" pitchFamily="18" charset="0"/>
                        <a:ea typeface="Cambria Math" panose="02040503050406030204" pitchFamily="18" charset="0"/>
                      </a:rPr>
                      <m:t>∇</m:t>
                    </m:r>
                    <m:sSub>
                      <m:sSubPr>
                        <m:ctrlPr>
                          <a:rPr lang="en-US" sz="2400" i="1" smtClean="0">
                            <a:solidFill>
                              <a:schemeClr val="tx1"/>
                            </a:solidFill>
                            <a:latin typeface="Cambria Math" panose="02040503050406030204" pitchFamily="18" charset="0"/>
                            <a:ea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𝑓</m:t>
                        </m:r>
                      </m:e>
                      <m:sub>
                        <m:r>
                          <a:rPr lang="en-US" sz="2400" b="0" i="1" smtClean="0">
                            <a:solidFill>
                              <a:schemeClr val="tx1"/>
                            </a:solidFill>
                            <a:latin typeface="Cambria Math" panose="02040503050406030204" pitchFamily="18" charset="0"/>
                            <a:ea typeface="Cambria Math" panose="02040503050406030204" pitchFamily="18" charset="0"/>
                          </a:rPr>
                          <m:t>𝑖</m:t>
                        </m:r>
                      </m:sub>
                    </m:sSub>
                    <m:r>
                      <a:rPr lang="en-US" sz="2400" b="0" i="1" smtClean="0">
                        <a:solidFill>
                          <a:schemeClr val="tx1"/>
                        </a:solidFill>
                        <a:latin typeface="Cambria Math" panose="02040503050406030204" pitchFamily="18" charset="0"/>
                        <a:ea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𝑥</m:t>
                        </m:r>
                      </m:e>
                      <m:sub>
                        <m:r>
                          <a:rPr lang="en-US" sz="2400" i="1">
                            <a:solidFill>
                              <a:schemeClr val="tx1"/>
                            </a:solidFill>
                            <a:latin typeface="Cambria Math" panose="02040503050406030204" pitchFamily="18" charset="0"/>
                          </a:rPr>
                          <m:t>𝑘</m:t>
                        </m:r>
                      </m:sub>
                    </m:sSub>
                    <m:r>
                      <a:rPr lang="en-US" sz="2400" b="0" i="0" smtClean="0">
                        <a:solidFill>
                          <a:schemeClr val="tx1"/>
                        </a:solidFill>
                        <a:latin typeface="Cambria Math" panose="02040503050406030204" pitchFamily="18" charset="0"/>
                      </a:rPr>
                      <m:t>)</m:t>
                    </m:r>
                  </m:oMath>
                </a14:m>
                <a:endParaRPr lang="en-US" sz="2400" dirty="0"/>
              </a:p>
              <a:p>
                <a:pPr lvl="1"/>
                <a:r>
                  <a:rPr lang="en-US" sz="2400" dirty="0">
                    <a:solidFill>
                      <a:srgbClr val="FF0000"/>
                    </a:solidFill>
                  </a:rPr>
                  <a:t>Send</a:t>
                </a:r>
                <a:r>
                  <a:rPr lang="en-US" sz="2400" dirty="0"/>
                  <a:t> </a:t>
                </a:r>
                <a14:m>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𝑦</m:t>
                        </m:r>
                      </m:e>
                      <m:sub>
                        <m:r>
                          <a:rPr lang="en-US" sz="2400" i="1">
                            <a:solidFill>
                              <a:srgbClr val="FF0000"/>
                            </a:solidFill>
                            <a:latin typeface="Cambria Math" panose="02040503050406030204" pitchFamily="18" charset="0"/>
                          </a:rPr>
                          <m:t>𝑘</m:t>
                        </m:r>
                      </m:sub>
                    </m:sSub>
                  </m:oMath>
                </a14:m>
                <a:r>
                  <a:rPr lang="en-US" sz="2400" dirty="0"/>
                  <a:t> to server</a:t>
                </a:r>
              </a:p>
              <a:p>
                <a:pPr marL="457200" lvl="1" indent="0">
                  <a:buNone/>
                </a:pPr>
                <a:endParaRPr lang="en-US" sz="2400" dirty="0"/>
              </a:p>
              <a:p>
                <a:r>
                  <a:rPr lang="en-US" dirty="0"/>
                  <a:t>Server updates estimate</a:t>
                </a:r>
                <a:endParaRPr lang="en-US" dirty="0">
                  <a:solidFill>
                    <a:srgbClr val="FF0000"/>
                  </a:solidFill>
                </a:endParaRPr>
              </a:p>
              <a:p>
                <a:pPr marL="0" indent="0">
                  <a:buNone/>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 </m:t>
                      </m:r>
                      <m:sSub>
                        <m:sSubPr>
                          <m:ctrlPr>
                            <a:rPr lang="en-US" sz="3200" i="1">
                              <a:latin typeface="Cambria Math" panose="02040503050406030204" pitchFamily="18" charset="0"/>
                            </a:rPr>
                          </m:ctrlPr>
                        </m:sSubPr>
                        <m:e>
                          <m:r>
                            <a:rPr lang="en-US" sz="3200" i="1">
                              <a:latin typeface="Cambria Math" panose="02040503050406030204" pitchFamily="18" charset="0"/>
                            </a:rPr>
                            <m:t> </m:t>
                          </m:r>
                          <m:r>
                            <a:rPr lang="en-US" sz="3200" i="1">
                              <a:latin typeface="Cambria Math" panose="02040503050406030204" pitchFamily="18" charset="0"/>
                            </a:rPr>
                            <m:t>𝑥</m:t>
                          </m:r>
                        </m:e>
                        <m:sub>
                          <m:r>
                            <a:rPr lang="en-US" sz="3200" i="1">
                              <a:latin typeface="Cambria Math" panose="02040503050406030204" pitchFamily="18" charset="0"/>
                            </a:rPr>
                            <m:t>𝑘</m:t>
                          </m:r>
                          <m:r>
                            <a:rPr lang="en-US" sz="3200" i="1">
                              <a:latin typeface="Cambria Math" panose="02040503050406030204" pitchFamily="18" charset="0"/>
                            </a:rPr>
                            <m:t>+1</m:t>
                          </m:r>
                        </m:sub>
                      </m:sSub>
                      <m:r>
                        <a:rPr lang="en-US" sz="3200" i="1">
                          <a:latin typeface="Cambria Math" panose="02040503050406030204" pitchFamily="18" charset="0"/>
                        </a:rPr>
                        <m:t> ⟵</m:t>
                      </m:r>
                      <m:f>
                        <m:fPr>
                          <m:ctrlPr>
                            <a:rPr lang="en-US" sz="320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𝑛</m:t>
                          </m:r>
                        </m:den>
                      </m:f>
                      <m:nary>
                        <m:naryPr>
                          <m:chr m:val="∑"/>
                          <m:subHide m:val="on"/>
                          <m:supHide m:val="on"/>
                          <m:ctrlPr>
                            <a:rPr lang="en-US" sz="3200" i="1" smtClean="0">
                              <a:latin typeface="Cambria Math" panose="02040503050406030204" pitchFamily="18" charset="0"/>
                            </a:rPr>
                          </m:ctrlPr>
                        </m:naryPr>
                        <m:sub/>
                        <m:sup/>
                        <m:e>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𝑦</m:t>
                              </m:r>
                            </m:e>
                            <m:sub>
                              <m:r>
                                <a:rPr lang="en-US" sz="3200" b="0" i="1" smtClean="0">
                                  <a:latin typeface="Cambria Math" panose="02040503050406030204" pitchFamily="18" charset="0"/>
                                </a:rPr>
                                <m:t>𝑖</m:t>
                              </m:r>
                            </m:sub>
                          </m:sSub>
                        </m:e>
                      </m:nary>
                    </m:oMath>
                  </m:oMathPara>
                </a14:m>
                <a:endParaRPr lang="en-US" sz="2400" dirty="0"/>
              </a:p>
              <a:p>
                <a:pPr marL="457200" lvl="1" indent="0">
                  <a:buNone/>
                </a:pPr>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437601"/>
                <a:ext cx="7886700" cy="3993803"/>
              </a:xfrm>
              <a:blipFill>
                <a:blip r:embed="rId2"/>
                <a:stretch>
                  <a:fillRect l="-1286" t="-949" b="-100000"/>
                </a:stretch>
              </a:blipFill>
            </p:spPr>
            <p:txBody>
              <a:bodyPr/>
              <a:lstStyle/>
              <a:p>
                <a:r>
                  <a:rPr lang="en-US">
                    <a:noFill/>
                  </a:rPr>
                  <a:t> </a:t>
                </a:r>
              </a:p>
            </p:txBody>
          </p:sp>
        </mc:Fallback>
      </mc:AlternateContent>
      <p:grpSp>
        <p:nvGrpSpPr>
          <p:cNvPr id="41" name="Group 40">
            <a:extLst>
              <a:ext uri="{FF2B5EF4-FFF2-40B4-BE49-F238E27FC236}">
                <a16:creationId xmlns:a16="http://schemas.microsoft.com/office/drawing/2014/main" id="{294275C4-2BC0-254B-9980-F0A3B914A791}"/>
              </a:ext>
            </a:extLst>
          </p:cNvPr>
          <p:cNvGrpSpPr/>
          <p:nvPr/>
        </p:nvGrpSpPr>
        <p:grpSpPr>
          <a:xfrm>
            <a:off x="6078711" y="2580601"/>
            <a:ext cx="2745647" cy="1168674"/>
            <a:chOff x="2980750" y="2760326"/>
            <a:chExt cx="3475087" cy="1491482"/>
          </a:xfrm>
          <a:solidFill>
            <a:schemeClr val="accent1">
              <a:lumMod val="20000"/>
              <a:lumOff val="80000"/>
            </a:schemeClr>
          </a:solidFill>
        </p:grpSpPr>
        <p:cxnSp>
          <p:nvCxnSpPr>
            <p:cNvPr id="42" name="Straight Arrow Connector 41">
              <a:extLst>
                <a:ext uri="{FF2B5EF4-FFF2-40B4-BE49-F238E27FC236}">
                  <a16:creationId xmlns:a16="http://schemas.microsoft.com/office/drawing/2014/main" id="{9847B327-3C08-9D41-B280-F0DE2179B170}"/>
                </a:ext>
              </a:extLst>
            </p:cNvPr>
            <p:cNvCxnSpPr/>
            <p:nvPr/>
          </p:nvCxnSpPr>
          <p:spPr>
            <a:xfrm flipH="1">
              <a:off x="2980750" y="2760326"/>
              <a:ext cx="1522459" cy="1478705"/>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CC90F22-2AB2-694D-905F-1702C5A4F6F1}"/>
                </a:ext>
              </a:extLst>
            </p:cNvPr>
            <p:cNvCxnSpPr/>
            <p:nvPr/>
          </p:nvCxnSpPr>
          <p:spPr>
            <a:xfrm>
              <a:off x="5070770" y="2760326"/>
              <a:ext cx="1385067" cy="1444918"/>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B73844B-1390-4042-B477-1ACE1AAEEBA3}"/>
                </a:ext>
              </a:extLst>
            </p:cNvPr>
            <p:cNvCxnSpPr/>
            <p:nvPr/>
          </p:nvCxnSpPr>
          <p:spPr>
            <a:xfrm flipH="1">
              <a:off x="4716979" y="2760326"/>
              <a:ext cx="5147" cy="1491482"/>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45" name="Content Placeholder 11">
            <a:extLst>
              <a:ext uri="{FF2B5EF4-FFF2-40B4-BE49-F238E27FC236}">
                <a16:creationId xmlns:a16="http://schemas.microsoft.com/office/drawing/2014/main" id="{B96104A9-6306-5F4D-A4E0-B145277DA43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5764471" y="3736831"/>
            <a:ext cx="595745" cy="595745"/>
          </a:xfrm>
          <a:prstGeom prst="rect">
            <a:avLst/>
          </a:prstGeom>
          <a:noFill/>
          <a:ln w="9525">
            <a:noFill/>
            <a:miter lim="800000"/>
            <a:headEnd/>
            <a:tailEnd/>
          </a:ln>
        </p:spPr>
      </p:pic>
      <p:pic>
        <p:nvPicPr>
          <p:cNvPr id="47" name="Content Placeholder 11">
            <a:extLst>
              <a:ext uri="{FF2B5EF4-FFF2-40B4-BE49-F238E27FC236}">
                <a16:creationId xmlns:a16="http://schemas.microsoft.com/office/drawing/2014/main" id="{4A608283-3D02-0343-8ADD-24F2088D63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7152623" y="3736831"/>
            <a:ext cx="595745" cy="595745"/>
          </a:xfrm>
          <a:prstGeom prst="rect">
            <a:avLst/>
          </a:prstGeom>
          <a:noFill/>
          <a:ln w="9525">
            <a:noFill/>
            <a:miter lim="800000"/>
            <a:headEnd/>
            <a:tailEnd/>
          </a:ln>
        </p:spPr>
      </p:pic>
      <p:sp>
        <p:nvSpPr>
          <p:cNvPr id="48" name="Rectangle 47">
            <a:extLst>
              <a:ext uri="{FF2B5EF4-FFF2-40B4-BE49-F238E27FC236}">
                <a16:creationId xmlns:a16="http://schemas.microsoft.com/office/drawing/2014/main" id="{4140C58D-E178-2C4C-9DA9-08D4198B0A32}"/>
              </a:ext>
            </a:extLst>
          </p:cNvPr>
          <p:cNvSpPr/>
          <p:nvPr/>
        </p:nvSpPr>
        <p:spPr bwMode="auto">
          <a:xfrm>
            <a:off x="6608855" y="2102761"/>
            <a:ext cx="1678675" cy="487877"/>
          </a:xfrm>
          <a:prstGeom prst="rect">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a:t>
            </a:r>
          </a:p>
        </p:txBody>
      </p:sp>
      <p:sp>
        <p:nvSpPr>
          <p:cNvPr id="5" name="Title 4">
            <a:extLst>
              <a:ext uri="{FF2B5EF4-FFF2-40B4-BE49-F238E27FC236}">
                <a16:creationId xmlns:a16="http://schemas.microsoft.com/office/drawing/2014/main" id="{52A4E06C-BFE5-DC49-A3EE-CAE4D0A52010}"/>
              </a:ext>
            </a:extLst>
          </p:cNvPr>
          <p:cNvSpPr>
            <a:spLocks noGrp="1"/>
          </p:cNvSpPr>
          <p:nvPr>
            <p:ph type="title"/>
          </p:nvPr>
        </p:nvSpPr>
        <p:spPr/>
        <p:txBody>
          <a:bodyPr/>
          <a:lstStyle/>
          <a:p>
            <a:r>
              <a:rPr lang="en-US" dirty="0"/>
              <a:t> Federated Architecture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4520013-D0F5-8A46-AB0C-14C803EA78D4}"/>
                  </a:ext>
                </a:extLst>
              </p:cNvPr>
              <p:cNvSpPr txBox="1"/>
              <p:nvPr/>
            </p:nvSpPr>
            <p:spPr>
              <a:xfrm>
                <a:off x="7251116" y="1590907"/>
                <a:ext cx="592150" cy="523220"/>
              </a:xfrm>
              <a:prstGeom prst="rect">
                <a:avLst/>
              </a:prstGeom>
              <a:noFill/>
            </p:spPr>
            <p:txBody>
              <a:bodyPr wrap="square" rtlCol="0">
                <a:spAutoFit/>
              </a:bodyPr>
              <a:lstStyle/>
              <a:p>
                <a:pPr>
                  <a:buNone/>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𝑘</m:t>
                          </m:r>
                        </m:sub>
                      </m:sSub>
                    </m:oMath>
                  </m:oMathPara>
                </a14:m>
                <a:endParaRPr lang="en-US" sz="2800" dirty="0"/>
              </a:p>
            </p:txBody>
          </p:sp>
        </mc:Choice>
        <mc:Fallback xmlns="">
          <p:sp>
            <p:nvSpPr>
              <p:cNvPr id="16" name="TextBox 15">
                <a:extLst>
                  <a:ext uri="{FF2B5EF4-FFF2-40B4-BE49-F238E27FC236}">
                    <a16:creationId xmlns:a16="http://schemas.microsoft.com/office/drawing/2014/main" id="{F4520013-D0F5-8A46-AB0C-14C803EA78D4}"/>
                  </a:ext>
                </a:extLst>
              </p:cNvPr>
              <p:cNvSpPr txBox="1">
                <a:spLocks noRot="1" noChangeAspect="1" noMove="1" noResize="1" noEditPoints="1" noAdjustHandles="1" noChangeArrowheads="1" noChangeShapeType="1" noTextEdit="1"/>
              </p:cNvSpPr>
              <p:nvPr/>
            </p:nvSpPr>
            <p:spPr>
              <a:xfrm>
                <a:off x="7251116" y="1590907"/>
                <a:ext cx="592150" cy="523220"/>
              </a:xfrm>
              <a:prstGeom prst="rect">
                <a:avLst/>
              </a:prstGeom>
              <a:blipFill>
                <a:blip r:embed="rId8"/>
                <a:stretch>
                  <a:fillRect l="-4167" b="-4762"/>
                </a:stretch>
              </a:blipFill>
            </p:spPr>
            <p:txBody>
              <a:bodyPr/>
              <a:lstStyle/>
              <a:p>
                <a:r>
                  <a:rPr lang="en-US">
                    <a:noFill/>
                  </a:rPr>
                  <a:t> </a:t>
                </a:r>
              </a:p>
            </p:txBody>
          </p:sp>
        </mc:Fallback>
      </mc:AlternateContent>
      <p:pic>
        <p:nvPicPr>
          <p:cNvPr id="18" name="Content Placeholder 11">
            <a:extLst>
              <a:ext uri="{FF2B5EF4-FFF2-40B4-BE49-F238E27FC236}">
                <a16:creationId xmlns:a16="http://schemas.microsoft.com/office/drawing/2014/main" id="{ECC03878-1A09-6145-B8BC-31D012E7082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8515350" y="3736830"/>
            <a:ext cx="595745" cy="595745"/>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33CC481-F1F4-484A-9F53-4C421017496D}"/>
                  </a:ext>
                </a:extLst>
              </p:cNvPr>
              <p:cNvSpPr txBox="1"/>
              <p:nvPr/>
            </p:nvSpPr>
            <p:spPr>
              <a:xfrm>
                <a:off x="5983012" y="2909219"/>
                <a:ext cx="573747" cy="461665"/>
              </a:xfrm>
              <a:prstGeom prst="rect">
                <a:avLst/>
              </a:prstGeom>
              <a:solidFill>
                <a:srgbClr val="FFFF00"/>
              </a:solidFill>
            </p:spPr>
            <p:txBody>
              <a:bodyPr wrap="none" rtlCol="0">
                <a:spAutoFit/>
              </a:bodyPr>
              <a:lstStyle/>
              <a:p>
                <a:pPr eaLnBrk="1" fontAlgn="auto" hangingPunct="1">
                  <a:spcBef>
                    <a:spcPts val="0"/>
                  </a:spcBef>
                  <a:spcAft>
                    <a:spcPts val="0"/>
                  </a:spcAft>
                  <a:buClrTx/>
                  <a:buSzTx/>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oMath>
                  </m:oMathPara>
                </a14:m>
                <a:endParaRPr lang="en-US" dirty="0"/>
              </a:p>
            </p:txBody>
          </p:sp>
        </mc:Choice>
        <mc:Fallback xmlns="">
          <p:sp>
            <p:nvSpPr>
              <p:cNvPr id="20" name="TextBox 19">
                <a:extLst>
                  <a:ext uri="{FF2B5EF4-FFF2-40B4-BE49-F238E27FC236}">
                    <a16:creationId xmlns:a16="http://schemas.microsoft.com/office/drawing/2014/main" id="{B33CC481-F1F4-484A-9F53-4C421017496D}"/>
                  </a:ext>
                </a:extLst>
              </p:cNvPr>
              <p:cNvSpPr txBox="1">
                <a:spLocks noRot="1" noChangeAspect="1" noMove="1" noResize="1" noEditPoints="1" noAdjustHandles="1" noChangeArrowheads="1" noChangeShapeType="1" noTextEdit="1"/>
              </p:cNvSpPr>
              <p:nvPr/>
            </p:nvSpPr>
            <p:spPr>
              <a:xfrm>
                <a:off x="5983012" y="2909219"/>
                <a:ext cx="573747" cy="461665"/>
              </a:xfrm>
              <a:prstGeom prst="rect">
                <a:avLst/>
              </a:prstGeom>
              <a:blipFill>
                <a:blip r:embed="rId9"/>
                <a:stretch>
                  <a:fillRect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590750D-051C-6746-8B28-95867FB0430F}"/>
                  </a:ext>
                </a:extLst>
              </p:cNvPr>
              <p:cNvSpPr txBox="1"/>
              <p:nvPr/>
            </p:nvSpPr>
            <p:spPr>
              <a:xfrm>
                <a:off x="8323113" y="2909218"/>
                <a:ext cx="580864" cy="461665"/>
              </a:xfrm>
              <a:prstGeom prst="rect">
                <a:avLst/>
              </a:prstGeom>
              <a:solidFill>
                <a:srgbClr val="FFFF00"/>
              </a:solidFill>
            </p:spPr>
            <p:txBody>
              <a:bodyPr wrap="none" rtlCol="0">
                <a:spAutoFit/>
              </a:bodyPr>
              <a:lstStyle/>
              <a:p>
                <a:pPr eaLnBrk="1" fontAlgn="auto" hangingPunct="1">
                  <a:spcBef>
                    <a:spcPts val="0"/>
                  </a:spcBef>
                  <a:spcAft>
                    <a:spcPts val="0"/>
                  </a:spcAft>
                  <a:buClrTx/>
                  <a:buSzTx/>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3</m:t>
                          </m:r>
                        </m:sub>
                      </m:sSub>
                    </m:oMath>
                  </m:oMathPara>
                </a14:m>
                <a:endParaRPr lang="en-US" dirty="0"/>
              </a:p>
            </p:txBody>
          </p:sp>
        </mc:Choice>
        <mc:Fallback xmlns="">
          <p:sp>
            <p:nvSpPr>
              <p:cNvPr id="21" name="TextBox 20">
                <a:extLst>
                  <a:ext uri="{FF2B5EF4-FFF2-40B4-BE49-F238E27FC236}">
                    <a16:creationId xmlns:a16="http://schemas.microsoft.com/office/drawing/2014/main" id="{B590750D-051C-6746-8B28-95867FB0430F}"/>
                  </a:ext>
                </a:extLst>
              </p:cNvPr>
              <p:cNvSpPr txBox="1">
                <a:spLocks noRot="1" noChangeAspect="1" noMove="1" noResize="1" noEditPoints="1" noAdjustHandles="1" noChangeArrowheads="1" noChangeShapeType="1" noTextEdit="1"/>
              </p:cNvSpPr>
              <p:nvPr/>
            </p:nvSpPr>
            <p:spPr>
              <a:xfrm>
                <a:off x="8323113" y="2909218"/>
                <a:ext cx="580864" cy="461665"/>
              </a:xfrm>
              <a:prstGeom prst="rect">
                <a:avLst/>
              </a:prstGeom>
              <a:blipFill>
                <a:blip r:embed="rId10"/>
                <a:stretch>
                  <a:fillRect b="-8108"/>
                </a:stretch>
              </a:blipFill>
            </p:spPr>
            <p:txBody>
              <a:bodyPr/>
              <a:lstStyle/>
              <a:p>
                <a:r>
                  <a:rPr lang="en-US">
                    <a:noFill/>
                  </a:rPr>
                  <a:t> </a:t>
                </a:r>
              </a:p>
            </p:txBody>
          </p:sp>
        </mc:Fallback>
      </mc:AlternateContent>
    </p:spTree>
    <p:extLst>
      <p:ext uri="{BB962C8B-B14F-4D97-AF65-F5344CB8AC3E}">
        <p14:creationId xmlns:p14="http://schemas.microsoft.com/office/powerpoint/2010/main" val="270207036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8D5FB1-8B90-1546-A12C-54EC0612171B}"/>
              </a:ext>
            </a:extLst>
          </p:cNvPr>
          <p:cNvSpPr/>
          <p:nvPr/>
        </p:nvSpPr>
        <p:spPr bwMode="auto">
          <a:xfrm>
            <a:off x="628650" y="3051810"/>
            <a:ext cx="2354580" cy="615259"/>
          </a:xfrm>
          <a:prstGeom prst="rect">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19" name="Rectangle 18">
            <a:extLst>
              <a:ext uri="{FF2B5EF4-FFF2-40B4-BE49-F238E27FC236}">
                <a16:creationId xmlns:a16="http://schemas.microsoft.com/office/drawing/2014/main" id="{36806093-16B1-5C47-AD1B-824D76904E2A}"/>
              </a:ext>
            </a:extLst>
          </p:cNvPr>
          <p:cNvSpPr/>
          <p:nvPr/>
        </p:nvSpPr>
        <p:spPr bwMode="auto">
          <a:xfrm flipV="1">
            <a:off x="461270" y="4969652"/>
            <a:ext cx="6993293" cy="1888347"/>
          </a:xfrm>
          <a:prstGeom prst="rect">
            <a:avLst/>
          </a:prstGeom>
          <a:solidFill>
            <a:schemeClr val="accent6">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437601"/>
                <a:ext cx="7886700" cy="3993803"/>
              </a:xfrm>
            </p:spPr>
            <p:txBody>
              <a:bodyPr>
                <a:noAutofit/>
              </a:bodyPr>
              <a:lstStyle/>
              <a:p>
                <a:r>
                  <a:rPr lang="en-US" dirty="0"/>
                  <a:t>Server maintains estimate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oMath>
                </a14:m>
                <a:endParaRPr lang="en-US" dirty="0"/>
              </a:p>
              <a:p>
                <a:pPr marL="0" indent="0">
                  <a:buNone/>
                </a:pPr>
                <a:endParaRPr lang="en-US" dirty="0"/>
              </a:p>
              <a:p>
                <a:pPr marL="0" indent="0">
                  <a:buNone/>
                </a:pPr>
                <a:r>
                  <a:rPr lang="en-US" u="sng" dirty="0"/>
                  <a:t>In each iteration</a:t>
                </a:r>
                <a:endParaRPr lang="en-US" dirty="0">
                  <a:solidFill>
                    <a:schemeClr val="accent1">
                      <a:lumMod val="50000"/>
                    </a:schemeClr>
                  </a:solidFill>
                </a:endParaRPr>
              </a:p>
              <a:p>
                <a:pPr marL="0" indent="0">
                  <a:buNone/>
                </a:pPr>
                <a:endParaRPr lang="en-US" dirty="0">
                  <a:solidFill>
                    <a:srgbClr val="00B050"/>
                  </a:solidFill>
                </a:endParaRPr>
              </a:p>
              <a:p>
                <a:r>
                  <a:rPr lang="en-US" dirty="0"/>
                  <a:t>Each agent</a:t>
                </a:r>
                <a:r>
                  <a:rPr lang="en-US" i="1" dirty="0">
                    <a:latin typeface="Times" charset="0"/>
                    <a:ea typeface="Times" charset="0"/>
                    <a:cs typeface="Times" charset="0"/>
                  </a:rPr>
                  <a:t> </a:t>
                </a:r>
                <a:r>
                  <a:rPr lang="en-US" i="1" dirty="0" err="1">
                    <a:latin typeface="Times" charset="0"/>
                    <a:ea typeface="Times" charset="0"/>
                    <a:cs typeface="Times" charset="0"/>
                  </a:rPr>
                  <a:t>i</a:t>
                </a:r>
                <a:endParaRPr lang="en-US" i="1" dirty="0">
                  <a:latin typeface="Times" charset="0"/>
                  <a:ea typeface="Times" charset="0"/>
                  <a:cs typeface="Times" charset="0"/>
                </a:endParaRPr>
              </a:p>
              <a:p>
                <a:pPr lvl="1"/>
                <a:r>
                  <a:rPr lang="en-US" sz="2400" dirty="0"/>
                  <a:t>Receive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𝑘</m:t>
                        </m:r>
                      </m:sub>
                    </m:sSub>
                  </m:oMath>
                </a14:m>
                <a:r>
                  <a:rPr lang="en-US" sz="2400" dirty="0"/>
                  <a:t> from server</a:t>
                </a:r>
              </a:p>
              <a:p>
                <a:pPr lvl="1"/>
                <a:r>
                  <a:rPr lang="en-US" sz="2400" dirty="0">
                    <a:solidFill>
                      <a:srgbClr val="FF0000"/>
                    </a:solidFill>
                  </a:rPr>
                  <a:t>Compute </a:t>
                </a:r>
                <a14:m>
                  <m:oMath xmlns:m="http://schemas.openxmlformats.org/officeDocument/2006/math">
                    <m:sSub>
                      <m:sSubPr>
                        <m:ctrlPr>
                          <a:rPr lang="en-US" sz="240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𝑦</m:t>
                        </m:r>
                      </m:e>
                      <m:sub>
                        <m:r>
                          <a:rPr lang="en-US" sz="2400" i="1">
                            <a:solidFill>
                              <a:srgbClr val="FF0000"/>
                            </a:solidFill>
                            <a:latin typeface="Cambria Math" panose="02040503050406030204" pitchFamily="18" charset="0"/>
                          </a:rPr>
                          <m:t>𝑘</m:t>
                        </m:r>
                      </m:sub>
                    </m:sSub>
                    <m:r>
                      <a:rPr lang="en-US" sz="2400" b="0" i="1" smtClean="0">
                        <a:solidFill>
                          <a:schemeClr val="tx1"/>
                        </a:solidFill>
                        <a:latin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𝑥</m:t>
                        </m:r>
                      </m:e>
                      <m:sub>
                        <m:r>
                          <a:rPr lang="en-US" sz="2400" i="1">
                            <a:solidFill>
                              <a:schemeClr val="tx1"/>
                            </a:solidFill>
                            <a:latin typeface="Cambria Math" panose="02040503050406030204" pitchFamily="18" charset="0"/>
                          </a:rPr>
                          <m:t>𝑘</m:t>
                        </m:r>
                      </m:sub>
                    </m:sSub>
                    <m:r>
                      <a:rPr lang="en-US" sz="2400" i="1">
                        <a:solidFill>
                          <a:schemeClr val="tx1"/>
                        </a:solidFill>
                        <a:latin typeface="Cambria Math" panose="02040503050406030204" pitchFamily="18" charset="0"/>
                      </a:rPr>
                      <m:t>−</m:t>
                    </m:r>
                    <m:sSub>
                      <m:sSubPr>
                        <m:ctrlPr>
                          <a:rPr lang="en-US" sz="2400" i="1">
                            <a:solidFill>
                              <a:schemeClr val="tx1"/>
                            </a:solidFill>
                            <a:latin typeface="Cambria Math" panose="02040503050406030204" pitchFamily="18" charset="0"/>
                            <a:ea typeface="Cambria Math" panose="02040503050406030204" pitchFamily="18" charset="0"/>
                          </a:rPr>
                        </m:ctrlPr>
                      </m:sSubPr>
                      <m:e>
                        <m:r>
                          <a:rPr lang="en-US" sz="2400" i="1">
                            <a:solidFill>
                              <a:schemeClr val="tx1"/>
                            </a:solidFill>
                            <a:latin typeface="Cambria Math" panose="02040503050406030204" pitchFamily="18" charset="0"/>
                            <a:ea typeface="Cambria Math" panose="02040503050406030204" pitchFamily="18" charset="0"/>
                          </a:rPr>
                          <m:t>𝜆</m:t>
                        </m:r>
                      </m:e>
                      <m:sub>
                        <m:r>
                          <a:rPr lang="en-US" sz="2400" i="1">
                            <a:solidFill>
                              <a:schemeClr val="tx1"/>
                            </a:solidFill>
                            <a:latin typeface="Cambria Math" panose="02040503050406030204" pitchFamily="18" charset="0"/>
                            <a:ea typeface="Cambria Math" panose="02040503050406030204" pitchFamily="18" charset="0"/>
                          </a:rPr>
                          <m:t>𝑘</m:t>
                        </m:r>
                      </m:sub>
                    </m:sSub>
                    <m:r>
                      <m:rPr>
                        <m:sty m:val="p"/>
                      </m:rPr>
                      <a:rPr lang="en-US" sz="2400" i="1">
                        <a:solidFill>
                          <a:schemeClr val="tx1"/>
                        </a:solidFill>
                        <a:latin typeface="Cambria Math" panose="02040503050406030204" pitchFamily="18" charset="0"/>
                        <a:ea typeface="Cambria Math" panose="02040503050406030204" pitchFamily="18" charset="0"/>
                      </a:rPr>
                      <m:t>∇</m:t>
                    </m:r>
                    <m:sSub>
                      <m:sSubPr>
                        <m:ctrlPr>
                          <a:rPr lang="en-US" sz="2400" i="1" smtClean="0">
                            <a:solidFill>
                              <a:schemeClr val="tx1"/>
                            </a:solidFill>
                            <a:latin typeface="Cambria Math" panose="02040503050406030204" pitchFamily="18" charset="0"/>
                            <a:ea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𝑓</m:t>
                        </m:r>
                      </m:e>
                      <m:sub>
                        <m:r>
                          <a:rPr lang="en-US" sz="2400" b="0" i="1" smtClean="0">
                            <a:solidFill>
                              <a:schemeClr val="tx1"/>
                            </a:solidFill>
                            <a:latin typeface="Cambria Math" panose="02040503050406030204" pitchFamily="18" charset="0"/>
                            <a:ea typeface="Cambria Math" panose="02040503050406030204" pitchFamily="18" charset="0"/>
                          </a:rPr>
                          <m:t>𝑖</m:t>
                        </m:r>
                      </m:sub>
                    </m:sSub>
                    <m:r>
                      <a:rPr lang="en-US" sz="2400" b="0" i="1" smtClean="0">
                        <a:solidFill>
                          <a:schemeClr val="tx1"/>
                        </a:solidFill>
                        <a:latin typeface="Cambria Math" panose="02040503050406030204" pitchFamily="18" charset="0"/>
                        <a:ea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𝑥</m:t>
                        </m:r>
                      </m:e>
                      <m:sub>
                        <m:r>
                          <a:rPr lang="en-US" sz="2400" i="1">
                            <a:solidFill>
                              <a:schemeClr val="tx1"/>
                            </a:solidFill>
                            <a:latin typeface="Cambria Math" panose="02040503050406030204" pitchFamily="18" charset="0"/>
                          </a:rPr>
                          <m:t>𝑘</m:t>
                        </m:r>
                      </m:sub>
                    </m:sSub>
                    <m:r>
                      <a:rPr lang="en-US" sz="2400" b="0" i="0" smtClean="0">
                        <a:solidFill>
                          <a:schemeClr val="tx1"/>
                        </a:solidFill>
                        <a:latin typeface="Cambria Math" panose="02040503050406030204" pitchFamily="18" charset="0"/>
                      </a:rPr>
                      <m:t>)</m:t>
                    </m:r>
                  </m:oMath>
                </a14:m>
                <a:endParaRPr lang="en-US" sz="2400" dirty="0"/>
              </a:p>
              <a:p>
                <a:pPr lvl="1"/>
                <a:r>
                  <a:rPr lang="en-US" sz="2400" dirty="0">
                    <a:solidFill>
                      <a:srgbClr val="FF0000"/>
                    </a:solidFill>
                  </a:rPr>
                  <a:t>Send</a:t>
                </a:r>
                <a:r>
                  <a:rPr lang="en-US" sz="2400" dirty="0"/>
                  <a:t> </a:t>
                </a:r>
                <a14:m>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𝑦</m:t>
                        </m:r>
                      </m:e>
                      <m:sub>
                        <m:r>
                          <a:rPr lang="en-US" sz="2400" i="1">
                            <a:solidFill>
                              <a:srgbClr val="FF0000"/>
                            </a:solidFill>
                            <a:latin typeface="Cambria Math" panose="02040503050406030204" pitchFamily="18" charset="0"/>
                          </a:rPr>
                          <m:t>𝑘</m:t>
                        </m:r>
                      </m:sub>
                    </m:sSub>
                  </m:oMath>
                </a14:m>
                <a:r>
                  <a:rPr lang="en-US" sz="2400" dirty="0"/>
                  <a:t> to server</a:t>
                </a:r>
              </a:p>
              <a:p>
                <a:pPr marL="457200" lvl="1" indent="0">
                  <a:buNone/>
                </a:pPr>
                <a:endParaRPr lang="en-US" sz="2400" dirty="0"/>
              </a:p>
              <a:p>
                <a:r>
                  <a:rPr lang="en-US" dirty="0"/>
                  <a:t>Server updates estimate</a:t>
                </a:r>
                <a:endParaRPr lang="en-US" dirty="0">
                  <a:solidFill>
                    <a:srgbClr val="FF0000"/>
                  </a:solidFill>
                </a:endParaRPr>
              </a:p>
              <a:p>
                <a:pPr marL="0" indent="0">
                  <a:buNone/>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 </m:t>
                      </m:r>
                      <m:sSub>
                        <m:sSubPr>
                          <m:ctrlPr>
                            <a:rPr lang="en-US" sz="3200" i="1">
                              <a:latin typeface="Cambria Math" panose="02040503050406030204" pitchFamily="18" charset="0"/>
                            </a:rPr>
                          </m:ctrlPr>
                        </m:sSubPr>
                        <m:e>
                          <m:r>
                            <a:rPr lang="en-US" sz="3200" i="1">
                              <a:latin typeface="Cambria Math" panose="02040503050406030204" pitchFamily="18" charset="0"/>
                            </a:rPr>
                            <m:t> </m:t>
                          </m:r>
                          <m:r>
                            <a:rPr lang="en-US" sz="3200" i="1">
                              <a:latin typeface="Cambria Math" panose="02040503050406030204" pitchFamily="18" charset="0"/>
                            </a:rPr>
                            <m:t>𝑥</m:t>
                          </m:r>
                        </m:e>
                        <m:sub>
                          <m:r>
                            <a:rPr lang="en-US" sz="3200" i="1">
                              <a:latin typeface="Cambria Math" panose="02040503050406030204" pitchFamily="18" charset="0"/>
                            </a:rPr>
                            <m:t>𝑘</m:t>
                          </m:r>
                          <m:r>
                            <a:rPr lang="en-US" sz="3200" i="1">
                              <a:latin typeface="Cambria Math" panose="02040503050406030204" pitchFamily="18" charset="0"/>
                            </a:rPr>
                            <m:t>+1</m:t>
                          </m:r>
                        </m:sub>
                      </m:sSub>
                      <m:r>
                        <a:rPr lang="en-US" sz="3200" i="1">
                          <a:latin typeface="Cambria Math" panose="02040503050406030204" pitchFamily="18" charset="0"/>
                        </a:rPr>
                        <m:t> ⟵</m:t>
                      </m:r>
                      <m:f>
                        <m:fPr>
                          <m:ctrlPr>
                            <a:rPr lang="en-US" sz="320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𝑛</m:t>
                          </m:r>
                        </m:den>
                      </m:f>
                      <m:nary>
                        <m:naryPr>
                          <m:chr m:val="∑"/>
                          <m:subHide m:val="on"/>
                          <m:supHide m:val="on"/>
                          <m:ctrlPr>
                            <a:rPr lang="en-US" sz="3200" i="1" smtClean="0">
                              <a:latin typeface="Cambria Math" panose="02040503050406030204" pitchFamily="18" charset="0"/>
                            </a:rPr>
                          </m:ctrlPr>
                        </m:naryPr>
                        <m:sub/>
                        <m:sup/>
                        <m:e>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𝑦</m:t>
                              </m:r>
                            </m:e>
                            <m:sub>
                              <m:r>
                                <a:rPr lang="en-US" sz="3200" b="0" i="1" smtClean="0">
                                  <a:latin typeface="Cambria Math" panose="02040503050406030204" pitchFamily="18" charset="0"/>
                                </a:rPr>
                                <m:t>𝑖</m:t>
                              </m:r>
                            </m:sub>
                          </m:sSub>
                        </m:e>
                      </m:nary>
                    </m:oMath>
                  </m:oMathPara>
                </a14:m>
                <a:endParaRPr lang="en-US" sz="2400" dirty="0"/>
              </a:p>
              <a:p>
                <a:pPr marL="457200" lvl="1" indent="0">
                  <a:buNone/>
                </a:pPr>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437601"/>
                <a:ext cx="7886700" cy="3993803"/>
              </a:xfrm>
              <a:blipFill>
                <a:blip r:embed="rId2"/>
                <a:stretch>
                  <a:fillRect l="-1286" t="-949" b="-100000"/>
                </a:stretch>
              </a:blipFill>
            </p:spPr>
            <p:txBody>
              <a:bodyPr/>
              <a:lstStyle/>
              <a:p>
                <a:r>
                  <a:rPr lang="en-US">
                    <a:noFill/>
                  </a:rPr>
                  <a:t> </a:t>
                </a:r>
              </a:p>
            </p:txBody>
          </p:sp>
        </mc:Fallback>
      </mc:AlternateContent>
      <p:grpSp>
        <p:nvGrpSpPr>
          <p:cNvPr id="41" name="Group 40">
            <a:extLst>
              <a:ext uri="{FF2B5EF4-FFF2-40B4-BE49-F238E27FC236}">
                <a16:creationId xmlns:a16="http://schemas.microsoft.com/office/drawing/2014/main" id="{294275C4-2BC0-254B-9980-F0A3B914A791}"/>
              </a:ext>
            </a:extLst>
          </p:cNvPr>
          <p:cNvGrpSpPr/>
          <p:nvPr/>
        </p:nvGrpSpPr>
        <p:grpSpPr>
          <a:xfrm>
            <a:off x="6078711" y="2580601"/>
            <a:ext cx="2745647" cy="1168674"/>
            <a:chOff x="2980750" y="2760326"/>
            <a:chExt cx="3475087" cy="1491482"/>
          </a:xfrm>
          <a:solidFill>
            <a:schemeClr val="accent1">
              <a:lumMod val="20000"/>
              <a:lumOff val="80000"/>
            </a:schemeClr>
          </a:solidFill>
        </p:grpSpPr>
        <p:cxnSp>
          <p:nvCxnSpPr>
            <p:cNvPr id="42" name="Straight Arrow Connector 41">
              <a:extLst>
                <a:ext uri="{FF2B5EF4-FFF2-40B4-BE49-F238E27FC236}">
                  <a16:creationId xmlns:a16="http://schemas.microsoft.com/office/drawing/2014/main" id="{9847B327-3C08-9D41-B280-F0DE2179B170}"/>
                </a:ext>
              </a:extLst>
            </p:cNvPr>
            <p:cNvCxnSpPr/>
            <p:nvPr/>
          </p:nvCxnSpPr>
          <p:spPr>
            <a:xfrm flipH="1">
              <a:off x="2980750" y="2760326"/>
              <a:ext cx="1522459" cy="1478705"/>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CC90F22-2AB2-694D-905F-1702C5A4F6F1}"/>
                </a:ext>
              </a:extLst>
            </p:cNvPr>
            <p:cNvCxnSpPr/>
            <p:nvPr/>
          </p:nvCxnSpPr>
          <p:spPr>
            <a:xfrm>
              <a:off x="5070770" y="2760326"/>
              <a:ext cx="1385067" cy="1444918"/>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B73844B-1390-4042-B477-1ACE1AAEEBA3}"/>
                </a:ext>
              </a:extLst>
            </p:cNvPr>
            <p:cNvCxnSpPr/>
            <p:nvPr/>
          </p:nvCxnSpPr>
          <p:spPr>
            <a:xfrm flipH="1">
              <a:off x="4716979" y="2760326"/>
              <a:ext cx="5147" cy="1491482"/>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45" name="Content Placeholder 11">
            <a:extLst>
              <a:ext uri="{FF2B5EF4-FFF2-40B4-BE49-F238E27FC236}">
                <a16:creationId xmlns:a16="http://schemas.microsoft.com/office/drawing/2014/main" id="{B96104A9-6306-5F4D-A4E0-B145277DA43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5764471" y="3736831"/>
            <a:ext cx="595745" cy="595745"/>
          </a:xfrm>
          <a:prstGeom prst="rect">
            <a:avLst/>
          </a:prstGeom>
          <a:noFill/>
          <a:ln w="9525">
            <a:noFill/>
            <a:miter lim="800000"/>
            <a:headEnd/>
            <a:tailEnd/>
          </a:ln>
        </p:spPr>
      </p:pic>
      <p:pic>
        <p:nvPicPr>
          <p:cNvPr id="47" name="Content Placeholder 11">
            <a:extLst>
              <a:ext uri="{FF2B5EF4-FFF2-40B4-BE49-F238E27FC236}">
                <a16:creationId xmlns:a16="http://schemas.microsoft.com/office/drawing/2014/main" id="{4A608283-3D02-0343-8ADD-24F2088D63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7152623" y="3736831"/>
            <a:ext cx="595745" cy="595745"/>
          </a:xfrm>
          <a:prstGeom prst="rect">
            <a:avLst/>
          </a:prstGeom>
          <a:noFill/>
          <a:ln w="9525">
            <a:noFill/>
            <a:miter lim="800000"/>
            <a:headEnd/>
            <a:tailEnd/>
          </a:ln>
        </p:spPr>
      </p:pic>
      <p:sp>
        <p:nvSpPr>
          <p:cNvPr id="48" name="Rectangle 47">
            <a:extLst>
              <a:ext uri="{FF2B5EF4-FFF2-40B4-BE49-F238E27FC236}">
                <a16:creationId xmlns:a16="http://schemas.microsoft.com/office/drawing/2014/main" id="{4140C58D-E178-2C4C-9DA9-08D4198B0A32}"/>
              </a:ext>
            </a:extLst>
          </p:cNvPr>
          <p:cNvSpPr/>
          <p:nvPr/>
        </p:nvSpPr>
        <p:spPr bwMode="auto">
          <a:xfrm>
            <a:off x="6608855" y="2102761"/>
            <a:ext cx="1678675" cy="487877"/>
          </a:xfrm>
          <a:prstGeom prst="rect">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a:t>
            </a:r>
          </a:p>
        </p:txBody>
      </p:sp>
      <p:sp>
        <p:nvSpPr>
          <p:cNvPr id="5" name="Title 4">
            <a:extLst>
              <a:ext uri="{FF2B5EF4-FFF2-40B4-BE49-F238E27FC236}">
                <a16:creationId xmlns:a16="http://schemas.microsoft.com/office/drawing/2014/main" id="{52A4E06C-BFE5-DC49-A3EE-CAE4D0A52010}"/>
              </a:ext>
            </a:extLst>
          </p:cNvPr>
          <p:cNvSpPr>
            <a:spLocks noGrp="1"/>
          </p:cNvSpPr>
          <p:nvPr>
            <p:ph type="title"/>
          </p:nvPr>
        </p:nvSpPr>
        <p:spPr/>
        <p:txBody>
          <a:bodyPr/>
          <a:lstStyle/>
          <a:p>
            <a:r>
              <a:rPr lang="en-US" dirty="0"/>
              <a:t> Federated Architecture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4520013-D0F5-8A46-AB0C-14C803EA78D4}"/>
                  </a:ext>
                </a:extLst>
              </p:cNvPr>
              <p:cNvSpPr txBox="1"/>
              <p:nvPr/>
            </p:nvSpPr>
            <p:spPr>
              <a:xfrm>
                <a:off x="7251116" y="1590907"/>
                <a:ext cx="592150" cy="523220"/>
              </a:xfrm>
              <a:prstGeom prst="rect">
                <a:avLst/>
              </a:prstGeom>
              <a:noFill/>
            </p:spPr>
            <p:txBody>
              <a:bodyPr wrap="square" rtlCol="0">
                <a:spAutoFit/>
              </a:bodyPr>
              <a:lstStyle/>
              <a:p>
                <a:pPr>
                  <a:buNone/>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𝑘</m:t>
                          </m:r>
                        </m:sub>
                      </m:sSub>
                    </m:oMath>
                  </m:oMathPara>
                </a14:m>
                <a:endParaRPr lang="en-US" sz="2800" dirty="0"/>
              </a:p>
            </p:txBody>
          </p:sp>
        </mc:Choice>
        <mc:Fallback xmlns="">
          <p:sp>
            <p:nvSpPr>
              <p:cNvPr id="16" name="TextBox 15">
                <a:extLst>
                  <a:ext uri="{FF2B5EF4-FFF2-40B4-BE49-F238E27FC236}">
                    <a16:creationId xmlns:a16="http://schemas.microsoft.com/office/drawing/2014/main" id="{F4520013-D0F5-8A46-AB0C-14C803EA78D4}"/>
                  </a:ext>
                </a:extLst>
              </p:cNvPr>
              <p:cNvSpPr txBox="1">
                <a:spLocks noRot="1" noChangeAspect="1" noMove="1" noResize="1" noEditPoints="1" noAdjustHandles="1" noChangeArrowheads="1" noChangeShapeType="1" noTextEdit="1"/>
              </p:cNvSpPr>
              <p:nvPr/>
            </p:nvSpPr>
            <p:spPr>
              <a:xfrm>
                <a:off x="7251116" y="1590907"/>
                <a:ext cx="592150" cy="523220"/>
              </a:xfrm>
              <a:prstGeom prst="rect">
                <a:avLst/>
              </a:prstGeom>
              <a:blipFill>
                <a:blip r:embed="rId8"/>
                <a:stretch>
                  <a:fillRect l="-4167" b="-4762"/>
                </a:stretch>
              </a:blipFill>
            </p:spPr>
            <p:txBody>
              <a:bodyPr/>
              <a:lstStyle/>
              <a:p>
                <a:r>
                  <a:rPr lang="en-US">
                    <a:noFill/>
                  </a:rPr>
                  <a:t> </a:t>
                </a:r>
              </a:p>
            </p:txBody>
          </p:sp>
        </mc:Fallback>
      </mc:AlternateContent>
      <p:pic>
        <p:nvPicPr>
          <p:cNvPr id="18" name="Content Placeholder 11">
            <a:extLst>
              <a:ext uri="{FF2B5EF4-FFF2-40B4-BE49-F238E27FC236}">
                <a16:creationId xmlns:a16="http://schemas.microsoft.com/office/drawing/2014/main" id="{ECC03878-1A09-6145-B8BC-31D012E7082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8515350" y="3736830"/>
            <a:ext cx="595745" cy="595745"/>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33CC481-F1F4-484A-9F53-4C421017496D}"/>
                  </a:ext>
                </a:extLst>
              </p:cNvPr>
              <p:cNvSpPr txBox="1"/>
              <p:nvPr/>
            </p:nvSpPr>
            <p:spPr>
              <a:xfrm>
                <a:off x="5983012" y="2909219"/>
                <a:ext cx="573747" cy="461665"/>
              </a:xfrm>
              <a:prstGeom prst="rect">
                <a:avLst/>
              </a:prstGeom>
              <a:solidFill>
                <a:srgbClr val="FFFF00"/>
              </a:solidFill>
            </p:spPr>
            <p:txBody>
              <a:bodyPr wrap="none" rtlCol="0">
                <a:spAutoFit/>
              </a:bodyPr>
              <a:lstStyle/>
              <a:p>
                <a:pPr eaLnBrk="1" fontAlgn="auto" hangingPunct="1">
                  <a:spcBef>
                    <a:spcPts val="0"/>
                  </a:spcBef>
                  <a:spcAft>
                    <a:spcPts val="0"/>
                  </a:spcAft>
                  <a:buClrTx/>
                  <a:buSzTx/>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oMath>
                  </m:oMathPara>
                </a14:m>
                <a:endParaRPr lang="en-US" dirty="0"/>
              </a:p>
            </p:txBody>
          </p:sp>
        </mc:Choice>
        <mc:Fallback xmlns="">
          <p:sp>
            <p:nvSpPr>
              <p:cNvPr id="20" name="TextBox 19">
                <a:extLst>
                  <a:ext uri="{FF2B5EF4-FFF2-40B4-BE49-F238E27FC236}">
                    <a16:creationId xmlns:a16="http://schemas.microsoft.com/office/drawing/2014/main" id="{B33CC481-F1F4-484A-9F53-4C421017496D}"/>
                  </a:ext>
                </a:extLst>
              </p:cNvPr>
              <p:cNvSpPr txBox="1">
                <a:spLocks noRot="1" noChangeAspect="1" noMove="1" noResize="1" noEditPoints="1" noAdjustHandles="1" noChangeArrowheads="1" noChangeShapeType="1" noTextEdit="1"/>
              </p:cNvSpPr>
              <p:nvPr/>
            </p:nvSpPr>
            <p:spPr>
              <a:xfrm>
                <a:off x="5983012" y="2909219"/>
                <a:ext cx="573747" cy="461665"/>
              </a:xfrm>
              <a:prstGeom prst="rect">
                <a:avLst/>
              </a:prstGeom>
              <a:blipFill>
                <a:blip r:embed="rId9"/>
                <a:stretch>
                  <a:fillRect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590750D-051C-6746-8B28-95867FB0430F}"/>
                  </a:ext>
                </a:extLst>
              </p:cNvPr>
              <p:cNvSpPr txBox="1"/>
              <p:nvPr/>
            </p:nvSpPr>
            <p:spPr>
              <a:xfrm>
                <a:off x="8323113" y="2909218"/>
                <a:ext cx="580864" cy="461665"/>
              </a:xfrm>
              <a:prstGeom prst="rect">
                <a:avLst/>
              </a:prstGeom>
              <a:solidFill>
                <a:srgbClr val="FFFF00"/>
              </a:solidFill>
            </p:spPr>
            <p:txBody>
              <a:bodyPr wrap="none" rtlCol="0">
                <a:spAutoFit/>
              </a:bodyPr>
              <a:lstStyle/>
              <a:p>
                <a:pPr eaLnBrk="1" fontAlgn="auto" hangingPunct="1">
                  <a:spcBef>
                    <a:spcPts val="0"/>
                  </a:spcBef>
                  <a:spcAft>
                    <a:spcPts val="0"/>
                  </a:spcAft>
                  <a:buClrTx/>
                  <a:buSzTx/>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3</m:t>
                          </m:r>
                        </m:sub>
                      </m:sSub>
                    </m:oMath>
                  </m:oMathPara>
                </a14:m>
                <a:endParaRPr lang="en-US" dirty="0"/>
              </a:p>
            </p:txBody>
          </p:sp>
        </mc:Choice>
        <mc:Fallback xmlns="">
          <p:sp>
            <p:nvSpPr>
              <p:cNvPr id="21" name="TextBox 20">
                <a:extLst>
                  <a:ext uri="{FF2B5EF4-FFF2-40B4-BE49-F238E27FC236}">
                    <a16:creationId xmlns:a16="http://schemas.microsoft.com/office/drawing/2014/main" id="{B590750D-051C-6746-8B28-95867FB0430F}"/>
                  </a:ext>
                </a:extLst>
              </p:cNvPr>
              <p:cNvSpPr txBox="1">
                <a:spLocks noRot="1" noChangeAspect="1" noMove="1" noResize="1" noEditPoints="1" noAdjustHandles="1" noChangeArrowheads="1" noChangeShapeType="1" noTextEdit="1"/>
              </p:cNvSpPr>
              <p:nvPr/>
            </p:nvSpPr>
            <p:spPr>
              <a:xfrm>
                <a:off x="8323113" y="2909218"/>
                <a:ext cx="580864" cy="461665"/>
              </a:xfrm>
              <a:prstGeom prst="rect">
                <a:avLst/>
              </a:prstGeom>
              <a:blipFill>
                <a:blip r:embed="rId10"/>
                <a:stretch>
                  <a:fillRect b="-8108"/>
                </a:stretch>
              </a:blipFill>
            </p:spPr>
            <p:txBody>
              <a:bodyPr/>
              <a:lstStyle/>
              <a:p>
                <a:r>
                  <a:rPr lang="en-US">
                    <a:noFill/>
                  </a:rPr>
                  <a:t> </a:t>
                </a:r>
              </a:p>
            </p:txBody>
          </p:sp>
        </mc:Fallback>
      </mc:AlternateContent>
    </p:spTree>
    <p:extLst>
      <p:ext uri="{BB962C8B-B14F-4D97-AF65-F5344CB8AC3E}">
        <p14:creationId xmlns:p14="http://schemas.microsoft.com/office/powerpoint/2010/main" val="310950155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437601"/>
                <a:ext cx="7886700" cy="3993803"/>
              </a:xfrm>
            </p:spPr>
            <p:txBody>
              <a:bodyPr>
                <a:noAutofit/>
              </a:bodyPr>
              <a:lstStyle/>
              <a:p>
                <a:r>
                  <a:rPr lang="en-US" dirty="0"/>
                  <a:t>Server maintains estimate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oMath>
                </a14:m>
                <a:endParaRPr lang="en-US" dirty="0"/>
              </a:p>
              <a:p>
                <a:pPr marL="0" indent="0">
                  <a:buNone/>
                </a:pPr>
                <a:endParaRPr lang="en-US" dirty="0"/>
              </a:p>
              <a:p>
                <a:pPr marL="0" indent="0">
                  <a:buNone/>
                </a:pPr>
                <a:r>
                  <a:rPr lang="en-US" u="sng" dirty="0"/>
                  <a:t>In each iteration</a:t>
                </a:r>
                <a:endParaRPr lang="en-US" dirty="0">
                  <a:solidFill>
                    <a:schemeClr val="accent1">
                      <a:lumMod val="50000"/>
                    </a:schemeClr>
                  </a:solidFill>
                </a:endParaRPr>
              </a:p>
              <a:p>
                <a:pPr marL="0" indent="0">
                  <a:buNone/>
                </a:pPr>
                <a:endParaRPr lang="en-US" dirty="0">
                  <a:solidFill>
                    <a:srgbClr val="00B050"/>
                  </a:solidFill>
                </a:endParaRPr>
              </a:p>
              <a:p>
                <a:r>
                  <a:rPr lang="en-US" dirty="0"/>
                  <a:t>Each agent</a:t>
                </a:r>
                <a:r>
                  <a:rPr lang="en-US" i="1" dirty="0">
                    <a:latin typeface="Times" charset="0"/>
                    <a:ea typeface="Times" charset="0"/>
                    <a:cs typeface="Times" charset="0"/>
                  </a:rPr>
                  <a:t> </a:t>
                </a:r>
                <a:r>
                  <a:rPr lang="en-US" i="1" dirty="0" err="1">
                    <a:latin typeface="Times" charset="0"/>
                    <a:ea typeface="Times" charset="0"/>
                    <a:cs typeface="Times" charset="0"/>
                  </a:rPr>
                  <a:t>i</a:t>
                </a:r>
                <a:endParaRPr lang="en-US" i="1" dirty="0">
                  <a:latin typeface="Times" charset="0"/>
                  <a:ea typeface="Times" charset="0"/>
                  <a:cs typeface="Times" charset="0"/>
                </a:endParaRPr>
              </a:p>
              <a:p>
                <a:pPr lvl="1"/>
                <a:r>
                  <a:rPr lang="en-US" sz="2400" dirty="0"/>
                  <a:t>Receive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𝑘</m:t>
                        </m:r>
                      </m:sub>
                    </m:sSub>
                  </m:oMath>
                </a14:m>
                <a:r>
                  <a:rPr lang="en-US" sz="2400" dirty="0"/>
                  <a:t> from server</a:t>
                </a:r>
              </a:p>
              <a:p>
                <a:pPr lvl="1"/>
                <a:r>
                  <a:rPr lang="en-US" sz="2400" dirty="0">
                    <a:solidFill>
                      <a:srgbClr val="FF0000"/>
                    </a:solidFill>
                  </a:rPr>
                  <a:t>Compute </a:t>
                </a:r>
                <a14:m>
                  <m:oMath xmlns:m="http://schemas.openxmlformats.org/officeDocument/2006/math">
                    <m:sSub>
                      <m:sSubPr>
                        <m:ctrlPr>
                          <a:rPr lang="en-US" sz="240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𝑦</m:t>
                        </m:r>
                      </m:e>
                      <m:sub>
                        <m:r>
                          <a:rPr lang="en-US" sz="2400" i="1">
                            <a:solidFill>
                              <a:srgbClr val="FF0000"/>
                            </a:solidFill>
                            <a:latin typeface="Cambria Math" panose="02040503050406030204" pitchFamily="18" charset="0"/>
                          </a:rPr>
                          <m:t>𝑘</m:t>
                        </m:r>
                      </m:sub>
                    </m:sSub>
                    <m:r>
                      <a:rPr lang="en-US" sz="2400" b="0" i="1" smtClean="0">
                        <a:solidFill>
                          <a:schemeClr val="tx1"/>
                        </a:solidFill>
                        <a:latin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𝑥</m:t>
                        </m:r>
                      </m:e>
                      <m:sub>
                        <m:r>
                          <a:rPr lang="en-US" sz="2400" i="1">
                            <a:solidFill>
                              <a:schemeClr val="tx1"/>
                            </a:solidFill>
                            <a:latin typeface="Cambria Math" panose="02040503050406030204" pitchFamily="18" charset="0"/>
                          </a:rPr>
                          <m:t>𝑘</m:t>
                        </m:r>
                      </m:sub>
                    </m:sSub>
                    <m:r>
                      <a:rPr lang="en-US" sz="2400" i="1">
                        <a:solidFill>
                          <a:schemeClr val="tx1"/>
                        </a:solidFill>
                        <a:latin typeface="Cambria Math" panose="02040503050406030204" pitchFamily="18" charset="0"/>
                      </a:rPr>
                      <m:t>−</m:t>
                    </m:r>
                    <m:sSub>
                      <m:sSubPr>
                        <m:ctrlPr>
                          <a:rPr lang="en-US" sz="2400" i="1">
                            <a:solidFill>
                              <a:schemeClr val="tx1"/>
                            </a:solidFill>
                            <a:latin typeface="Cambria Math" panose="02040503050406030204" pitchFamily="18" charset="0"/>
                            <a:ea typeface="Cambria Math" panose="02040503050406030204" pitchFamily="18" charset="0"/>
                          </a:rPr>
                        </m:ctrlPr>
                      </m:sSubPr>
                      <m:e>
                        <m:r>
                          <a:rPr lang="en-US" sz="2400" i="1">
                            <a:solidFill>
                              <a:schemeClr val="tx1"/>
                            </a:solidFill>
                            <a:latin typeface="Cambria Math" panose="02040503050406030204" pitchFamily="18" charset="0"/>
                            <a:ea typeface="Cambria Math" panose="02040503050406030204" pitchFamily="18" charset="0"/>
                          </a:rPr>
                          <m:t>𝜆</m:t>
                        </m:r>
                      </m:e>
                      <m:sub>
                        <m:r>
                          <a:rPr lang="en-US" sz="2400" i="1">
                            <a:solidFill>
                              <a:schemeClr val="tx1"/>
                            </a:solidFill>
                            <a:latin typeface="Cambria Math" panose="02040503050406030204" pitchFamily="18" charset="0"/>
                            <a:ea typeface="Cambria Math" panose="02040503050406030204" pitchFamily="18" charset="0"/>
                          </a:rPr>
                          <m:t>𝑘</m:t>
                        </m:r>
                      </m:sub>
                    </m:sSub>
                    <m:r>
                      <m:rPr>
                        <m:sty m:val="p"/>
                      </m:rPr>
                      <a:rPr lang="en-US" sz="2400" i="1">
                        <a:solidFill>
                          <a:schemeClr val="tx1"/>
                        </a:solidFill>
                        <a:latin typeface="Cambria Math" panose="02040503050406030204" pitchFamily="18" charset="0"/>
                        <a:ea typeface="Cambria Math" panose="02040503050406030204" pitchFamily="18" charset="0"/>
                      </a:rPr>
                      <m:t>∇</m:t>
                    </m:r>
                    <m:sSub>
                      <m:sSubPr>
                        <m:ctrlPr>
                          <a:rPr lang="en-US" sz="2400" i="1" smtClean="0">
                            <a:solidFill>
                              <a:schemeClr val="tx1"/>
                            </a:solidFill>
                            <a:latin typeface="Cambria Math" panose="02040503050406030204" pitchFamily="18" charset="0"/>
                            <a:ea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𝑓</m:t>
                        </m:r>
                      </m:e>
                      <m:sub>
                        <m:r>
                          <a:rPr lang="en-US" sz="2400" b="0" i="1" smtClean="0">
                            <a:solidFill>
                              <a:schemeClr val="tx1"/>
                            </a:solidFill>
                            <a:latin typeface="Cambria Math" panose="02040503050406030204" pitchFamily="18" charset="0"/>
                            <a:ea typeface="Cambria Math" panose="02040503050406030204" pitchFamily="18" charset="0"/>
                          </a:rPr>
                          <m:t>𝑖</m:t>
                        </m:r>
                      </m:sub>
                    </m:sSub>
                    <m:r>
                      <a:rPr lang="en-US" sz="2400" b="0" i="1" smtClean="0">
                        <a:solidFill>
                          <a:schemeClr val="tx1"/>
                        </a:solidFill>
                        <a:latin typeface="Cambria Math" panose="02040503050406030204" pitchFamily="18" charset="0"/>
                        <a:ea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𝑥</m:t>
                        </m:r>
                      </m:e>
                      <m:sub>
                        <m:r>
                          <a:rPr lang="en-US" sz="2400" i="1">
                            <a:solidFill>
                              <a:schemeClr val="tx1"/>
                            </a:solidFill>
                            <a:latin typeface="Cambria Math" panose="02040503050406030204" pitchFamily="18" charset="0"/>
                          </a:rPr>
                          <m:t>𝑘</m:t>
                        </m:r>
                      </m:sub>
                    </m:sSub>
                    <m:r>
                      <a:rPr lang="en-US" sz="2400" b="0" i="0" smtClean="0">
                        <a:solidFill>
                          <a:schemeClr val="tx1"/>
                        </a:solidFill>
                        <a:latin typeface="Cambria Math" panose="02040503050406030204" pitchFamily="18" charset="0"/>
                      </a:rPr>
                      <m:t>)</m:t>
                    </m:r>
                  </m:oMath>
                </a14:m>
                <a:endParaRPr lang="en-US" sz="2400" dirty="0"/>
              </a:p>
              <a:p>
                <a:pPr lvl="1"/>
                <a:r>
                  <a:rPr lang="en-US" sz="2400" dirty="0">
                    <a:solidFill>
                      <a:srgbClr val="FF0000"/>
                    </a:solidFill>
                  </a:rPr>
                  <a:t>Send</a:t>
                </a:r>
                <a:r>
                  <a:rPr lang="en-US" sz="2400" dirty="0"/>
                  <a:t> </a:t>
                </a:r>
                <a14:m>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𝑦</m:t>
                        </m:r>
                      </m:e>
                      <m:sub>
                        <m:r>
                          <a:rPr lang="en-US" sz="2400" i="1">
                            <a:solidFill>
                              <a:srgbClr val="FF0000"/>
                            </a:solidFill>
                            <a:latin typeface="Cambria Math" panose="02040503050406030204" pitchFamily="18" charset="0"/>
                          </a:rPr>
                          <m:t>𝑘</m:t>
                        </m:r>
                      </m:sub>
                    </m:sSub>
                  </m:oMath>
                </a14:m>
                <a:r>
                  <a:rPr lang="en-US" sz="2400" dirty="0"/>
                  <a:t> to server</a:t>
                </a:r>
              </a:p>
              <a:p>
                <a:pPr marL="457200" lvl="1" indent="0">
                  <a:buNone/>
                </a:pPr>
                <a:endParaRPr lang="en-US" sz="2400" dirty="0"/>
              </a:p>
              <a:p>
                <a:r>
                  <a:rPr lang="en-US" dirty="0"/>
                  <a:t>Server updates estimate</a:t>
                </a:r>
                <a:endParaRPr lang="en-US" dirty="0">
                  <a:solidFill>
                    <a:srgbClr val="FF0000"/>
                  </a:solidFill>
                </a:endParaRPr>
              </a:p>
              <a:p>
                <a:pPr marL="0" indent="0">
                  <a:buNone/>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 </m:t>
                      </m:r>
                      <m:sSub>
                        <m:sSubPr>
                          <m:ctrlPr>
                            <a:rPr lang="en-US" sz="3200" i="1">
                              <a:latin typeface="Cambria Math" panose="02040503050406030204" pitchFamily="18" charset="0"/>
                            </a:rPr>
                          </m:ctrlPr>
                        </m:sSubPr>
                        <m:e>
                          <m:r>
                            <a:rPr lang="en-US" sz="3200" i="1">
                              <a:latin typeface="Cambria Math" panose="02040503050406030204" pitchFamily="18" charset="0"/>
                            </a:rPr>
                            <m:t> </m:t>
                          </m:r>
                          <m:r>
                            <a:rPr lang="en-US" sz="3200" i="1">
                              <a:latin typeface="Cambria Math" panose="02040503050406030204" pitchFamily="18" charset="0"/>
                            </a:rPr>
                            <m:t>𝑥</m:t>
                          </m:r>
                        </m:e>
                        <m:sub>
                          <m:r>
                            <a:rPr lang="en-US" sz="3200" i="1">
                              <a:latin typeface="Cambria Math" panose="02040503050406030204" pitchFamily="18" charset="0"/>
                            </a:rPr>
                            <m:t>𝑘</m:t>
                          </m:r>
                          <m:r>
                            <a:rPr lang="en-US" sz="3200" i="1">
                              <a:latin typeface="Cambria Math" panose="02040503050406030204" pitchFamily="18" charset="0"/>
                            </a:rPr>
                            <m:t>+1</m:t>
                          </m:r>
                        </m:sub>
                      </m:sSub>
                      <m:r>
                        <a:rPr lang="en-US" sz="3200" i="1">
                          <a:latin typeface="Cambria Math" panose="02040503050406030204" pitchFamily="18" charset="0"/>
                        </a:rPr>
                        <m:t> ⟵</m:t>
                      </m:r>
                      <m:f>
                        <m:fPr>
                          <m:ctrlPr>
                            <a:rPr lang="en-US" sz="320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𝑛</m:t>
                          </m:r>
                        </m:den>
                      </m:f>
                      <m:nary>
                        <m:naryPr>
                          <m:chr m:val="∑"/>
                          <m:subHide m:val="on"/>
                          <m:supHide m:val="on"/>
                          <m:ctrlPr>
                            <a:rPr lang="en-US" sz="3200" i="1" smtClean="0">
                              <a:latin typeface="Cambria Math" panose="02040503050406030204" pitchFamily="18" charset="0"/>
                            </a:rPr>
                          </m:ctrlPr>
                        </m:naryPr>
                        <m:sub/>
                        <m:sup/>
                        <m:e>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𝑦</m:t>
                              </m:r>
                            </m:e>
                            <m:sub>
                              <m:r>
                                <a:rPr lang="en-US" sz="3200" b="0" i="1" smtClean="0">
                                  <a:latin typeface="Cambria Math" panose="02040503050406030204" pitchFamily="18" charset="0"/>
                                </a:rPr>
                                <m:t>𝑖</m:t>
                              </m:r>
                            </m:sub>
                          </m:sSub>
                        </m:e>
                      </m:nary>
                    </m:oMath>
                  </m:oMathPara>
                </a14:m>
                <a:endParaRPr lang="en-US" sz="2400" dirty="0"/>
              </a:p>
              <a:p>
                <a:pPr marL="457200" lvl="1" indent="0">
                  <a:buNone/>
                </a:pPr>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437601"/>
                <a:ext cx="7886700" cy="3993803"/>
              </a:xfrm>
              <a:blipFill>
                <a:blip r:embed="rId2"/>
                <a:stretch>
                  <a:fillRect l="-1286" t="-949" b="-100000"/>
                </a:stretch>
              </a:blipFill>
            </p:spPr>
            <p:txBody>
              <a:bodyPr/>
              <a:lstStyle/>
              <a:p>
                <a:r>
                  <a:rPr lang="en-US">
                    <a:noFill/>
                  </a:rPr>
                  <a:t> </a:t>
                </a:r>
              </a:p>
            </p:txBody>
          </p:sp>
        </mc:Fallback>
      </mc:AlternateContent>
      <p:grpSp>
        <p:nvGrpSpPr>
          <p:cNvPr id="41" name="Group 40">
            <a:extLst>
              <a:ext uri="{FF2B5EF4-FFF2-40B4-BE49-F238E27FC236}">
                <a16:creationId xmlns:a16="http://schemas.microsoft.com/office/drawing/2014/main" id="{294275C4-2BC0-254B-9980-F0A3B914A791}"/>
              </a:ext>
            </a:extLst>
          </p:cNvPr>
          <p:cNvGrpSpPr/>
          <p:nvPr/>
        </p:nvGrpSpPr>
        <p:grpSpPr>
          <a:xfrm>
            <a:off x="6078711" y="2580601"/>
            <a:ext cx="2745647" cy="1168674"/>
            <a:chOff x="2980750" y="2760326"/>
            <a:chExt cx="3475087" cy="1491482"/>
          </a:xfrm>
          <a:solidFill>
            <a:schemeClr val="accent1">
              <a:lumMod val="20000"/>
              <a:lumOff val="80000"/>
            </a:schemeClr>
          </a:solidFill>
        </p:grpSpPr>
        <p:cxnSp>
          <p:nvCxnSpPr>
            <p:cNvPr id="42" name="Straight Arrow Connector 41">
              <a:extLst>
                <a:ext uri="{FF2B5EF4-FFF2-40B4-BE49-F238E27FC236}">
                  <a16:creationId xmlns:a16="http://schemas.microsoft.com/office/drawing/2014/main" id="{9847B327-3C08-9D41-B280-F0DE2179B170}"/>
                </a:ext>
              </a:extLst>
            </p:cNvPr>
            <p:cNvCxnSpPr/>
            <p:nvPr/>
          </p:nvCxnSpPr>
          <p:spPr>
            <a:xfrm flipH="1">
              <a:off x="2980750" y="2760326"/>
              <a:ext cx="1522459" cy="1478705"/>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CC90F22-2AB2-694D-905F-1702C5A4F6F1}"/>
                </a:ext>
              </a:extLst>
            </p:cNvPr>
            <p:cNvCxnSpPr/>
            <p:nvPr/>
          </p:nvCxnSpPr>
          <p:spPr>
            <a:xfrm>
              <a:off x="5070770" y="2760326"/>
              <a:ext cx="1385067" cy="1444918"/>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B73844B-1390-4042-B477-1ACE1AAEEBA3}"/>
                </a:ext>
              </a:extLst>
            </p:cNvPr>
            <p:cNvCxnSpPr/>
            <p:nvPr/>
          </p:nvCxnSpPr>
          <p:spPr>
            <a:xfrm flipH="1">
              <a:off x="4716979" y="2760326"/>
              <a:ext cx="5147" cy="1491482"/>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45" name="Content Placeholder 11">
            <a:extLst>
              <a:ext uri="{FF2B5EF4-FFF2-40B4-BE49-F238E27FC236}">
                <a16:creationId xmlns:a16="http://schemas.microsoft.com/office/drawing/2014/main" id="{B96104A9-6306-5F4D-A4E0-B145277DA43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5764471" y="3736831"/>
            <a:ext cx="595745" cy="595745"/>
          </a:xfrm>
          <a:prstGeom prst="rect">
            <a:avLst/>
          </a:prstGeom>
          <a:noFill/>
          <a:ln w="9525">
            <a:noFill/>
            <a:miter lim="800000"/>
            <a:headEnd/>
            <a:tailEnd/>
          </a:ln>
        </p:spPr>
      </p:pic>
      <p:pic>
        <p:nvPicPr>
          <p:cNvPr id="47" name="Content Placeholder 11">
            <a:extLst>
              <a:ext uri="{FF2B5EF4-FFF2-40B4-BE49-F238E27FC236}">
                <a16:creationId xmlns:a16="http://schemas.microsoft.com/office/drawing/2014/main" id="{4A608283-3D02-0343-8ADD-24F2088D63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7152623" y="3736831"/>
            <a:ext cx="595745" cy="595745"/>
          </a:xfrm>
          <a:prstGeom prst="rect">
            <a:avLst/>
          </a:prstGeom>
          <a:noFill/>
          <a:ln w="9525">
            <a:noFill/>
            <a:miter lim="800000"/>
            <a:headEnd/>
            <a:tailEnd/>
          </a:ln>
        </p:spPr>
      </p:pic>
      <p:sp>
        <p:nvSpPr>
          <p:cNvPr id="48" name="Rectangle 47">
            <a:extLst>
              <a:ext uri="{FF2B5EF4-FFF2-40B4-BE49-F238E27FC236}">
                <a16:creationId xmlns:a16="http://schemas.microsoft.com/office/drawing/2014/main" id="{4140C58D-E178-2C4C-9DA9-08D4198B0A32}"/>
              </a:ext>
            </a:extLst>
          </p:cNvPr>
          <p:cNvSpPr/>
          <p:nvPr/>
        </p:nvSpPr>
        <p:spPr bwMode="auto">
          <a:xfrm>
            <a:off x="6608855" y="2102761"/>
            <a:ext cx="1678675" cy="487877"/>
          </a:xfrm>
          <a:prstGeom prst="rect">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a:t>
            </a:r>
          </a:p>
        </p:txBody>
      </p:sp>
      <p:sp>
        <p:nvSpPr>
          <p:cNvPr id="5" name="Title 4">
            <a:extLst>
              <a:ext uri="{FF2B5EF4-FFF2-40B4-BE49-F238E27FC236}">
                <a16:creationId xmlns:a16="http://schemas.microsoft.com/office/drawing/2014/main" id="{52A4E06C-BFE5-DC49-A3EE-CAE4D0A52010}"/>
              </a:ext>
            </a:extLst>
          </p:cNvPr>
          <p:cNvSpPr>
            <a:spLocks noGrp="1"/>
          </p:cNvSpPr>
          <p:nvPr>
            <p:ph type="title"/>
          </p:nvPr>
        </p:nvSpPr>
        <p:spPr/>
        <p:txBody>
          <a:bodyPr/>
          <a:lstStyle/>
          <a:p>
            <a:r>
              <a:rPr lang="en-US" dirty="0"/>
              <a:t> Federated Architecture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4520013-D0F5-8A46-AB0C-14C803EA78D4}"/>
                  </a:ext>
                </a:extLst>
              </p:cNvPr>
              <p:cNvSpPr txBox="1"/>
              <p:nvPr/>
            </p:nvSpPr>
            <p:spPr>
              <a:xfrm>
                <a:off x="7251116" y="1590907"/>
                <a:ext cx="592150" cy="523220"/>
              </a:xfrm>
              <a:prstGeom prst="rect">
                <a:avLst/>
              </a:prstGeom>
              <a:noFill/>
            </p:spPr>
            <p:txBody>
              <a:bodyPr wrap="square" rtlCol="0">
                <a:spAutoFit/>
              </a:bodyPr>
              <a:lstStyle/>
              <a:p>
                <a:pPr>
                  <a:buNone/>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𝑘</m:t>
                          </m:r>
                        </m:sub>
                      </m:sSub>
                    </m:oMath>
                  </m:oMathPara>
                </a14:m>
                <a:endParaRPr lang="en-US" sz="2800" dirty="0"/>
              </a:p>
            </p:txBody>
          </p:sp>
        </mc:Choice>
        <mc:Fallback xmlns="">
          <p:sp>
            <p:nvSpPr>
              <p:cNvPr id="16" name="TextBox 15">
                <a:extLst>
                  <a:ext uri="{FF2B5EF4-FFF2-40B4-BE49-F238E27FC236}">
                    <a16:creationId xmlns:a16="http://schemas.microsoft.com/office/drawing/2014/main" id="{F4520013-D0F5-8A46-AB0C-14C803EA78D4}"/>
                  </a:ext>
                </a:extLst>
              </p:cNvPr>
              <p:cNvSpPr txBox="1">
                <a:spLocks noRot="1" noChangeAspect="1" noMove="1" noResize="1" noEditPoints="1" noAdjustHandles="1" noChangeArrowheads="1" noChangeShapeType="1" noTextEdit="1"/>
              </p:cNvSpPr>
              <p:nvPr/>
            </p:nvSpPr>
            <p:spPr>
              <a:xfrm>
                <a:off x="7251116" y="1590907"/>
                <a:ext cx="592150" cy="523220"/>
              </a:xfrm>
              <a:prstGeom prst="rect">
                <a:avLst/>
              </a:prstGeom>
              <a:blipFill>
                <a:blip r:embed="rId8"/>
                <a:stretch>
                  <a:fillRect l="-4167" b="-4762"/>
                </a:stretch>
              </a:blipFill>
            </p:spPr>
            <p:txBody>
              <a:bodyPr/>
              <a:lstStyle/>
              <a:p>
                <a:r>
                  <a:rPr lang="en-US">
                    <a:noFill/>
                  </a:rPr>
                  <a:t> </a:t>
                </a:r>
              </a:p>
            </p:txBody>
          </p:sp>
        </mc:Fallback>
      </mc:AlternateContent>
      <p:pic>
        <p:nvPicPr>
          <p:cNvPr id="18" name="Content Placeholder 11">
            <a:extLst>
              <a:ext uri="{FF2B5EF4-FFF2-40B4-BE49-F238E27FC236}">
                <a16:creationId xmlns:a16="http://schemas.microsoft.com/office/drawing/2014/main" id="{ECC03878-1A09-6145-B8BC-31D012E7082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8515350" y="3736830"/>
            <a:ext cx="595745" cy="595745"/>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33CC481-F1F4-484A-9F53-4C421017496D}"/>
                  </a:ext>
                </a:extLst>
              </p:cNvPr>
              <p:cNvSpPr txBox="1"/>
              <p:nvPr/>
            </p:nvSpPr>
            <p:spPr>
              <a:xfrm>
                <a:off x="5983012" y="2909219"/>
                <a:ext cx="573747" cy="461665"/>
              </a:xfrm>
              <a:prstGeom prst="rect">
                <a:avLst/>
              </a:prstGeom>
              <a:solidFill>
                <a:srgbClr val="FFFF00"/>
              </a:solidFill>
            </p:spPr>
            <p:txBody>
              <a:bodyPr wrap="none" rtlCol="0">
                <a:spAutoFit/>
              </a:bodyPr>
              <a:lstStyle/>
              <a:p>
                <a:pPr eaLnBrk="1" fontAlgn="auto" hangingPunct="1">
                  <a:spcBef>
                    <a:spcPts val="0"/>
                  </a:spcBef>
                  <a:spcAft>
                    <a:spcPts val="0"/>
                  </a:spcAft>
                  <a:buClrTx/>
                  <a:buSzTx/>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oMath>
                  </m:oMathPara>
                </a14:m>
                <a:endParaRPr lang="en-US" dirty="0"/>
              </a:p>
            </p:txBody>
          </p:sp>
        </mc:Choice>
        <mc:Fallback xmlns="">
          <p:sp>
            <p:nvSpPr>
              <p:cNvPr id="20" name="TextBox 19">
                <a:extLst>
                  <a:ext uri="{FF2B5EF4-FFF2-40B4-BE49-F238E27FC236}">
                    <a16:creationId xmlns:a16="http://schemas.microsoft.com/office/drawing/2014/main" id="{B33CC481-F1F4-484A-9F53-4C421017496D}"/>
                  </a:ext>
                </a:extLst>
              </p:cNvPr>
              <p:cNvSpPr txBox="1">
                <a:spLocks noRot="1" noChangeAspect="1" noMove="1" noResize="1" noEditPoints="1" noAdjustHandles="1" noChangeArrowheads="1" noChangeShapeType="1" noTextEdit="1"/>
              </p:cNvSpPr>
              <p:nvPr/>
            </p:nvSpPr>
            <p:spPr>
              <a:xfrm>
                <a:off x="5983012" y="2909219"/>
                <a:ext cx="573747" cy="461665"/>
              </a:xfrm>
              <a:prstGeom prst="rect">
                <a:avLst/>
              </a:prstGeom>
              <a:blipFill>
                <a:blip r:embed="rId9"/>
                <a:stretch>
                  <a:fillRect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590750D-051C-6746-8B28-95867FB0430F}"/>
                  </a:ext>
                </a:extLst>
              </p:cNvPr>
              <p:cNvSpPr txBox="1"/>
              <p:nvPr/>
            </p:nvSpPr>
            <p:spPr>
              <a:xfrm>
                <a:off x="8323113" y="2909218"/>
                <a:ext cx="580864" cy="461665"/>
              </a:xfrm>
              <a:prstGeom prst="rect">
                <a:avLst/>
              </a:prstGeom>
              <a:solidFill>
                <a:srgbClr val="FFFF00"/>
              </a:solidFill>
            </p:spPr>
            <p:txBody>
              <a:bodyPr wrap="none" rtlCol="0">
                <a:spAutoFit/>
              </a:bodyPr>
              <a:lstStyle/>
              <a:p>
                <a:pPr eaLnBrk="1" fontAlgn="auto" hangingPunct="1">
                  <a:spcBef>
                    <a:spcPts val="0"/>
                  </a:spcBef>
                  <a:spcAft>
                    <a:spcPts val="0"/>
                  </a:spcAft>
                  <a:buClrTx/>
                  <a:buSzTx/>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3</m:t>
                          </m:r>
                        </m:sub>
                      </m:sSub>
                    </m:oMath>
                  </m:oMathPara>
                </a14:m>
                <a:endParaRPr lang="en-US" dirty="0"/>
              </a:p>
            </p:txBody>
          </p:sp>
        </mc:Choice>
        <mc:Fallback xmlns="">
          <p:sp>
            <p:nvSpPr>
              <p:cNvPr id="21" name="TextBox 20">
                <a:extLst>
                  <a:ext uri="{FF2B5EF4-FFF2-40B4-BE49-F238E27FC236}">
                    <a16:creationId xmlns:a16="http://schemas.microsoft.com/office/drawing/2014/main" id="{B590750D-051C-6746-8B28-95867FB0430F}"/>
                  </a:ext>
                </a:extLst>
              </p:cNvPr>
              <p:cNvSpPr txBox="1">
                <a:spLocks noRot="1" noChangeAspect="1" noMove="1" noResize="1" noEditPoints="1" noAdjustHandles="1" noChangeArrowheads="1" noChangeShapeType="1" noTextEdit="1"/>
              </p:cNvSpPr>
              <p:nvPr/>
            </p:nvSpPr>
            <p:spPr>
              <a:xfrm>
                <a:off x="8323113" y="2909218"/>
                <a:ext cx="580864" cy="461665"/>
              </a:xfrm>
              <a:prstGeom prst="rect">
                <a:avLst/>
              </a:prstGeom>
              <a:blipFill>
                <a:blip r:embed="rId10"/>
                <a:stretch>
                  <a:fillRect b="-8108"/>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1207B951-FB8C-A14C-887D-86F9A3AEB7DC}"/>
              </a:ext>
            </a:extLst>
          </p:cNvPr>
          <p:cNvSpPr txBox="1"/>
          <p:nvPr/>
        </p:nvSpPr>
        <p:spPr>
          <a:xfrm>
            <a:off x="6277543" y="4764284"/>
            <a:ext cx="2904962" cy="1791260"/>
          </a:xfrm>
          <a:prstGeom prst="rect">
            <a:avLst/>
          </a:prstGeom>
          <a:solidFill>
            <a:srgbClr val="C00000"/>
          </a:solidFill>
        </p:spPr>
        <p:txBody>
          <a:bodyPr wrap="none" rtlCol="0">
            <a:spAutoFit/>
          </a:bodyPr>
          <a:lstStyle/>
          <a:p>
            <a:pPr>
              <a:buNone/>
            </a:pPr>
            <a:endParaRPr lang="en-US" dirty="0">
              <a:solidFill>
                <a:schemeClr val="bg1"/>
              </a:solidFill>
              <a:latin typeface="Helvetica" pitchFamily="2" charset="0"/>
            </a:endParaRPr>
          </a:p>
          <a:p>
            <a:pPr>
              <a:buNone/>
            </a:pPr>
            <a:r>
              <a:rPr lang="en-US" dirty="0">
                <a:solidFill>
                  <a:schemeClr val="bg1"/>
                </a:solidFill>
                <a:latin typeface="Helvetica" pitchFamily="2" charset="0"/>
              </a:rPr>
              <a:t>Replace single step</a:t>
            </a:r>
          </a:p>
          <a:p>
            <a:pPr>
              <a:buNone/>
            </a:pPr>
            <a:r>
              <a:rPr lang="en-US" dirty="0">
                <a:solidFill>
                  <a:schemeClr val="bg1"/>
                </a:solidFill>
                <a:latin typeface="Helvetica" pitchFamily="2" charset="0"/>
              </a:rPr>
              <a:t>by multiple steps</a:t>
            </a:r>
          </a:p>
          <a:p>
            <a:pPr>
              <a:buNone/>
            </a:pPr>
            <a:endParaRPr lang="en-US" dirty="0">
              <a:solidFill>
                <a:schemeClr val="bg1"/>
              </a:solidFill>
              <a:latin typeface="Helvetica" pitchFamily="2" charset="0"/>
            </a:endParaRPr>
          </a:p>
        </p:txBody>
      </p:sp>
      <p:sp>
        <p:nvSpPr>
          <p:cNvPr id="6" name="Left Arrow 5">
            <a:extLst>
              <a:ext uri="{FF2B5EF4-FFF2-40B4-BE49-F238E27FC236}">
                <a16:creationId xmlns:a16="http://schemas.microsoft.com/office/drawing/2014/main" id="{58CC2C02-CA8A-E94D-B311-B1A0FBA36FB7}"/>
              </a:ext>
            </a:extLst>
          </p:cNvPr>
          <p:cNvSpPr/>
          <p:nvPr/>
        </p:nvSpPr>
        <p:spPr bwMode="auto">
          <a:xfrm rot="1865025">
            <a:off x="5030040" y="4811926"/>
            <a:ext cx="1264901" cy="254721"/>
          </a:xfrm>
          <a:prstGeom prst="leftArrow">
            <a:avLst/>
          </a:prstGeom>
          <a:solidFill>
            <a:srgbClr val="C00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7" name="Rectangle 6">
            <a:extLst>
              <a:ext uri="{FF2B5EF4-FFF2-40B4-BE49-F238E27FC236}">
                <a16:creationId xmlns:a16="http://schemas.microsoft.com/office/drawing/2014/main" id="{55367DFC-54FD-DD40-BEDA-C582748B9759}"/>
              </a:ext>
            </a:extLst>
          </p:cNvPr>
          <p:cNvSpPr/>
          <p:nvPr/>
        </p:nvSpPr>
        <p:spPr bwMode="auto">
          <a:xfrm>
            <a:off x="1143000" y="4068992"/>
            <a:ext cx="4519490" cy="468983"/>
          </a:xfrm>
          <a:prstGeom prst="rect">
            <a:avLst/>
          </a:prstGeom>
          <a:noFill/>
          <a:ln w="28575"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Tree>
    <p:extLst>
      <p:ext uri="{BB962C8B-B14F-4D97-AF65-F5344CB8AC3E}">
        <p14:creationId xmlns:p14="http://schemas.microsoft.com/office/powerpoint/2010/main" val="33463822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E5824-5C25-8147-9005-422F900BB051}"/>
              </a:ext>
            </a:extLst>
          </p:cNvPr>
          <p:cNvSpPr>
            <a:spLocks noGrp="1"/>
          </p:cNvSpPr>
          <p:nvPr>
            <p:ph type="title"/>
          </p:nvPr>
        </p:nvSpPr>
        <p:spPr/>
        <p:txBody>
          <a:bodyPr/>
          <a:lstStyle/>
          <a:p>
            <a:r>
              <a:rPr lang="en-US" dirty="0"/>
              <a:t>Private Federated Learning</a:t>
            </a:r>
            <a:br>
              <a:rPr lang="en-US" dirty="0"/>
            </a:br>
            <a:r>
              <a:rPr lang="en-US" dirty="0"/>
              <a:t>[</a:t>
            </a:r>
            <a:r>
              <a:rPr lang="en-US" dirty="0" err="1">
                <a:hlinkClick r:id="rId2"/>
              </a:rPr>
              <a:t>Bonawitz</a:t>
            </a:r>
            <a:r>
              <a:rPr lang="en-US" dirty="0">
                <a:hlinkClick r:id="rId2"/>
              </a:rPr>
              <a:t> et al. 2016</a:t>
            </a:r>
            <a:r>
              <a:rPr lang="en-US" dirty="0"/>
              <a: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99C20E6-30C9-B840-BF1D-1BC8CBB2D4C5}"/>
                  </a:ext>
                </a:extLst>
              </p:cNvPr>
              <p:cNvSpPr>
                <a:spLocks noGrp="1"/>
              </p:cNvSpPr>
              <p:nvPr>
                <p:ph idx="1"/>
              </p:nvPr>
            </p:nvSpPr>
            <p:spPr>
              <a:xfrm>
                <a:off x="685800" y="1524000"/>
                <a:ext cx="8172450" cy="4572000"/>
              </a:xfrm>
            </p:spPr>
            <p:txBody>
              <a:bodyPr/>
              <a:lstStyle/>
              <a:p>
                <a:r>
                  <a:rPr lang="en-US" dirty="0"/>
                  <a:t>Agents cooperate to compute </a:t>
                </a:r>
                <a14:m>
                  <m:oMath xmlns:m="http://schemas.openxmlformats.org/officeDocument/2006/math">
                    <m:nary>
                      <m:naryPr>
                        <m:chr m:val="∑"/>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e>
                    </m:nary>
                  </m:oMath>
                </a14:m>
                <a:r>
                  <a:rPr lang="en-US" dirty="0"/>
                  <a:t> while preserving privacy of individual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oMath>
                </a14:m>
                <a:r>
                  <a:rPr lang="en-US" dirty="0"/>
                  <a:t> values</a:t>
                </a:r>
              </a:p>
              <a:p>
                <a:endParaRPr lang="en-US" dirty="0"/>
              </a:p>
              <a:p>
                <a:r>
                  <a:rPr lang="en-US" dirty="0"/>
                  <a:t>Each pair of users communicates over secure channels to agree on matched pair of “noise”</a:t>
                </a:r>
              </a:p>
              <a:p>
                <a:pPr lvl="1"/>
                <a:r>
                  <a:rPr lang="en-US" dirty="0"/>
                  <a:t>User u sends noise </a:t>
                </a:r>
                <a:r>
                  <a:rPr lang="en-US" dirty="0" err="1"/>
                  <a:t>s</a:t>
                </a:r>
                <a:r>
                  <a:rPr lang="en-US" baseline="-25000" dirty="0" err="1"/>
                  <a:t>u,v</a:t>
                </a:r>
                <a:r>
                  <a:rPr lang="en-US" dirty="0"/>
                  <a:t> to user v</a:t>
                </a:r>
              </a:p>
              <a:p>
                <a:pPr lvl="1"/>
                <a:r>
                  <a:rPr lang="en-US" dirty="0"/>
                  <a:t>User u obfuscates on </a:t>
                </a:r>
                <a:r>
                  <a:rPr lang="en-US" dirty="0" err="1"/>
                  <a:t>y</a:t>
                </a:r>
                <a:r>
                  <a:rPr lang="en-US" baseline="-25000" dirty="0" err="1"/>
                  <a:t>u</a:t>
                </a:r>
                <a:r>
                  <a:rPr lang="en-US" dirty="0"/>
                  <a:t> value as below, for “large enough” R</a:t>
                </a:r>
                <a:br>
                  <a:rPr lang="en-US" dirty="0"/>
                </a:br>
                <a:br>
                  <a:rPr lang="en-US" dirty="0"/>
                </a:br>
                <a:r>
                  <a:rPr lang="en-US" dirty="0"/>
                  <a:t>		 </a:t>
                </a:r>
                <a:r>
                  <a:rPr lang="en-US" dirty="0" err="1"/>
                  <a:t>z</a:t>
                </a:r>
                <a:r>
                  <a:rPr lang="en-US" baseline="-25000" dirty="0" err="1"/>
                  <a:t>u</a:t>
                </a:r>
                <a:r>
                  <a:rPr lang="en-US" dirty="0"/>
                  <a:t> = ( </a:t>
                </a:r>
                <a:r>
                  <a:rPr lang="en-US" dirty="0" err="1"/>
                  <a:t>y</a:t>
                </a:r>
                <a:r>
                  <a:rPr lang="en-US" baseline="-25000" dirty="0" err="1"/>
                  <a:t>u</a:t>
                </a:r>
                <a:r>
                  <a:rPr lang="en-US" dirty="0"/>
                  <a:t> + ∑</a:t>
                </a:r>
                <a:r>
                  <a:rPr lang="en-US" baseline="-25000" dirty="0"/>
                  <a:t>v </a:t>
                </a:r>
                <a:r>
                  <a:rPr lang="en-US" dirty="0" err="1"/>
                  <a:t>s</a:t>
                </a:r>
                <a:r>
                  <a:rPr lang="en-US" baseline="-25000" dirty="0" err="1"/>
                  <a:t>v,u</a:t>
                </a:r>
                <a:r>
                  <a:rPr lang="en-US" baseline="-25000" dirty="0"/>
                  <a:t> </a:t>
                </a:r>
                <a:r>
                  <a:rPr lang="en-US" dirty="0"/>
                  <a:t>- ∑</a:t>
                </a:r>
                <a:r>
                  <a:rPr lang="en-US" baseline="-25000" dirty="0"/>
                  <a:t>v </a:t>
                </a:r>
                <a:r>
                  <a:rPr lang="en-US" dirty="0" err="1"/>
                  <a:t>s</a:t>
                </a:r>
                <a:r>
                  <a:rPr lang="en-US" baseline="-25000" dirty="0" err="1"/>
                  <a:t>u,v</a:t>
                </a:r>
                <a:r>
                  <a:rPr lang="en-US" dirty="0"/>
                  <a:t> )  mod R</a:t>
                </a:r>
              </a:p>
              <a:p>
                <a:pPr lvl="1"/>
                <a:endParaRPr lang="en-US" dirty="0"/>
              </a:p>
              <a:p>
                <a:pPr lvl="1"/>
                <a:r>
                  <a:rPr lang="en-US" dirty="0"/>
                  <a:t>Server can compute ∑</a:t>
                </a:r>
                <a:r>
                  <a:rPr lang="en-US" baseline="-25000" dirty="0"/>
                  <a:t>u </a:t>
                </a:r>
                <a:r>
                  <a:rPr lang="en-US" dirty="0" err="1"/>
                  <a:t>y</a:t>
                </a:r>
                <a:r>
                  <a:rPr lang="en-US" baseline="-25000" dirty="0" err="1"/>
                  <a:t>u</a:t>
                </a:r>
                <a:r>
                  <a:rPr lang="en-US" baseline="-25000" dirty="0"/>
                  <a:t> </a:t>
                </a:r>
                <a:r>
                  <a:rPr lang="en-US" dirty="0"/>
                  <a:t>correctly as ∑</a:t>
                </a:r>
                <a:r>
                  <a:rPr lang="en-US" baseline="-25000" dirty="0"/>
                  <a:t>u </a:t>
                </a:r>
                <a:r>
                  <a:rPr lang="en-US" dirty="0" err="1"/>
                  <a:t>z</a:t>
                </a:r>
                <a:r>
                  <a:rPr lang="en-US" baseline="-25000" dirty="0" err="1"/>
                  <a:t>u</a:t>
                </a:r>
                <a:r>
                  <a:rPr lang="en-US" baseline="-25000" dirty="0"/>
                  <a:t> </a:t>
                </a:r>
                <a:r>
                  <a:rPr lang="en-US" dirty="0"/>
                  <a:t> mod R without being able to learn individual agent’s estimate</a:t>
                </a:r>
              </a:p>
              <a:p>
                <a:pPr lvl="1"/>
                <a:endParaRPr lang="en-US" dirty="0"/>
              </a:p>
              <a:p>
                <a:pPr marL="457200" lvl="1" indent="0">
                  <a:buNone/>
                </a:pPr>
                <a:r>
                  <a:rPr lang="en-US" dirty="0"/>
                  <a:t>	         Further improvement described in [</a:t>
                </a:r>
                <a:r>
                  <a:rPr lang="en-US" dirty="0">
                    <a:hlinkClick r:id="rId2"/>
                  </a:rPr>
                  <a:t>Bonawitz et al. 2016</a:t>
                </a:r>
                <a:r>
                  <a:rPr lang="en-US" dirty="0"/>
                  <a:t>]</a:t>
                </a:r>
              </a:p>
            </p:txBody>
          </p:sp>
        </mc:Choice>
        <mc:Fallback xmlns="">
          <p:sp>
            <p:nvSpPr>
              <p:cNvPr id="3" name="Content Placeholder 2">
                <a:extLst>
                  <a:ext uri="{FF2B5EF4-FFF2-40B4-BE49-F238E27FC236}">
                    <a16:creationId xmlns:a16="http://schemas.microsoft.com/office/drawing/2014/main" id="{B99C20E6-30C9-B840-BF1D-1BC8CBB2D4C5}"/>
                  </a:ext>
                </a:extLst>
              </p:cNvPr>
              <p:cNvSpPr>
                <a:spLocks noGrp="1" noRot="1" noChangeAspect="1" noMove="1" noResize="1" noEditPoints="1" noAdjustHandles="1" noChangeArrowheads="1" noChangeShapeType="1" noTextEdit="1"/>
              </p:cNvSpPr>
              <p:nvPr>
                <p:ph idx="1"/>
              </p:nvPr>
            </p:nvSpPr>
            <p:spPr>
              <a:xfrm>
                <a:off x="685800" y="1524000"/>
                <a:ext cx="8172450" cy="4572000"/>
              </a:xfrm>
              <a:blipFill>
                <a:blip r:embed="rId3"/>
                <a:stretch>
                  <a:fillRect l="-155" t="-13333" r="-155" b="-15556"/>
                </a:stretch>
              </a:blipFill>
            </p:spPr>
            <p:txBody>
              <a:bodyPr/>
              <a:lstStyle/>
              <a:p>
                <a:r>
                  <a:rPr lang="en-US">
                    <a:noFill/>
                  </a:rPr>
                  <a:t> </a:t>
                </a:r>
              </a:p>
            </p:txBody>
          </p:sp>
        </mc:Fallback>
      </mc:AlternateContent>
    </p:spTree>
    <p:extLst>
      <p:ext uri="{BB962C8B-B14F-4D97-AF65-F5344CB8AC3E}">
        <p14:creationId xmlns:p14="http://schemas.microsoft.com/office/powerpoint/2010/main" val="46545981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F531A-F218-5D44-9EA4-93020052EEC0}"/>
              </a:ext>
            </a:extLst>
          </p:cNvPr>
          <p:cNvSpPr>
            <a:spLocks noGrp="1"/>
          </p:cNvSpPr>
          <p:nvPr>
            <p:ph type="title"/>
          </p:nvPr>
        </p:nvSpPr>
        <p:spPr/>
        <p:txBody>
          <a:bodyPr/>
          <a:lstStyle/>
          <a:p>
            <a:r>
              <a:rPr lang="en-US" dirty="0"/>
              <a:t>Secure Sum</a:t>
            </a:r>
          </a:p>
        </p:txBody>
      </p:sp>
      <p:sp>
        <p:nvSpPr>
          <p:cNvPr id="3" name="Content Placeholder 2">
            <a:extLst>
              <a:ext uri="{FF2B5EF4-FFF2-40B4-BE49-F238E27FC236}">
                <a16:creationId xmlns:a16="http://schemas.microsoft.com/office/drawing/2014/main" id="{F01EE21C-E20A-FC44-8B7F-5665BDCBD6A1}"/>
              </a:ext>
            </a:extLst>
          </p:cNvPr>
          <p:cNvSpPr>
            <a:spLocks noGrp="1"/>
          </p:cNvSpPr>
          <p:nvPr>
            <p:ph idx="1"/>
          </p:nvPr>
        </p:nvSpPr>
        <p:spPr/>
        <p:txBody>
          <a:bodyPr/>
          <a:lstStyle/>
          <a:p>
            <a:endParaRPr lang="en-US" dirty="0"/>
          </a:p>
          <a:p>
            <a:r>
              <a:rPr lang="en-US" dirty="0"/>
              <a:t>Similar concept introduced in [</a:t>
            </a:r>
            <a:r>
              <a:rPr lang="en-US" dirty="0">
                <a:hlinkClick r:id="rId2"/>
              </a:rPr>
              <a:t>Abbe et al. 2012</a:t>
            </a:r>
            <a:r>
              <a:rPr lang="en-US" dirty="0"/>
              <a:t>] for secure aggregation</a:t>
            </a:r>
          </a:p>
        </p:txBody>
      </p:sp>
      <p:sp>
        <p:nvSpPr>
          <p:cNvPr id="4" name="Slide Number Placeholder 3">
            <a:extLst>
              <a:ext uri="{FF2B5EF4-FFF2-40B4-BE49-F238E27FC236}">
                <a16:creationId xmlns:a16="http://schemas.microsoft.com/office/drawing/2014/main" id="{CAB1A4B3-258B-5245-8587-9C24452A4A63}"/>
              </a:ext>
            </a:extLst>
          </p:cNvPr>
          <p:cNvSpPr>
            <a:spLocks noGrp="1"/>
          </p:cNvSpPr>
          <p:nvPr>
            <p:ph type="sldNum" sz="quarter" idx="12"/>
          </p:nvPr>
        </p:nvSpPr>
        <p:spPr/>
        <p:txBody>
          <a:bodyPr/>
          <a:lstStyle/>
          <a:p>
            <a:pPr>
              <a:defRPr/>
            </a:pPr>
            <a:fld id="{D207DEF5-A307-4F25-8C66-A6D5B058479D}" type="slidenum">
              <a:rPr lang="en-US" smtClean="0"/>
              <a:pPr>
                <a:defRPr/>
              </a:pPr>
              <a:t>175</a:t>
            </a:fld>
            <a:endParaRPr lang="en-US" dirty="0"/>
          </a:p>
        </p:txBody>
      </p:sp>
    </p:spTree>
    <p:extLst>
      <p:ext uri="{BB962C8B-B14F-4D97-AF65-F5344CB8AC3E}">
        <p14:creationId xmlns:p14="http://schemas.microsoft.com/office/powerpoint/2010/main" val="348716917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Balanced Noise</a:t>
            </a:r>
          </a:p>
        </p:txBody>
      </p:sp>
      <p:sp>
        <p:nvSpPr>
          <p:cNvPr id="3" name="Content Placeholder 2"/>
          <p:cNvSpPr>
            <a:spLocks noGrp="1"/>
          </p:cNvSpPr>
          <p:nvPr>
            <p:ph idx="1"/>
          </p:nvPr>
        </p:nvSpPr>
        <p:spPr/>
        <p:txBody>
          <a:bodyPr/>
          <a:lstStyle/>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D207DEF5-A307-4F25-8C66-A6D5B058479D}" type="slidenum">
              <a:rPr lang="en-US" smtClean="0"/>
              <a:pPr>
                <a:defRPr/>
              </a:pPr>
              <a:t>176</a:t>
            </a:fld>
            <a:endParaRPr lang="en-US" dirty="0"/>
          </a:p>
        </p:txBody>
      </p:sp>
      <p:sp>
        <p:nvSpPr>
          <p:cNvPr id="6" name="Content Placeholder 2"/>
          <p:cNvSpPr txBox="1">
            <a:spLocks/>
          </p:cNvSpPr>
          <p:nvPr/>
        </p:nvSpPr>
        <p:spPr bwMode="auto">
          <a:xfrm>
            <a:off x="838200" y="16764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SzPct val="65000"/>
              <a:buFont typeface="Marlett" pitchFamily="2" charset="2"/>
              <a:buChar char="g"/>
              <a:defRPr sz="2400">
                <a:solidFill>
                  <a:schemeClr val="tx1"/>
                </a:solidFill>
                <a:latin typeface="Helvetica"/>
                <a:ea typeface="+mn-ea"/>
                <a:cs typeface="Helvetica"/>
              </a:defRPr>
            </a:lvl1pPr>
            <a:lvl2pPr marL="742950" indent="-285750" algn="l" rtl="0" eaLnBrk="0" fontAlgn="base" hangingPunct="0">
              <a:spcBef>
                <a:spcPct val="20000"/>
              </a:spcBef>
              <a:spcAft>
                <a:spcPct val="0"/>
              </a:spcAft>
              <a:buSzPct val="125000"/>
              <a:buFont typeface="Marlett" pitchFamily="2" charset="2"/>
              <a:buChar char="i"/>
              <a:defRPr sz="2000">
                <a:solidFill>
                  <a:schemeClr val="tx1"/>
                </a:solidFill>
                <a:latin typeface="Helvetica"/>
                <a:cs typeface="Helvetica"/>
              </a:defRPr>
            </a:lvl2pPr>
            <a:lvl3pPr marL="1143000" indent="-228600" algn="l" rtl="0" eaLnBrk="0" fontAlgn="base" hangingPunct="0">
              <a:spcBef>
                <a:spcPct val="20000"/>
              </a:spcBef>
              <a:spcAft>
                <a:spcPct val="0"/>
              </a:spcAft>
              <a:buClr>
                <a:schemeClr val="accent2"/>
              </a:buClr>
              <a:buSzPct val="175000"/>
              <a:buChar char="•"/>
              <a:defRPr sz="2000">
                <a:solidFill>
                  <a:schemeClr val="tx1"/>
                </a:solidFill>
                <a:latin typeface="Helvetica"/>
                <a:cs typeface="Helvetica"/>
              </a:defRPr>
            </a:lvl3pPr>
            <a:lvl4pPr marL="1600200" indent="-228600" algn="l" rtl="0" eaLnBrk="0" fontAlgn="base" hangingPunct="0">
              <a:spcBef>
                <a:spcPct val="20000"/>
              </a:spcBef>
              <a:spcAft>
                <a:spcPct val="0"/>
              </a:spcAft>
              <a:buChar char="–"/>
              <a:defRPr>
                <a:solidFill>
                  <a:schemeClr val="tx1"/>
                </a:solidFill>
                <a:latin typeface="Helvetica"/>
                <a:cs typeface="Helvetica"/>
              </a:defRPr>
            </a:lvl4pPr>
            <a:lvl5pPr marL="2057400" indent="-228600" algn="l" rtl="0" eaLnBrk="0" fontAlgn="base" hangingPunct="0">
              <a:spcBef>
                <a:spcPct val="20000"/>
              </a:spcBef>
              <a:spcAft>
                <a:spcPct val="0"/>
              </a:spcAft>
              <a:buChar char="»"/>
              <a:defRPr>
                <a:solidFill>
                  <a:schemeClr val="tx1"/>
                </a:solidFill>
                <a:latin typeface="Helvetica"/>
                <a:cs typeface="Helvetica"/>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endParaRPr lang="en-US" kern="0" dirty="0"/>
          </a:p>
          <a:p>
            <a:endParaRPr lang="en-US" kern="0" dirty="0">
              <a:solidFill>
                <a:srgbClr val="00B050"/>
              </a:solidFill>
            </a:endParaRPr>
          </a:p>
          <a:p>
            <a:r>
              <a:rPr lang="en-US" kern="0" dirty="0">
                <a:solidFill>
                  <a:srgbClr val="00B050"/>
                </a:solidFill>
              </a:rPr>
              <a:t>Exploit diversity</a:t>
            </a:r>
            <a:r>
              <a:rPr lang="en-US" kern="0" dirty="0"/>
              <a:t>  </a:t>
            </a:r>
            <a:r>
              <a:rPr lang="is-IS" kern="0" dirty="0"/>
              <a:t>…  </a:t>
            </a:r>
            <a:r>
              <a:rPr lang="en-US" kern="0" dirty="0"/>
              <a:t>Multiple</a:t>
            </a:r>
            <a:r>
              <a:rPr lang="en-US" kern="0" dirty="0">
                <a:solidFill>
                  <a:srgbClr val="C00000"/>
                </a:solidFill>
              </a:rPr>
              <a:t> servers </a:t>
            </a:r>
            <a:r>
              <a:rPr lang="en-US" kern="0" dirty="0"/>
              <a:t>/</a:t>
            </a:r>
            <a:r>
              <a:rPr lang="en-US" kern="0" dirty="0">
                <a:solidFill>
                  <a:srgbClr val="C00000"/>
                </a:solidFill>
              </a:rPr>
              <a:t> neighbors</a:t>
            </a:r>
          </a:p>
          <a:p>
            <a:endParaRPr lang="en-US" kern="0" dirty="0"/>
          </a:p>
          <a:p>
            <a:r>
              <a:rPr lang="en-US" kern="0" dirty="0"/>
              <a:t>Introduce noise that is “cancellable”</a:t>
            </a:r>
          </a:p>
          <a:p>
            <a:pPr lvl="1"/>
            <a:endParaRPr lang="en-US" kern="0" dirty="0"/>
          </a:p>
          <a:p>
            <a:pPr marL="400050" lvl="1" indent="0">
              <a:buNone/>
            </a:pPr>
            <a:r>
              <a:rPr lang="en-US" dirty="0"/>
              <a:t>[</a:t>
            </a:r>
            <a:r>
              <a:rPr lang="en-US" dirty="0">
                <a:hlinkClick r:id="rId2"/>
              </a:rPr>
              <a:t>Bonawitz et al. 2016</a:t>
            </a:r>
            <a:r>
              <a:rPr lang="en-US" dirty="0"/>
              <a:t>, </a:t>
            </a:r>
            <a:r>
              <a:rPr lang="en-US" dirty="0">
                <a:hlinkClick r:id="rId3"/>
              </a:rPr>
              <a:t>Abbe 2012</a:t>
            </a:r>
            <a:r>
              <a:rPr lang="en-US" dirty="0"/>
              <a:t>] also introduce balanced noise, but it is utilized differently (also, no modulo operation used in schemes to be presented next)</a:t>
            </a:r>
            <a:endParaRPr lang="en-US" kern="0" dirty="0"/>
          </a:p>
        </p:txBody>
      </p:sp>
    </p:spTree>
    <p:extLst>
      <p:ext uri="{BB962C8B-B14F-4D97-AF65-F5344CB8AC3E}">
        <p14:creationId xmlns:p14="http://schemas.microsoft.com/office/powerpoint/2010/main" val="115237494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Server-Based Architecture: Balanced Noise</a:t>
            </a:r>
            <a:br>
              <a:rPr lang="en-US" dirty="0"/>
            </a:br>
            <a:r>
              <a:rPr lang="en-US" dirty="0"/>
              <a:t>[</a:t>
            </a:r>
            <a:r>
              <a:rPr lang="en-US" sz="2400" dirty="0">
                <a:hlinkClick r:id="rId2"/>
              </a:rPr>
              <a:t>Gade,Vaidya 2016</a:t>
            </a:r>
            <a:r>
              <a:rPr lang="en-US" sz="2400" dirty="0"/>
              <a:t>, </a:t>
            </a:r>
            <a:r>
              <a:rPr lang="en-US" sz="2400" dirty="0">
                <a:hlinkClick r:id="rId3"/>
              </a:rPr>
              <a:t>2016a</a:t>
            </a:r>
            <a:r>
              <a:rPr lang="en-US" dirty="0"/>
              <a:t>]</a:t>
            </a:r>
          </a:p>
        </p:txBody>
      </p:sp>
      <p:sp>
        <p:nvSpPr>
          <p:cNvPr id="3" name="Content Placeholder 2"/>
          <p:cNvSpPr>
            <a:spLocks noGrp="1"/>
          </p:cNvSpPr>
          <p:nvPr>
            <p:ph idx="1"/>
          </p:nvPr>
        </p:nvSpPr>
        <p:spPr/>
        <p:txBody>
          <a:bodyPr/>
          <a:lstStyle/>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D207DEF5-A307-4F25-8C66-A6D5B058479D}" type="slidenum">
              <a:rPr lang="en-US" smtClean="0"/>
              <a:pPr>
                <a:defRPr/>
              </a:pPr>
              <a:t>177</a:t>
            </a:fld>
            <a:endParaRPr lang="en-US" dirty="0"/>
          </a:p>
        </p:txBody>
      </p:sp>
      <p:cxnSp>
        <p:nvCxnSpPr>
          <p:cNvPr id="7" name="Straight Connector 6"/>
          <p:cNvCxnSpPr/>
          <p:nvPr/>
        </p:nvCxnSpPr>
        <p:spPr bwMode="auto">
          <a:xfrm>
            <a:off x="2251881" y="2434653"/>
            <a:ext cx="691695" cy="981186"/>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8" name="Straight Connector 7"/>
          <p:cNvCxnSpPr>
            <a:stCxn id="9" idx="2"/>
            <a:endCxn id="11" idx="1"/>
          </p:cNvCxnSpPr>
          <p:nvPr/>
        </p:nvCxnSpPr>
        <p:spPr bwMode="auto">
          <a:xfrm>
            <a:off x="2814100" y="2434653"/>
            <a:ext cx="1296628" cy="1083276"/>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9" name="Rectangle 8"/>
          <p:cNvSpPr/>
          <p:nvPr/>
        </p:nvSpPr>
        <p:spPr bwMode="auto">
          <a:xfrm>
            <a:off x="1974762" y="1910796"/>
            <a:ext cx="1678675" cy="523857"/>
          </a:xfrm>
          <a:prstGeom prst="rect">
            <a:avLst/>
          </a:prstGeom>
          <a:solidFill>
            <a:schemeClr val="accent1">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 1</a:t>
            </a:r>
          </a:p>
        </p:txBody>
      </p:sp>
      <mc:AlternateContent xmlns:mc="http://schemas.openxmlformats.org/markup-compatibility/2006" xmlns:a14="http://schemas.microsoft.com/office/drawing/2010/main">
        <mc:Choice Requires="a14">
          <p:sp>
            <p:nvSpPr>
              <p:cNvPr id="10" name="Oval 9"/>
              <p:cNvSpPr/>
              <p:nvPr/>
            </p:nvSpPr>
            <p:spPr bwMode="auto">
              <a:xfrm>
                <a:off x="2554526" y="3415839"/>
                <a:ext cx="778101" cy="682930"/>
              </a:xfrm>
              <a:prstGeom prst="ellipse">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1</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10" name="Oval 9"/>
              <p:cNvSpPr>
                <a:spLocks noRot="1" noChangeAspect="1" noMove="1" noResize="1" noEditPoints="1" noAdjustHandles="1" noChangeArrowheads="1" noChangeShapeType="1" noTextEdit="1"/>
              </p:cNvSpPr>
              <p:nvPr/>
            </p:nvSpPr>
            <p:spPr bwMode="auto">
              <a:xfrm>
                <a:off x="2554526" y="3415839"/>
                <a:ext cx="778101" cy="682930"/>
              </a:xfrm>
              <a:prstGeom prst="ellipse">
                <a:avLst/>
              </a:prstGeom>
              <a:blipFill rotWithShape="0">
                <a:blip r:embed="rId4"/>
                <a:stretch>
                  <a:fillRect/>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Oval 10"/>
              <p:cNvSpPr/>
              <p:nvPr/>
            </p:nvSpPr>
            <p:spPr bwMode="auto">
              <a:xfrm>
                <a:off x="3996778" y="3417916"/>
                <a:ext cx="778101" cy="682930"/>
              </a:xfrm>
              <a:prstGeom prst="ellipse">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2</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11" name="Oval 10"/>
              <p:cNvSpPr>
                <a:spLocks noRot="1" noChangeAspect="1" noMove="1" noResize="1" noEditPoints="1" noAdjustHandles="1" noChangeArrowheads="1" noChangeShapeType="1" noTextEdit="1"/>
              </p:cNvSpPr>
              <p:nvPr/>
            </p:nvSpPr>
            <p:spPr bwMode="auto">
              <a:xfrm>
                <a:off x="3996778" y="3417916"/>
                <a:ext cx="778101" cy="682930"/>
              </a:xfrm>
              <a:prstGeom prst="ellipse">
                <a:avLst/>
              </a:prstGeom>
              <a:blipFill rotWithShape="0">
                <a:blip r:embed="rId5"/>
                <a:stretch>
                  <a:fillRect/>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p:sp>
        <p:nvSpPr>
          <p:cNvPr id="12" name="Rectangle 11"/>
          <p:cNvSpPr/>
          <p:nvPr/>
        </p:nvSpPr>
        <p:spPr bwMode="auto">
          <a:xfrm>
            <a:off x="5308410" y="1897148"/>
            <a:ext cx="1678675" cy="523857"/>
          </a:xfrm>
          <a:prstGeom prst="rect">
            <a:avLst/>
          </a:prstGeom>
          <a:solidFill>
            <a:schemeClr val="accent1">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 2</a:t>
            </a:r>
          </a:p>
        </p:txBody>
      </p:sp>
      <p:cxnSp>
        <p:nvCxnSpPr>
          <p:cNvPr id="13" name="Straight Connector 12"/>
          <p:cNvCxnSpPr/>
          <p:nvPr/>
        </p:nvCxnSpPr>
        <p:spPr bwMode="auto">
          <a:xfrm flipH="1">
            <a:off x="3653437" y="2159076"/>
            <a:ext cx="1654974" cy="13649"/>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4" name="Oval 13"/>
              <p:cNvSpPr/>
              <p:nvPr/>
            </p:nvSpPr>
            <p:spPr bwMode="auto">
              <a:xfrm>
                <a:off x="5454610" y="3410274"/>
                <a:ext cx="778101" cy="682930"/>
              </a:xfrm>
              <a:prstGeom prst="ellipse">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3</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14" name="Oval 13"/>
              <p:cNvSpPr>
                <a:spLocks noRot="1" noChangeAspect="1" noMove="1" noResize="1" noEditPoints="1" noAdjustHandles="1" noChangeArrowheads="1" noChangeShapeType="1" noTextEdit="1"/>
              </p:cNvSpPr>
              <p:nvPr/>
            </p:nvSpPr>
            <p:spPr bwMode="auto">
              <a:xfrm>
                <a:off x="5454610" y="3410274"/>
                <a:ext cx="778101" cy="682930"/>
              </a:xfrm>
              <a:prstGeom prst="ellipse">
                <a:avLst/>
              </a:prstGeom>
              <a:blipFill rotWithShape="0">
                <a:blip r:embed="rId6"/>
                <a:stretch>
                  <a:fillRect/>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p:cxnSp>
        <p:nvCxnSpPr>
          <p:cNvPr id="15" name="Straight Connector 14"/>
          <p:cNvCxnSpPr>
            <a:stCxn id="12" idx="2"/>
            <a:endCxn id="11" idx="7"/>
          </p:cNvCxnSpPr>
          <p:nvPr/>
        </p:nvCxnSpPr>
        <p:spPr bwMode="auto">
          <a:xfrm flipH="1">
            <a:off x="4660929" y="2421005"/>
            <a:ext cx="1486819" cy="109692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flipH="1">
            <a:off x="5889370" y="2434653"/>
            <a:ext cx="729795" cy="981186"/>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7" name="Straight Connector 16"/>
          <p:cNvCxnSpPr>
            <a:endCxn id="14" idx="1"/>
          </p:cNvCxnSpPr>
          <p:nvPr/>
        </p:nvCxnSpPr>
        <p:spPr bwMode="auto">
          <a:xfrm>
            <a:off x="3332627" y="2434653"/>
            <a:ext cx="2235933" cy="107563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0" name="Straight Connector 19"/>
          <p:cNvCxnSpPr>
            <a:endCxn id="10" idx="7"/>
          </p:cNvCxnSpPr>
          <p:nvPr/>
        </p:nvCxnSpPr>
        <p:spPr bwMode="auto">
          <a:xfrm flipH="1">
            <a:off x="3218677" y="2434653"/>
            <a:ext cx="2349883" cy="1081199"/>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32" name="Title 1"/>
          <p:cNvSpPr txBox="1">
            <a:spLocks/>
          </p:cNvSpPr>
          <p:nvPr/>
        </p:nvSpPr>
        <p:spPr bwMode="auto">
          <a:xfrm>
            <a:off x="774729" y="4633124"/>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rgbClr val="0000FF"/>
                </a:solidFill>
                <a:latin typeface="Helvetica"/>
                <a:ea typeface="+mj-ea"/>
                <a:cs typeface="Helvetica"/>
              </a:defRPr>
            </a:lvl1pPr>
            <a:lvl2pPr algn="ctr" rtl="0" eaLnBrk="0" fontAlgn="base" hangingPunct="0">
              <a:spcBef>
                <a:spcPct val="0"/>
              </a:spcBef>
              <a:spcAft>
                <a:spcPct val="0"/>
              </a:spcAft>
              <a:defRPr sz="2800">
                <a:solidFill>
                  <a:srgbClr val="0000FF"/>
                </a:solidFill>
                <a:latin typeface="Comic Sans MS" pitchFamily="66" charset="0"/>
              </a:defRPr>
            </a:lvl2pPr>
            <a:lvl3pPr algn="ctr" rtl="0" eaLnBrk="0" fontAlgn="base" hangingPunct="0">
              <a:spcBef>
                <a:spcPct val="0"/>
              </a:spcBef>
              <a:spcAft>
                <a:spcPct val="0"/>
              </a:spcAft>
              <a:defRPr sz="2800">
                <a:solidFill>
                  <a:srgbClr val="0000FF"/>
                </a:solidFill>
                <a:latin typeface="Comic Sans MS" pitchFamily="66" charset="0"/>
              </a:defRPr>
            </a:lvl3pPr>
            <a:lvl4pPr algn="ctr" rtl="0" eaLnBrk="0" fontAlgn="base" hangingPunct="0">
              <a:spcBef>
                <a:spcPct val="0"/>
              </a:spcBef>
              <a:spcAft>
                <a:spcPct val="0"/>
              </a:spcAft>
              <a:defRPr sz="2800">
                <a:solidFill>
                  <a:srgbClr val="0000FF"/>
                </a:solidFill>
                <a:latin typeface="Comic Sans MS" pitchFamily="66" charset="0"/>
              </a:defRPr>
            </a:lvl4pPr>
            <a:lvl5pPr algn="ctr" rtl="0" eaLnBrk="0" fontAlgn="base" hangingPunct="0">
              <a:spcBef>
                <a:spcPct val="0"/>
              </a:spcBef>
              <a:spcAft>
                <a:spcPct val="0"/>
              </a:spcAft>
              <a:defRPr sz="2800">
                <a:solidFill>
                  <a:srgbClr val="0000FF"/>
                </a:solidFill>
                <a:latin typeface="Comic Sans MS" pitchFamily="66" charset="0"/>
              </a:defRPr>
            </a:lvl5pPr>
            <a:lvl6pPr marL="457200" algn="ctr" rtl="0" eaLnBrk="0" fontAlgn="base" hangingPunct="0">
              <a:spcBef>
                <a:spcPct val="0"/>
              </a:spcBef>
              <a:spcAft>
                <a:spcPct val="0"/>
              </a:spcAft>
              <a:defRPr sz="2800">
                <a:solidFill>
                  <a:srgbClr val="0000FF"/>
                </a:solidFill>
                <a:latin typeface="Comic Sans MS" pitchFamily="66" charset="0"/>
              </a:defRPr>
            </a:lvl6pPr>
            <a:lvl7pPr marL="914400" algn="ctr" rtl="0" eaLnBrk="0" fontAlgn="base" hangingPunct="0">
              <a:spcBef>
                <a:spcPct val="0"/>
              </a:spcBef>
              <a:spcAft>
                <a:spcPct val="0"/>
              </a:spcAft>
              <a:defRPr sz="2800">
                <a:solidFill>
                  <a:srgbClr val="0000FF"/>
                </a:solidFill>
                <a:latin typeface="Comic Sans MS" pitchFamily="66" charset="0"/>
              </a:defRPr>
            </a:lvl7pPr>
            <a:lvl8pPr marL="1371600" algn="ctr" rtl="0" eaLnBrk="0" fontAlgn="base" hangingPunct="0">
              <a:spcBef>
                <a:spcPct val="0"/>
              </a:spcBef>
              <a:spcAft>
                <a:spcPct val="0"/>
              </a:spcAft>
              <a:defRPr sz="2800">
                <a:solidFill>
                  <a:srgbClr val="0000FF"/>
                </a:solidFill>
                <a:latin typeface="Comic Sans MS" pitchFamily="66" charset="0"/>
              </a:defRPr>
            </a:lvl8pPr>
            <a:lvl9pPr marL="1828800" algn="ctr" rtl="0" eaLnBrk="0" fontAlgn="base" hangingPunct="0">
              <a:spcBef>
                <a:spcPct val="0"/>
              </a:spcBef>
              <a:spcAft>
                <a:spcPct val="0"/>
              </a:spcAft>
              <a:defRPr sz="2800">
                <a:solidFill>
                  <a:srgbClr val="0000FF"/>
                </a:solidFill>
                <a:latin typeface="Comic Sans MS" pitchFamily="66" charset="0"/>
              </a:defRPr>
            </a:lvl9pPr>
          </a:lstStyle>
          <a:p>
            <a:pPr>
              <a:buClrTx/>
              <a:buSzTx/>
              <a:buFontTx/>
              <a:buNone/>
            </a:pPr>
            <a:r>
              <a:rPr lang="en-US" kern="0" dirty="0">
                <a:solidFill>
                  <a:schemeClr val="tx1"/>
                </a:solidFill>
              </a:rPr>
              <a:t>Privacy if </a:t>
            </a:r>
            <a:r>
              <a:rPr lang="en-US" kern="0" dirty="0">
                <a:solidFill>
                  <a:srgbClr val="FF0000"/>
                </a:solidFill>
              </a:rPr>
              <a:t>subset of servers</a:t>
            </a:r>
            <a:r>
              <a:rPr lang="en-US" kern="0" dirty="0">
                <a:solidFill>
                  <a:schemeClr val="tx1"/>
                </a:solidFill>
              </a:rPr>
              <a:t> adversarial</a:t>
            </a:r>
          </a:p>
        </p:txBody>
      </p:sp>
    </p:spTree>
    <p:extLst>
      <p:ext uri="{BB962C8B-B14F-4D97-AF65-F5344CB8AC3E}">
        <p14:creationId xmlns:p14="http://schemas.microsoft.com/office/powerpoint/2010/main" val="422902264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Balanced Noise</a:t>
            </a:r>
          </a:p>
        </p:txBody>
      </p:sp>
      <p:sp>
        <p:nvSpPr>
          <p:cNvPr id="3" name="Content Placeholder 2"/>
          <p:cNvSpPr>
            <a:spLocks noGrp="1"/>
          </p:cNvSpPr>
          <p:nvPr>
            <p:ph idx="1"/>
          </p:nvPr>
        </p:nvSpPr>
        <p:spPr/>
        <p:txBody>
          <a:bodyPr/>
          <a:lstStyle/>
          <a:p>
            <a:endParaRPr lang="en-US" dirty="0"/>
          </a:p>
          <a:p>
            <a:endParaRPr lang="en-US" dirty="0"/>
          </a:p>
          <a:p>
            <a:r>
              <a:rPr lang="en-US" dirty="0"/>
              <a:t>S</a:t>
            </a:r>
            <a:r>
              <a:rPr lang="is-IS" dirty="0"/>
              <a:t>tructured noise that</a:t>
            </a:r>
            <a:br>
              <a:rPr lang="is-IS" dirty="0"/>
            </a:br>
            <a:br>
              <a:rPr lang="is-IS" i="1" dirty="0">
                <a:solidFill>
                  <a:srgbClr val="C00000"/>
                </a:solidFill>
              </a:rPr>
            </a:br>
            <a:r>
              <a:rPr lang="is-IS" i="1" dirty="0">
                <a:solidFill>
                  <a:srgbClr val="C00000"/>
                </a:solidFill>
              </a:rPr>
              <a:t>	“cancels” </a:t>
            </a:r>
            <a:r>
              <a:rPr lang="is-IS" dirty="0">
                <a:solidFill>
                  <a:srgbClr val="C00000"/>
                </a:solidFill>
              </a:rPr>
              <a:t>over servers</a:t>
            </a:r>
            <a:r>
              <a:rPr lang="is-IS" dirty="0"/>
              <a:t>/</a:t>
            </a:r>
            <a:r>
              <a:rPr lang="is-IS" dirty="0">
                <a:solidFill>
                  <a:srgbClr val="C00000"/>
                </a:solidFill>
              </a:rPr>
              <a:t>neighbors</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D207DEF5-A307-4F25-8C66-A6D5B058479D}" type="slidenum">
              <a:rPr lang="en-US" smtClean="0"/>
              <a:pPr>
                <a:defRPr/>
              </a:pPr>
              <a:t>178</a:t>
            </a:fld>
            <a:endParaRPr lang="en-US" dirty="0"/>
          </a:p>
        </p:txBody>
      </p:sp>
    </p:spTree>
    <p:extLst>
      <p:ext uri="{BB962C8B-B14F-4D97-AF65-F5344CB8AC3E}">
        <p14:creationId xmlns:p14="http://schemas.microsoft.com/office/powerpoint/2010/main" val="406078961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Intuition</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D207DEF5-A307-4F25-8C66-A6D5B058479D}" type="slidenum">
              <a:rPr lang="en-US" smtClean="0"/>
              <a:pPr>
                <a:defRPr/>
              </a:pPr>
              <a:t>179</a:t>
            </a:fld>
            <a:endParaRPr lang="en-US" dirty="0"/>
          </a:p>
        </p:txBody>
      </p:sp>
      <p:cxnSp>
        <p:nvCxnSpPr>
          <p:cNvPr id="5" name="Straight Connector 4"/>
          <p:cNvCxnSpPr/>
          <p:nvPr/>
        </p:nvCxnSpPr>
        <p:spPr bwMode="auto">
          <a:xfrm>
            <a:off x="2238233" y="3035157"/>
            <a:ext cx="691695" cy="981186"/>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 name="Straight Connector 5"/>
          <p:cNvCxnSpPr>
            <a:stCxn id="12" idx="2"/>
            <a:endCxn id="14" idx="1"/>
          </p:cNvCxnSpPr>
          <p:nvPr/>
        </p:nvCxnSpPr>
        <p:spPr bwMode="auto">
          <a:xfrm>
            <a:off x="2800452" y="3035157"/>
            <a:ext cx="1296628" cy="1083276"/>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7" name="Rectangle 6"/>
          <p:cNvSpPr/>
          <p:nvPr/>
        </p:nvSpPr>
        <p:spPr bwMode="auto">
          <a:xfrm>
            <a:off x="1961114" y="2511300"/>
            <a:ext cx="1678675" cy="523857"/>
          </a:xfrm>
          <a:prstGeom prst="rect">
            <a:avLst/>
          </a:prstGeom>
          <a:solidFill>
            <a:schemeClr val="accent1">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 1</a:t>
            </a:r>
          </a:p>
        </p:txBody>
      </p:sp>
      <mc:AlternateContent xmlns:mc="http://schemas.openxmlformats.org/markup-compatibility/2006" xmlns:a14="http://schemas.microsoft.com/office/drawing/2010/main">
        <mc:Choice Requires="a14">
          <p:sp>
            <p:nvSpPr>
              <p:cNvPr id="8" name="Oval 7"/>
              <p:cNvSpPr/>
              <p:nvPr/>
            </p:nvSpPr>
            <p:spPr bwMode="auto">
              <a:xfrm>
                <a:off x="2540878" y="4016343"/>
                <a:ext cx="778101" cy="682930"/>
              </a:xfrm>
              <a:prstGeom prst="ellipse">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1</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8" name="Oval 7"/>
              <p:cNvSpPr>
                <a:spLocks noRot="1" noChangeAspect="1" noMove="1" noResize="1" noEditPoints="1" noAdjustHandles="1" noChangeArrowheads="1" noChangeShapeType="1" noTextEdit="1"/>
              </p:cNvSpPr>
              <p:nvPr/>
            </p:nvSpPr>
            <p:spPr bwMode="auto">
              <a:xfrm>
                <a:off x="2540878" y="4016343"/>
                <a:ext cx="778101" cy="682930"/>
              </a:xfrm>
              <a:prstGeom prst="ellipse">
                <a:avLst/>
              </a:prstGeom>
              <a:blipFill rotWithShape="0">
                <a:blip r:embed="rId2"/>
                <a:stretch>
                  <a:fillRect/>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Oval 8"/>
              <p:cNvSpPr/>
              <p:nvPr/>
            </p:nvSpPr>
            <p:spPr bwMode="auto">
              <a:xfrm>
                <a:off x="3983130" y="4018420"/>
                <a:ext cx="778101" cy="682930"/>
              </a:xfrm>
              <a:prstGeom prst="ellipse">
                <a:avLst/>
              </a:prstGeom>
              <a:solidFill>
                <a:srgbClr val="A8CCF6"/>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2</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9" name="Oval 8"/>
              <p:cNvSpPr>
                <a:spLocks noRot="1" noChangeAspect="1" noMove="1" noResize="1" noEditPoints="1" noAdjustHandles="1" noChangeArrowheads="1" noChangeShapeType="1" noTextEdit="1"/>
              </p:cNvSpPr>
              <p:nvPr/>
            </p:nvSpPr>
            <p:spPr bwMode="auto">
              <a:xfrm>
                <a:off x="3983130" y="4018420"/>
                <a:ext cx="778101" cy="682930"/>
              </a:xfrm>
              <a:prstGeom prst="ellipse">
                <a:avLst/>
              </a:prstGeom>
              <a:blipFill rotWithShape="0">
                <a:blip r:embed="rId3"/>
                <a:stretch>
                  <a:fillRect/>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p:sp>
        <p:nvSpPr>
          <p:cNvPr id="10" name="Rectangle 9"/>
          <p:cNvSpPr/>
          <p:nvPr/>
        </p:nvSpPr>
        <p:spPr bwMode="auto">
          <a:xfrm>
            <a:off x="5294762" y="2497652"/>
            <a:ext cx="1678675" cy="523857"/>
          </a:xfrm>
          <a:prstGeom prst="rect">
            <a:avLst/>
          </a:prstGeom>
          <a:solidFill>
            <a:schemeClr val="accent1">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 2</a:t>
            </a:r>
          </a:p>
        </p:txBody>
      </p:sp>
      <p:cxnSp>
        <p:nvCxnSpPr>
          <p:cNvPr id="11" name="Straight Connector 10"/>
          <p:cNvCxnSpPr/>
          <p:nvPr/>
        </p:nvCxnSpPr>
        <p:spPr bwMode="auto">
          <a:xfrm flipH="1">
            <a:off x="3639789" y="2759580"/>
            <a:ext cx="1654974" cy="13649"/>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2" name="Oval 11"/>
              <p:cNvSpPr/>
              <p:nvPr/>
            </p:nvSpPr>
            <p:spPr bwMode="auto">
              <a:xfrm>
                <a:off x="5440962" y="4010778"/>
                <a:ext cx="778101" cy="682930"/>
              </a:xfrm>
              <a:prstGeom prst="ellipse">
                <a:avLst/>
              </a:prstGeom>
              <a:solidFill>
                <a:schemeClr val="bg2">
                  <a:lumMod val="40000"/>
                  <a:lumOff val="6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3</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12" name="Oval 11"/>
              <p:cNvSpPr>
                <a:spLocks noRot="1" noChangeAspect="1" noMove="1" noResize="1" noEditPoints="1" noAdjustHandles="1" noChangeArrowheads="1" noChangeShapeType="1" noTextEdit="1"/>
              </p:cNvSpPr>
              <p:nvPr/>
            </p:nvSpPr>
            <p:spPr bwMode="auto">
              <a:xfrm>
                <a:off x="5440962" y="4010778"/>
                <a:ext cx="778101" cy="682930"/>
              </a:xfrm>
              <a:prstGeom prst="ellipse">
                <a:avLst/>
              </a:prstGeom>
              <a:blipFill rotWithShape="0">
                <a:blip r:embed="rId4"/>
                <a:stretch>
                  <a:fillRect/>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p:cxnSp>
        <p:nvCxnSpPr>
          <p:cNvPr id="13" name="Straight Connector 12"/>
          <p:cNvCxnSpPr>
            <a:stCxn id="15" idx="2"/>
            <a:endCxn id="14" idx="7"/>
          </p:cNvCxnSpPr>
          <p:nvPr/>
        </p:nvCxnSpPr>
        <p:spPr bwMode="auto">
          <a:xfrm flipH="1">
            <a:off x="4647281" y="3021509"/>
            <a:ext cx="1486819" cy="109692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flipH="1">
            <a:off x="5875722" y="3035157"/>
            <a:ext cx="729795" cy="981186"/>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3318979" y="3035157"/>
            <a:ext cx="2235933" cy="107563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6" name="Straight Connector 15"/>
          <p:cNvCxnSpPr>
            <a:endCxn id="13" idx="7"/>
          </p:cNvCxnSpPr>
          <p:nvPr/>
        </p:nvCxnSpPr>
        <p:spPr bwMode="auto">
          <a:xfrm flipH="1">
            <a:off x="3205029" y="3035157"/>
            <a:ext cx="2349883" cy="1081199"/>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7" name="TextBox 16"/>
          <p:cNvSpPr txBox="1"/>
          <p:nvPr/>
        </p:nvSpPr>
        <p:spPr>
          <a:xfrm>
            <a:off x="2426264" y="1885878"/>
            <a:ext cx="503664" cy="584775"/>
          </a:xfrm>
          <a:prstGeom prst="rect">
            <a:avLst/>
          </a:prstGeom>
          <a:solidFill>
            <a:srgbClr val="B5FCC4"/>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i="1" dirty="0">
                <a:solidFill>
                  <a:srgbClr val="FF0000"/>
                </a:solidFill>
                <a:latin typeface="Times" charset="0"/>
                <a:ea typeface="Times" charset="0"/>
                <a:cs typeface="Times" charset="0"/>
              </a:rPr>
              <a:t>x</a:t>
            </a:r>
            <a:r>
              <a:rPr lang="en-US" sz="3200" i="1" baseline="30000" dirty="0">
                <a:solidFill>
                  <a:srgbClr val="FF0000"/>
                </a:solidFill>
                <a:latin typeface="Times" charset="0"/>
                <a:ea typeface="Times" charset="0"/>
                <a:cs typeface="Times" charset="0"/>
              </a:rPr>
              <a:t>1</a:t>
            </a:r>
            <a:endParaRPr lang="en-US" sz="3200" i="1" dirty="0">
              <a:solidFill>
                <a:srgbClr val="FF0000"/>
              </a:solidFill>
              <a:latin typeface="Times" charset="0"/>
              <a:ea typeface="Times" charset="0"/>
              <a:cs typeface="Times" charset="0"/>
            </a:endParaRPr>
          </a:p>
        </p:txBody>
      </p:sp>
      <p:sp>
        <p:nvSpPr>
          <p:cNvPr id="18" name="TextBox 17"/>
          <p:cNvSpPr txBox="1"/>
          <p:nvPr/>
        </p:nvSpPr>
        <p:spPr>
          <a:xfrm>
            <a:off x="5812024" y="1843005"/>
            <a:ext cx="503664" cy="584775"/>
          </a:xfrm>
          <a:prstGeom prst="rect">
            <a:avLst/>
          </a:prstGeom>
          <a:solidFill>
            <a:srgbClr val="B5FCC4"/>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i="1" dirty="0">
                <a:solidFill>
                  <a:srgbClr val="FF0000"/>
                </a:solidFill>
                <a:latin typeface="Times" charset="0"/>
                <a:ea typeface="Times" charset="0"/>
                <a:cs typeface="Times" charset="0"/>
              </a:rPr>
              <a:t>x</a:t>
            </a:r>
            <a:r>
              <a:rPr lang="en-US" sz="3200" i="1" baseline="30000" dirty="0">
                <a:solidFill>
                  <a:srgbClr val="FF0000"/>
                </a:solidFill>
                <a:latin typeface="Times" charset="0"/>
                <a:ea typeface="Times" charset="0"/>
                <a:cs typeface="Times" charset="0"/>
              </a:rPr>
              <a:t>2</a:t>
            </a:r>
            <a:endParaRPr lang="en-US" sz="3200" i="1" dirty="0">
              <a:solidFill>
                <a:srgbClr val="FF0000"/>
              </a:solidFill>
              <a:latin typeface="Times" charset="0"/>
              <a:ea typeface="Times" charset="0"/>
              <a:cs typeface="Times" charset="0"/>
            </a:endParaRPr>
          </a:p>
        </p:txBody>
      </p:sp>
    </p:spTree>
    <p:extLst>
      <p:ext uri="{BB962C8B-B14F-4D97-AF65-F5344CB8AC3E}">
        <p14:creationId xmlns:p14="http://schemas.microsoft.com/office/powerpoint/2010/main" val="4041094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1760DE-E06B-AD41-96E5-76C83989B87B}"/>
              </a:ext>
            </a:extLst>
          </p:cNvPr>
          <p:cNvSpPr/>
          <p:nvPr/>
        </p:nvSpPr>
        <p:spPr bwMode="auto">
          <a:xfrm>
            <a:off x="685800" y="2125958"/>
            <a:ext cx="7772400" cy="746760"/>
          </a:xfrm>
          <a:prstGeom prst="rect">
            <a:avLst/>
          </a:prstGeom>
          <a:solidFill>
            <a:schemeClr val="accent6">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a:extLst>
              <a:ext uri="{FF2B5EF4-FFF2-40B4-BE49-F238E27FC236}">
                <a16:creationId xmlns:a16="http://schemas.microsoft.com/office/drawing/2014/main" id="{2692942E-54D8-764C-B373-5EEA9E639819}"/>
              </a:ext>
            </a:extLst>
          </p:cNvPr>
          <p:cNvSpPr>
            <a:spLocks noGrp="1"/>
          </p:cNvSpPr>
          <p:nvPr>
            <p:ph type="title"/>
          </p:nvPr>
        </p:nvSpPr>
        <p:spPr/>
        <p:txBody>
          <a:bodyPr/>
          <a:lstStyle/>
          <a:p>
            <a:r>
              <a:rPr lang="en-US" dirty="0"/>
              <a:t>Machine 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5A465F8-35D1-4945-9D86-5204329B9590}"/>
                  </a:ext>
                </a:extLst>
              </p:cNvPr>
              <p:cNvSpPr>
                <a:spLocks noGrp="1"/>
              </p:cNvSpPr>
              <p:nvPr>
                <p:ph idx="1"/>
              </p:nvPr>
            </p:nvSpPr>
            <p:spPr/>
            <p:txBody>
              <a:bodyPr/>
              <a:lstStyle/>
              <a:p>
                <a14:m>
                  <m:oMath xmlns:m="http://schemas.openxmlformats.org/officeDocument/2006/math">
                    <m:r>
                      <a:rPr lang="en-US" b="0" i="1" dirty="0" smtClean="0">
                        <a:latin typeface="Cambria Math" panose="02040503050406030204" pitchFamily="18" charset="0"/>
                      </a:rPr>
                      <m:t>𝑥</m:t>
                    </m:r>
                    <m:r>
                      <a:rPr lang="en-US" b="0" i="1" dirty="0" smtClean="0">
                        <a:latin typeface="Cambria Math" panose="02040503050406030204" pitchFamily="18" charset="0"/>
                      </a:rPr>
                      <m:t>=</m:t>
                    </m:r>
                  </m:oMath>
                </a14:m>
                <a:r>
                  <a:rPr lang="en-US" dirty="0"/>
                  <a:t> vector of neural net parameters (weights, biases)</a:t>
                </a:r>
              </a:p>
              <a:p>
                <a:endParaRPr lang="en-US" dirty="0"/>
              </a:p>
              <a:p>
                <a14:m>
                  <m:oMath xmlns:m="http://schemas.openxmlformats.org/officeDocument/2006/math">
                    <m:r>
                      <a:rPr lang="en-US" b="0" i="1" smtClean="0">
                        <a:latin typeface="Cambria Math" panose="02040503050406030204" pitchFamily="18" charset="0"/>
                      </a:rPr>
                      <m:t>𝑌</m:t>
                    </m:r>
                    <m:r>
                      <a:rPr lang="en-US" b="0" i="1" smtClean="0">
                        <a:latin typeface="Cambria Math" panose="02040503050406030204" pitchFamily="18" charset="0"/>
                      </a:rPr>
                      <m:t>= </m:t>
                    </m:r>
                  </m:oMath>
                </a14:m>
                <a:r>
                  <a:rPr lang="en-US" dirty="0"/>
                  <a:t>function implemented by the neural net </a:t>
                </a:r>
                <a:br>
                  <a:rPr lang="en-US" dirty="0"/>
                </a:br>
                <a:r>
                  <a:rPr lang="en-US" dirty="0"/>
                  <a:t>		input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b="0" i="1" smtClean="0">
                            <a:latin typeface="Cambria Math" panose="02040503050406030204" pitchFamily="18" charset="0"/>
                          </a:rPr>
                          <m:t>𝑗</m:t>
                        </m:r>
                      </m:sub>
                    </m:sSub>
                  </m:oMath>
                </a14:m>
                <a:endParaRPr lang="en-US" dirty="0"/>
              </a:p>
              <a:p>
                <a:pPr marL="0" indent="0">
                  <a:buNone/>
                </a:pPr>
                <a:r>
                  <a:rPr lang="en-US" dirty="0"/>
                  <a:t>		output = estimate of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𝑗</m:t>
                        </m:r>
                      </m:sub>
                    </m:sSub>
                  </m:oMath>
                </a14:m>
                <a:endParaRPr lang="en-US" dirty="0"/>
              </a:p>
              <a:p>
                <a:pPr marL="0" indent="0">
                  <a:buNone/>
                </a:pPr>
                <a:endParaRPr lang="en-US" dirty="0"/>
              </a:p>
              <a:p>
                <a:pPr marL="0" indent="0">
                  <a:buNone/>
                </a:pPr>
                <a:r>
                  <a:rPr lang="en-US" dirty="0"/>
                  <a:t> </a:t>
                </a:r>
              </a:p>
            </p:txBody>
          </p:sp>
        </mc:Choice>
        <mc:Fallback xmlns="">
          <p:sp>
            <p:nvSpPr>
              <p:cNvPr id="3" name="Content Placeholder 2">
                <a:extLst>
                  <a:ext uri="{FF2B5EF4-FFF2-40B4-BE49-F238E27FC236}">
                    <a16:creationId xmlns:a16="http://schemas.microsoft.com/office/drawing/2014/main" id="{25A465F8-35D1-4945-9D86-5204329B9590}"/>
                  </a:ext>
                </a:extLst>
              </p:cNvPr>
              <p:cNvSpPr>
                <a:spLocks noGrp="1" noRot="1" noChangeAspect="1" noMove="1" noResize="1" noEditPoints="1" noAdjustHandles="1" noChangeArrowheads="1" noChangeShapeType="1" noTextEdit="1"/>
              </p:cNvSpPr>
              <p:nvPr>
                <p:ph idx="1"/>
              </p:nvPr>
            </p:nvSpPr>
            <p:spPr>
              <a:blipFill>
                <a:blip r:embed="rId2"/>
                <a:stretch>
                  <a:fillRect l="-163" t="-1111" r="-326"/>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9671B305-CC15-CB4D-A555-B42993A29AA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17475" y="3166088"/>
            <a:ext cx="3249435" cy="2297452"/>
          </a:xfrm>
          <a:prstGeom prst="rect">
            <a:avLst/>
          </a:prstGeom>
        </p:spPr>
      </p:pic>
    </p:spTree>
    <p:extLst>
      <p:ext uri="{BB962C8B-B14F-4D97-AF65-F5344CB8AC3E}">
        <p14:creationId xmlns:p14="http://schemas.microsoft.com/office/powerpoint/2010/main" val="306600758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Intuition</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D207DEF5-A307-4F25-8C66-A6D5B058479D}" type="slidenum">
              <a:rPr lang="en-US" smtClean="0"/>
              <a:pPr>
                <a:defRPr/>
              </a:pPr>
              <a:t>180</a:t>
            </a:fld>
            <a:endParaRPr lang="en-US" dirty="0"/>
          </a:p>
        </p:txBody>
      </p:sp>
      <p:cxnSp>
        <p:nvCxnSpPr>
          <p:cNvPr id="5" name="Straight Connector 4"/>
          <p:cNvCxnSpPr>
            <a:endCxn id="8" idx="0"/>
          </p:cNvCxnSpPr>
          <p:nvPr/>
        </p:nvCxnSpPr>
        <p:spPr bwMode="auto">
          <a:xfrm>
            <a:off x="2238233" y="3035157"/>
            <a:ext cx="531291" cy="981186"/>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 name="Straight Connector 5"/>
          <p:cNvCxnSpPr/>
          <p:nvPr/>
        </p:nvCxnSpPr>
        <p:spPr bwMode="auto">
          <a:xfrm>
            <a:off x="2800452" y="3035157"/>
            <a:ext cx="1296628" cy="1083276"/>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7" name="Rectangle 6"/>
          <p:cNvSpPr/>
          <p:nvPr/>
        </p:nvSpPr>
        <p:spPr bwMode="auto">
          <a:xfrm>
            <a:off x="1961114" y="2511300"/>
            <a:ext cx="1678675" cy="523857"/>
          </a:xfrm>
          <a:prstGeom prst="rect">
            <a:avLst/>
          </a:prstGeom>
          <a:solidFill>
            <a:schemeClr val="accent1">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 1</a:t>
            </a:r>
          </a:p>
        </p:txBody>
      </p:sp>
      <mc:AlternateContent xmlns:mc="http://schemas.openxmlformats.org/markup-compatibility/2006" xmlns:a14="http://schemas.microsoft.com/office/drawing/2010/main">
        <mc:Choice Requires="a14">
          <p:sp>
            <p:nvSpPr>
              <p:cNvPr id="8" name="Oval 7"/>
              <p:cNvSpPr/>
              <p:nvPr/>
            </p:nvSpPr>
            <p:spPr bwMode="auto">
              <a:xfrm>
                <a:off x="2540879" y="4016343"/>
                <a:ext cx="457290" cy="682930"/>
              </a:xfrm>
              <a:prstGeom prst="ellipse">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11</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8" name="Oval 7"/>
              <p:cNvSpPr>
                <a:spLocks noRot="1" noChangeAspect="1" noMove="1" noResize="1" noEditPoints="1" noAdjustHandles="1" noChangeArrowheads="1" noChangeShapeType="1" noTextEdit="1"/>
              </p:cNvSpPr>
              <p:nvPr/>
            </p:nvSpPr>
            <p:spPr bwMode="auto">
              <a:xfrm>
                <a:off x="2540879" y="4016343"/>
                <a:ext cx="457290" cy="682930"/>
              </a:xfrm>
              <a:prstGeom prst="ellipse">
                <a:avLst/>
              </a:prstGeom>
              <a:blipFill rotWithShape="0">
                <a:blip r:embed="rId2"/>
                <a:stretch>
                  <a:fillRect l="-10667"/>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p:sp>
        <p:nvSpPr>
          <p:cNvPr id="10" name="Rectangle 9"/>
          <p:cNvSpPr/>
          <p:nvPr/>
        </p:nvSpPr>
        <p:spPr bwMode="auto">
          <a:xfrm>
            <a:off x="5294762" y="2497652"/>
            <a:ext cx="1678675" cy="523857"/>
          </a:xfrm>
          <a:prstGeom prst="rect">
            <a:avLst/>
          </a:prstGeom>
          <a:solidFill>
            <a:schemeClr val="accent1">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 2</a:t>
            </a:r>
          </a:p>
        </p:txBody>
      </p:sp>
      <p:cxnSp>
        <p:nvCxnSpPr>
          <p:cNvPr id="11" name="Straight Connector 10"/>
          <p:cNvCxnSpPr/>
          <p:nvPr/>
        </p:nvCxnSpPr>
        <p:spPr bwMode="auto">
          <a:xfrm flipH="1">
            <a:off x="3639789" y="2759580"/>
            <a:ext cx="1654974" cy="13649"/>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cxnSp>
        <p:nvCxnSpPr>
          <p:cNvPr id="13" name="Straight Connector 12"/>
          <p:cNvCxnSpPr>
            <a:stCxn id="15" idx="2"/>
          </p:cNvCxnSpPr>
          <p:nvPr/>
        </p:nvCxnSpPr>
        <p:spPr bwMode="auto">
          <a:xfrm flipH="1">
            <a:off x="4647281" y="3021509"/>
            <a:ext cx="1486819" cy="109692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3318979" y="3035157"/>
            <a:ext cx="2235933" cy="107563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6" name="Straight Connector 15"/>
          <p:cNvCxnSpPr>
            <a:endCxn id="13" idx="7"/>
          </p:cNvCxnSpPr>
          <p:nvPr/>
        </p:nvCxnSpPr>
        <p:spPr bwMode="auto">
          <a:xfrm flipH="1">
            <a:off x="3205029" y="3035157"/>
            <a:ext cx="2349883" cy="1081199"/>
          </a:xfrm>
          <a:prstGeom prst="line">
            <a:avLst/>
          </a:prstGeom>
          <a:solidFill>
            <a:schemeClr val="accent1"/>
          </a:solidFill>
          <a:ln w="2857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7" name="Oval 16"/>
              <p:cNvSpPr/>
              <p:nvPr/>
            </p:nvSpPr>
            <p:spPr bwMode="auto">
              <a:xfrm>
                <a:off x="3022094" y="4031254"/>
                <a:ext cx="457290" cy="682930"/>
              </a:xfrm>
              <a:prstGeom prst="ellipse">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12</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17" name="Oval 16"/>
              <p:cNvSpPr>
                <a:spLocks noRot="1" noChangeAspect="1" noMove="1" noResize="1" noEditPoints="1" noAdjustHandles="1" noChangeArrowheads="1" noChangeShapeType="1" noTextEdit="1"/>
              </p:cNvSpPr>
              <p:nvPr/>
            </p:nvSpPr>
            <p:spPr bwMode="auto">
              <a:xfrm>
                <a:off x="3022094" y="4031254"/>
                <a:ext cx="457290" cy="682930"/>
              </a:xfrm>
              <a:prstGeom prst="ellipse">
                <a:avLst/>
              </a:prstGeom>
              <a:blipFill rotWithShape="0">
                <a:blip r:embed="rId3"/>
                <a:stretch>
                  <a:fillRect l="-10667"/>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Oval 19"/>
              <p:cNvSpPr/>
              <p:nvPr/>
            </p:nvSpPr>
            <p:spPr bwMode="auto">
              <a:xfrm>
                <a:off x="3851372" y="4061116"/>
                <a:ext cx="457290" cy="679593"/>
              </a:xfrm>
              <a:prstGeom prst="ellipse">
                <a:avLst/>
              </a:prstGeom>
              <a:solidFill>
                <a:srgbClr val="A8CCF6"/>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21</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0" name="Oval 19"/>
              <p:cNvSpPr>
                <a:spLocks noRot="1" noChangeAspect="1" noMove="1" noResize="1" noEditPoints="1" noAdjustHandles="1" noChangeArrowheads="1" noChangeShapeType="1" noTextEdit="1"/>
              </p:cNvSpPr>
              <p:nvPr/>
            </p:nvSpPr>
            <p:spPr bwMode="auto">
              <a:xfrm>
                <a:off x="3851372" y="4061116"/>
                <a:ext cx="457290" cy="679593"/>
              </a:xfrm>
              <a:prstGeom prst="ellipse">
                <a:avLst/>
              </a:prstGeom>
              <a:blipFill rotWithShape="0">
                <a:blip r:embed="rId5"/>
                <a:stretch>
                  <a:fillRect l="-10667"/>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Oval 20"/>
              <p:cNvSpPr/>
              <p:nvPr/>
            </p:nvSpPr>
            <p:spPr bwMode="auto">
              <a:xfrm>
                <a:off x="4332587" y="4076027"/>
                <a:ext cx="457290" cy="679593"/>
              </a:xfrm>
              <a:prstGeom prst="ellipse">
                <a:avLst/>
              </a:prstGeom>
              <a:solidFill>
                <a:srgbClr val="A8CCF6"/>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22</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1" name="Oval 20"/>
              <p:cNvSpPr>
                <a:spLocks noRot="1" noChangeAspect="1" noMove="1" noResize="1" noEditPoints="1" noAdjustHandles="1" noChangeArrowheads="1" noChangeShapeType="1" noTextEdit="1"/>
              </p:cNvSpPr>
              <p:nvPr/>
            </p:nvSpPr>
            <p:spPr bwMode="auto">
              <a:xfrm>
                <a:off x="4332587" y="4076027"/>
                <a:ext cx="457290" cy="679593"/>
              </a:xfrm>
              <a:prstGeom prst="ellipse">
                <a:avLst/>
              </a:prstGeom>
              <a:blipFill rotWithShape="0">
                <a:blip r:embed="rId6"/>
                <a:stretch>
                  <a:fillRect l="-10667"/>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Oval 21"/>
              <p:cNvSpPr/>
              <p:nvPr/>
            </p:nvSpPr>
            <p:spPr bwMode="auto">
              <a:xfrm>
                <a:off x="5357595" y="4073195"/>
                <a:ext cx="457290" cy="682930"/>
              </a:xfrm>
              <a:prstGeom prst="ellipse">
                <a:avLst/>
              </a:prstGeom>
              <a:solidFill>
                <a:schemeClr val="bg2">
                  <a:lumMod val="40000"/>
                  <a:lumOff val="6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31</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2" name="Oval 21"/>
              <p:cNvSpPr>
                <a:spLocks noRot="1" noChangeAspect="1" noMove="1" noResize="1" noEditPoints="1" noAdjustHandles="1" noChangeArrowheads="1" noChangeShapeType="1" noTextEdit="1"/>
              </p:cNvSpPr>
              <p:nvPr/>
            </p:nvSpPr>
            <p:spPr bwMode="auto">
              <a:xfrm>
                <a:off x="5357595" y="4073195"/>
                <a:ext cx="457290" cy="682930"/>
              </a:xfrm>
              <a:prstGeom prst="ellipse">
                <a:avLst/>
              </a:prstGeom>
              <a:blipFill rotWithShape="0">
                <a:blip r:embed="rId7"/>
                <a:stretch>
                  <a:fillRect l="-10667"/>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Oval 22"/>
              <p:cNvSpPr/>
              <p:nvPr/>
            </p:nvSpPr>
            <p:spPr bwMode="auto">
              <a:xfrm>
                <a:off x="5838810" y="4088106"/>
                <a:ext cx="457290" cy="682930"/>
              </a:xfrm>
              <a:prstGeom prst="ellipse">
                <a:avLst/>
              </a:prstGeom>
              <a:solidFill>
                <a:schemeClr val="bg2">
                  <a:lumMod val="40000"/>
                  <a:lumOff val="6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32</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3" name="Oval 22"/>
              <p:cNvSpPr>
                <a:spLocks noRot="1" noChangeAspect="1" noMove="1" noResize="1" noEditPoints="1" noAdjustHandles="1" noChangeArrowheads="1" noChangeShapeType="1" noTextEdit="1"/>
              </p:cNvSpPr>
              <p:nvPr/>
            </p:nvSpPr>
            <p:spPr bwMode="auto">
              <a:xfrm>
                <a:off x="5838810" y="4088106"/>
                <a:ext cx="457290" cy="682930"/>
              </a:xfrm>
              <a:prstGeom prst="ellipse">
                <a:avLst/>
              </a:prstGeom>
              <a:blipFill rotWithShape="0">
                <a:blip r:embed="rId8"/>
                <a:stretch>
                  <a:fillRect l="-10667"/>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p:cxnSp>
        <p:nvCxnSpPr>
          <p:cNvPr id="213" name="Straight Connector 212"/>
          <p:cNvCxnSpPr/>
          <p:nvPr/>
        </p:nvCxnSpPr>
        <p:spPr bwMode="auto">
          <a:xfrm flipH="1">
            <a:off x="6105113" y="3021509"/>
            <a:ext cx="498732" cy="1066597"/>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24" name="TextBox 23"/>
          <p:cNvSpPr txBox="1"/>
          <p:nvPr/>
        </p:nvSpPr>
        <p:spPr>
          <a:xfrm>
            <a:off x="2426264" y="1885878"/>
            <a:ext cx="503664" cy="584775"/>
          </a:xfrm>
          <a:prstGeom prst="rect">
            <a:avLst/>
          </a:prstGeom>
          <a:solidFill>
            <a:srgbClr val="B5FCC4"/>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i="1" dirty="0">
                <a:solidFill>
                  <a:srgbClr val="FF0000"/>
                </a:solidFill>
                <a:latin typeface="Times" charset="0"/>
                <a:ea typeface="Times" charset="0"/>
                <a:cs typeface="Times" charset="0"/>
              </a:rPr>
              <a:t>x</a:t>
            </a:r>
            <a:r>
              <a:rPr lang="en-US" sz="3200" i="1" baseline="30000" dirty="0">
                <a:solidFill>
                  <a:srgbClr val="FF0000"/>
                </a:solidFill>
                <a:latin typeface="Times" charset="0"/>
                <a:ea typeface="Times" charset="0"/>
                <a:cs typeface="Times" charset="0"/>
              </a:rPr>
              <a:t>1</a:t>
            </a:r>
            <a:endParaRPr lang="en-US" sz="3200" i="1" dirty="0">
              <a:solidFill>
                <a:srgbClr val="FF0000"/>
              </a:solidFill>
              <a:latin typeface="Times" charset="0"/>
              <a:ea typeface="Times" charset="0"/>
              <a:cs typeface="Times" charset="0"/>
            </a:endParaRPr>
          </a:p>
        </p:txBody>
      </p:sp>
      <p:sp>
        <p:nvSpPr>
          <p:cNvPr id="25" name="TextBox 24"/>
          <p:cNvSpPr txBox="1"/>
          <p:nvPr/>
        </p:nvSpPr>
        <p:spPr>
          <a:xfrm>
            <a:off x="5812024" y="1843005"/>
            <a:ext cx="503664" cy="584775"/>
          </a:xfrm>
          <a:prstGeom prst="rect">
            <a:avLst/>
          </a:prstGeom>
          <a:solidFill>
            <a:srgbClr val="B5FCC4"/>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i="1" dirty="0">
                <a:solidFill>
                  <a:srgbClr val="FF0000"/>
                </a:solidFill>
                <a:latin typeface="Times" charset="0"/>
                <a:ea typeface="Times" charset="0"/>
                <a:cs typeface="Times" charset="0"/>
              </a:rPr>
              <a:t>x</a:t>
            </a:r>
            <a:r>
              <a:rPr lang="en-US" sz="3200" i="1" baseline="30000" dirty="0">
                <a:solidFill>
                  <a:srgbClr val="FF0000"/>
                </a:solidFill>
                <a:latin typeface="Times" charset="0"/>
                <a:ea typeface="Times" charset="0"/>
                <a:cs typeface="Times" charset="0"/>
              </a:rPr>
              <a:t>2</a:t>
            </a:r>
            <a:endParaRPr lang="en-US" sz="3200" i="1" dirty="0">
              <a:solidFill>
                <a:srgbClr val="FF0000"/>
              </a:solidFill>
              <a:latin typeface="Times" charset="0"/>
              <a:ea typeface="Times" charset="0"/>
              <a:cs typeface="Times" charset="0"/>
            </a:endParaRPr>
          </a:p>
        </p:txBody>
      </p:sp>
      <p:sp>
        <p:nvSpPr>
          <p:cNvPr id="9" name="TextBox 8"/>
          <p:cNvSpPr txBox="1"/>
          <p:nvPr/>
        </p:nvSpPr>
        <p:spPr>
          <a:xfrm>
            <a:off x="0" y="4591238"/>
            <a:ext cx="2206053" cy="1200329"/>
          </a:xfrm>
          <a:prstGeom prst="rect">
            <a:avLst/>
          </a:prstGeom>
          <a:solidFill>
            <a:schemeClr val="bg1">
              <a:lumMod val="85000"/>
            </a:schemeClr>
          </a:solidFill>
        </p:spPr>
        <p:txBody>
          <a:bodyPr wrap="none" rtlCol="0">
            <a:spAutoFit/>
          </a:bodyPr>
          <a:lstStyle/>
          <a:p>
            <a:pPr algn="l">
              <a:buNone/>
            </a:pPr>
            <a:r>
              <a:rPr lang="en-US">
                <a:latin typeface="Helvetica" charset="0"/>
                <a:ea typeface="Helvetica" charset="0"/>
                <a:cs typeface="Helvetica" charset="0"/>
              </a:rPr>
              <a:t>Each client</a:t>
            </a:r>
            <a:br>
              <a:rPr lang="en-US">
                <a:latin typeface="Helvetica" charset="0"/>
                <a:ea typeface="Helvetica" charset="0"/>
                <a:cs typeface="Helvetica" charset="0"/>
              </a:rPr>
            </a:br>
            <a:r>
              <a:rPr lang="en-US">
                <a:latin typeface="Helvetica" charset="0"/>
                <a:ea typeface="Helvetica" charset="0"/>
                <a:cs typeface="Helvetica" charset="0"/>
              </a:rPr>
              <a:t>simulates</a:t>
            </a:r>
            <a:br>
              <a:rPr lang="en-US">
                <a:latin typeface="Helvetica" charset="0"/>
                <a:ea typeface="Helvetica" charset="0"/>
                <a:cs typeface="Helvetica" charset="0"/>
              </a:rPr>
            </a:br>
            <a:r>
              <a:rPr lang="en-US">
                <a:latin typeface="Helvetica" charset="0"/>
                <a:ea typeface="Helvetica" charset="0"/>
                <a:cs typeface="Helvetica" charset="0"/>
              </a:rPr>
              <a:t>multiple clients</a:t>
            </a: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354437613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Intuition</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D207DEF5-A307-4F25-8C66-A6D5B058479D}" type="slidenum">
              <a:rPr lang="en-US" smtClean="0"/>
              <a:pPr>
                <a:defRPr/>
              </a:pPr>
              <a:t>181</a:t>
            </a:fld>
            <a:endParaRPr lang="en-US" dirty="0"/>
          </a:p>
        </p:txBody>
      </p:sp>
      <p:cxnSp>
        <p:nvCxnSpPr>
          <p:cNvPr id="5" name="Straight Connector 4"/>
          <p:cNvCxnSpPr>
            <a:endCxn id="8" idx="0"/>
          </p:cNvCxnSpPr>
          <p:nvPr/>
        </p:nvCxnSpPr>
        <p:spPr bwMode="auto">
          <a:xfrm>
            <a:off x="2238233" y="3035157"/>
            <a:ext cx="531291" cy="981186"/>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 name="Straight Connector 5"/>
          <p:cNvCxnSpPr/>
          <p:nvPr/>
        </p:nvCxnSpPr>
        <p:spPr bwMode="auto">
          <a:xfrm>
            <a:off x="2800452" y="3035157"/>
            <a:ext cx="1296628" cy="1083276"/>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7" name="Rectangle 6"/>
          <p:cNvSpPr/>
          <p:nvPr/>
        </p:nvSpPr>
        <p:spPr bwMode="auto">
          <a:xfrm>
            <a:off x="1961114" y="2511300"/>
            <a:ext cx="1678675" cy="523857"/>
          </a:xfrm>
          <a:prstGeom prst="rect">
            <a:avLst/>
          </a:prstGeom>
          <a:solidFill>
            <a:schemeClr val="accent1">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 1</a:t>
            </a:r>
          </a:p>
        </p:txBody>
      </p:sp>
      <mc:AlternateContent xmlns:mc="http://schemas.openxmlformats.org/markup-compatibility/2006" xmlns:a14="http://schemas.microsoft.com/office/drawing/2010/main">
        <mc:Choice Requires="a14">
          <p:sp>
            <p:nvSpPr>
              <p:cNvPr id="8" name="Oval 7"/>
              <p:cNvSpPr/>
              <p:nvPr/>
            </p:nvSpPr>
            <p:spPr bwMode="auto">
              <a:xfrm>
                <a:off x="2540879" y="4016343"/>
                <a:ext cx="457290" cy="682930"/>
              </a:xfrm>
              <a:prstGeom prst="ellipse">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11</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8" name="Oval 7"/>
              <p:cNvSpPr>
                <a:spLocks noRot="1" noChangeAspect="1" noMove="1" noResize="1" noEditPoints="1" noAdjustHandles="1" noChangeArrowheads="1" noChangeShapeType="1" noTextEdit="1"/>
              </p:cNvSpPr>
              <p:nvPr/>
            </p:nvSpPr>
            <p:spPr bwMode="auto">
              <a:xfrm>
                <a:off x="2540879" y="4016343"/>
                <a:ext cx="457290" cy="682930"/>
              </a:xfrm>
              <a:prstGeom prst="ellipse">
                <a:avLst/>
              </a:prstGeom>
              <a:blipFill rotWithShape="0">
                <a:blip r:embed="rId2"/>
                <a:stretch>
                  <a:fillRect l="-10667"/>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p:sp>
        <p:nvSpPr>
          <p:cNvPr id="10" name="Rectangle 9"/>
          <p:cNvSpPr/>
          <p:nvPr/>
        </p:nvSpPr>
        <p:spPr bwMode="auto">
          <a:xfrm>
            <a:off x="5294762" y="2497652"/>
            <a:ext cx="1678675" cy="523857"/>
          </a:xfrm>
          <a:prstGeom prst="rect">
            <a:avLst/>
          </a:prstGeom>
          <a:solidFill>
            <a:schemeClr val="accent1">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 2</a:t>
            </a:r>
          </a:p>
        </p:txBody>
      </p:sp>
      <p:cxnSp>
        <p:nvCxnSpPr>
          <p:cNvPr id="11" name="Straight Connector 10"/>
          <p:cNvCxnSpPr/>
          <p:nvPr/>
        </p:nvCxnSpPr>
        <p:spPr bwMode="auto">
          <a:xfrm flipH="1">
            <a:off x="3639789" y="2759580"/>
            <a:ext cx="1654974" cy="13649"/>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cxnSp>
        <p:nvCxnSpPr>
          <p:cNvPr id="13" name="Straight Connector 12"/>
          <p:cNvCxnSpPr>
            <a:stCxn id="15" idx="2"/>
          </p:cNvCxnSpPr>
          <p:nvPr/>
        </p:nvCxnSpPr>
        <p:spPr bwMode="auto">
          <a:xfrm flipH="1">
            <a:off x="4647281" y="3021509"/>
            <a:ext cx="1486819" cy="109692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3318979" y="3035157"/>
            <a:ext cx="2235933" cy="107563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6" name="Straight Connector 15"/>
          <p:cNvCxnSpPr>
            <a:endCxn id="13" idx="7"/>
          </p:cNvCxnSpPr>
          <p:nvPr/>
        </p:nvCxnSpPr>
        <p:spPr bwMode="auto">
          <a:xfrm flipH="1">
            <a:off x="3205029" y="3035157"/>
            <a:ext cx="2349883" cy="1081199"/>
          </a:xfrm>
          <a:prstGeom prst="line">
            <a:avLst/>
          </a:prstGeom>
          <a:solidFill>
            <a:schemeClr val="accent1"/>
          </a:solidFill>
          <a:ln w="2857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7" name="Oval 16"/>
              <p:cNvSpPr/>
              <p:nvPr/>
            </p:nvSpPr>
            <p:spPr bwMode="auto">
              <a:xfrm>
                <a:off x="3022094" y="4031254"/>
                <a:ext cx="457290" cy="682930"/>
              </a:xfrm>
              <a:prstGeom prst="ellipse">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12</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17" name="Oval 16"/>
              <p:cNvSpPr>
                <a:spLocks noRot="1" noChangeAspect="1" noMove="1" noResize="1" noEditPoints="1" noAdjustHandles="1" noChangeArrowheads="1" noChangeShapeType="1" noTextEdit="1"/>
              </p:cNvSpPr>
              <p:nvPr/>
            </p:nvSpPr>
            <p:spPr bwMode="auto">
              <a:xfrm>
                <a:off x="3022094" y="4031254"/>
                <a:ext cx="457290" cy="682930"/>
              </a:xfrm>
              <a:prstGeom prst="ellipse">
                <a:avLst/>
              </a:prstGeom>
              <a:blipFill rotWithShape="0">
                <a:blip r:embed="rId3"/>
                <a:stretch>
                  <a:fillRect l="-10667"/>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0" y="4942022"/>
                <a:ext cx="4038926" cy="753348"/>
              </a:xfrm>
              <a:prstGeom prst="rect">
                <a:avLst/>
              </a:prstGeom>
              <a:solidFill>
                <a:srgbClr val="FFFF00"/>
              </a:solidFill>
            </p:spPr>
            <p:txBody>
              <a:bodyPr wrap="none" rtlCol="0">
                <a:spAutoFit/>
              </a:bodyPr>
              <a:lstStyle/>
              <a:p>
                <a:pPr eaLnBrk="1" fontAlgn="auto" hangingPunct="1">
                  <a:spcBef>
                    <a:spcPts val="0"/>
                  </a:spcBef>
                  <a:spcAft>
                    <a:spcPts val="0"/>
                  </a:spcAft>
                  <a:buClrTx/>
                  <a:buSzTx/>
                  <a:buNone/>
                </a:pPr>
                <a14:m>
                  <m:oMath xmlns:m="http://schemas.openxmlformats.org/officeDocument/2006/math">
                    <m:sSub>
                      <m:sSubPr>
                        <m:ctrlPr>
                          <a:rPr lang="en-US" sz="2800" i="1" smtClean="0">
                            <a:latin typeface="Cambria Math" panose="02040503050406030204" pitchFamily="18" charset="0"/>
                            <a:ea typeface="Helvetica" charset="0"/>
                            <a:cs typeface="Helvetica" charset="0"/>
                          </a:rPr>
                        </m:ctrlPr>
                      </m:sSubPr>
                      <m:e>
                        <m:r>
                          <a:rPr lang="en-US" sz="2800" i="1">
                            <a:latin typeface="Cambria Math" charset="0"/>
                            <a:ea typeface="Helvetica" charset="0"/>
                            <a:cs typeface="Helvetica" charset="0"/>
                          </a:rPr>
                          <m:t>𝑓</m:t>
                        </m:r>
                      </m:e>
                      <m:sub>
                        <m:r>
                          <a:rPr lang="en-US" sz="2800" i="1">
                            <a:latin typeface="Cambria Math" charset="0"/>
                            <a:ea typeface="Helvetica" charset="0"/>
                            <a:cs typeface="Helvetica" charset="0"/>
                          </a:rPr>
                          <m:t>11</m:t>
                        </m:r>
                      </m:sub>
                    </m:sSub>
                    <m:r>
                      <a:rPr lang="en-US" sz="2800" b="0" i="1" smtClean="0">
                        <a:latin typeface="Cambria Math" charset="0"/>
                        <a:ea typeface="Helvetica" charset="0"/>
                        <a:cs typeface="Helvetica" charset="0"/>
                      </a:rPr>
                      <m:t>(</m:t>
                    </m:r>
                    <m:r>
                      <a:rPr lang="en-US" sz="2800" b="0" i="1" smtClean="0">
                        <a:latin typeface="Cambria Math" charset="0"/>
                        <a:ea typeface="Helvetica" charset="0"/>
                        <a:cs typeface="Helvetica" charset="0"/>
                      </a:rPr>
                      <m:t>𝑥</m:t>
                    </m:r>
                    <m:r>
                      <a:rPr lang="en-US" sz="2800" b="0" i="1" smtClean="0">
                        <a:latin typeface="Cambria Math" charset="0"/>
                        <a:ea typeface="Helvetica" charset="0"/>
                        <a:cs typeface="Helvetica" charset="0"/>
                      </a:rPr>
                      <m:t>)</m:t>
                    </m:r>
                  </m:oMath>
                </a14:m>
                <a:r>
                  <a:rPr lang="en-US" sz="2800" dirty="0">
                    <a:latin typeface="Helvetica" charset="0"/>
                    <a:ea typeface="Helvetica" charset="0"/>
                    <a:cs typeface="Helvetica" charset="0"/>
                  </a:rPr>
                  <a:t> + </a:t>
                </a:r>
                <a14:m>
                  <m:oMath xmlns:m="http://schemas.openxmlformats.org/officeDocument/2006/math">
                    <m:sSub>
                      <m:sSubPr>
                        <m:ctrlPr>
                          <a:rPr lang="en-US" sz="2800" i="1" smtClean="0">
                            <a:latin typeface="Cambria Math" panose="02040503050406030204" pitchFamily="18" charset="0"/>
                            <a:ea typeface="Helvetica" charset="0"/>
                            <a:cs typeface="Helvetica" charset="0"/>
                          </a:rPr>
                        </m:ctrlPr>
                      </m:sSubPr>
                      <m:e>
                        <m:r>
                          <a:rPr lang="en-US" sz="2800" i="1">
                            <a:latin typeface="Cambria Math" charset="0"/>
                            <a:ea typeface="Helvetica" charset="0"/>
                            <a:cs typeface="Helvetica" charset="0"/>
                          </a:rPr>
                          <m:t>𝑓</m:t>
                        </m:r>
                      </m:e>
                      <m:sub>
                        <m:eqArr>
                          <m:eqArrPr>
                            <m:ctrlPr>
                              <a:rPr lang="en-US" sz="2800" i="1" smtClean="0">
                                <a:latin typeface="Cambria Math" panose="02040503050406030204" pitchFamily="18" charset="0"/>
                                <a:ea typeface="Helvetica" charset="0"/>
                                <a:cs typeface="Helvetica" charset="0"/>
                              </a:rPr>
                            </m:ctrlPr>
                          </m:eqArrPr>
                          <m:e>
                            <m:r>
                              <a:rPr lang="en-US" sz="2800" i="1">
                                <a:latin typeface="Cambria Math" charset="0"/>
                                <a:ea typeface="Helvetica" charset="0"/>
                                <a:cs typeface="Helvetica" charset="0"/>
                              </a:rPr>
                              <m:t>1</m:t>
                            </m:r>
                            <m:r>
                              <a:rPr lang="en-US" sz="2800" b="0" i="1" smtClean="0">
                                <a:latin typeface="Cambria Math" charset="0"/>
                                <a:ea typeface="Helvetica" charset="0"/>
                                <a:cs typeface="Helvetica" charset="0"/>
                              </a:rPr>
                              <m:t>2 </m:t>
                            </m:r>
                          </m:e>
                          <m:e/>
                        </m:eqArr>
                      </m:sub>
                    </m:sSub>
                    <m:d>
                      <m:dPr>
                        <m:ctrlPr>
                          <a:rPr lang="en-US" sz="2800" b="0" i="1" smtClean="0">
                            <a:latin typeface="Cambria Math" panose="02040503050406030204" pitchFamily="18" charset="0"/>
                            <a:ea typeface="Helvetica" charset="0"/>
                            <a:cs typeface="Helvetica" charset="0"/>
                          </a:rPr>
                        </m:ctrlPr>
                      </m:dPr>
                      <m:e>
                        <m:r>
                          <a:rPr lang="en-US" sz="2800" b="0" i="1" smtClean="0">
                            <a:latin typeface="Cambria Math" charset="0"/>
                            <a:ea typeface="Helvetica" charset="0"/>
                            <a:cs typeface="Helvetica" charset="0"/>
                          </a:rPr>
                          <m:t>𝑥</m:t>
                        </m:r>
                      </m:e>
                    </m:d>
                    <m:r>
                      <a:rPr lang="en-US" sz="2800" b="0" i="0" smtClean="0">
                        <a:latin typeface="Cambria Math" charset="0"/>
                        <a:ea typeface="Helvetica" charset="0"/>
                        <a:cs typeface="Helvetica" charset="0"/>
                      </a:rPr>
                      <m:t>=</m:t>
                    </m:r>
                    <m:sSub>
                      <m:sSubPr>
                        <m:ctrlPr>
                          <a:rPr lang="en-US" sz="2800" i="1">
                            <a:latin typeface="Cambria Math" panose="02040503050406030204" pitchFamily="18" charset="0"/>
                            <a:ea typeface="Helvetica" charset="0"/>
                            <a:cs typeface="Helvetica" charset="0"/>
                          </a:rPr>
                        </m:ctrlPr>
                      </m:sSubPr>
                      <m:e>
                        <m:r>
                          <a:rPr lang="en-US" sz="2800" i="1">
                            <a:latin typeface="Cambria Math" charset="0"/>
                            <a:ea typeface="Helvetica" charset="0"/>
                            <a:cs typeface="Helvetica" charset="0"/>
                          </a:rPr>
                          <m:t>𝑓</m:t>
                        </m:r>
                      </m:e>
                      <m:sub>
                        <m:eqArr>
                          <m:eqArrPr>
                            <m:ctrlPr>
                              <a:rPr lang="en-US" sz="2800" i="1">
                                <a:latin typeface="Cambria Math" panose="02040503050406030204" pitchFamily="18" charset="0"/>
                                <a:ea typeface="Helvetica" charset="0"/>
                                <a:cs typeface="Helvetica" charset="0"/>
                              </a:rPr>
                            </m:ctrlPr>
                          </m:eqArrPr>
                          <m:e>
                            <m:r>
                              <a:rPr lang="en-US" sz="2800" i="1">
                                <a:latin typeface="Cambria Math" charset="0"/>
                                <a:ea typeface="Helvetica" charset="0"/>
                                <a:cs typeface="Helvetica" charset="0"/>
                              </a:rPr>
                              <m:t>1</m:t>
                            </m:r>
                          </m:e>
                          <m:e/>
                        </m:eqArr>
                      </m:sub>
                    </m:sSub>
                    <m:d>
                      <m:dPr>
                        <m:ctrlPr>
                          <a:rPr lang="en-US" sz="2800" i="1">
                            <a:latin typeface="Cambria Math" panose="02040503050406030204" pitchFamily="18" charset="0"/>
                            <a:ea typeface="Helvetica" charset="0"/>
                            <a:cs typeface="Helvetica" charset="0"/>
                          </a:rPr>
                        </m:ctrlPr>
                      </m:dPr>
                      <m:e>
                        <m:r>
                          <a:rPr lang="en-US" sz="2800" i="1">
                            <a:latin typeface="Cambria Math" charset="0"/>
                            <a:ea typeface="Helvetica" charset="0"/>
                            <a:cs typeface="Helvetica" charset="0"/>
                          </a:rPr>
                          <m:t>𝑥</m:t>
                        </m:r>
                      </m:e>
                    </m:d>
                  </m:oMath>
                </a14:m>
                <a:endParaRPr lang="en-US" sz="2800" dirty="0">
                  <a:latin typeface="Helvetica" charset="0"/>
                  <a:ea typeface="Helvetica" charset="0"/>
                  <a:cs typeface="Helvetica"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0" y="4942022"/>
                <a:ext cx="4038926" cy="753348"/>
              </a:xfrm>
              <a:prstGeom prst="rect">
                <a:avLst/>
              </a:prstGeom>
              <a:blipFill rotWithShape="0">
                <a:blip r:embed="rId4"/>
                <a:stretch>
                  <a:fillRect t="-97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Oval 19"/>
              <p:cNvSpPr/>
              <p:nvPr/>
            </p:nvSpPr>
            <p:spPr bwMode="auto">
              <a:xfrm>
                <a:off x="3851372" y="4061116"/>
                <a:ext cx="457290" cy="679593"/>
              </a:xfrm>
              <a:prstGeom prst="ellipse">
                <a:avLst/>
              </a:prstGeom>
              <a:solidFill>
                <a:srgbClr val="A8CCF6"/>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21</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0" name="Oval 19"/>
              <p:cNvSpPr>
                <a:spLocks noRot="1" noChangeAspect="1" noMove="1" noResize="1" noEditPoints="1" noAdjustHandles="1" noChangeArrowheads="1" noChangeShapeType="1" noTextEdit="1"/>
              </p:cNvSpPr>
              <p:nvPr/>
            </p:nvSpPr>
            <p:spPr bwMode="auto">
              <a:xfrm>
                <a:off x="3851372" y="4061116"/>
                <a:ext cx="457290" cy="679593"/>
              </a:xfrm>
              <a:prstGeom prst="ellipse">
                <a:avLst/>
              </a:prstGeom>
              <a:blipFill rotWithShape="0">
                <a:blip r:embed="rId5"/>
                <a:stretch>
                  <a:fillRect l="-10667"/>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Oval 20"/>
              <p:cNvSpPr/>
              <p:nvPr/>
            </p:nvSpPr>
            <p:spPr bwMode="auto">
              <a:xfrm>
                <a:off x="4332587" y="4076027"/>
                <a:ext cx="457290" cy="679593"/>
              </a:xfrm>
              <a:prstGeom prst="ellipse">
                <a:avLst/>
              </a:prstGeom>
              <a:solidFill>
                <a:srgbClr val="A8CCF6"/>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22</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1" name="Oval 20"/>
              <p:cNvSpPr>
                <a:spLocks noRot="1" noChangeAspect="1" noMove="1" noResize="1" noEditPoints="1" noAdjustHandles="1" noChangeArrowheads="1" noChangeShapeType="1" noTextEdit="1"/>
              </p:cNvSpPr>
              <p:nvPr/>
            </p:nvSpPr>
            <p:spPr bwMode="auto">
              <a:xfrm>
                <a:off x="4332587" y="4076027"/>
                <a:ext cx="457290" cy="679593"/>
              </a:xfrm>
              <a:prstGeom prst="ellipse">
                <a:avLst/>
              </a:prstGeom>
              <a:blipFill rotWithShape="0">
                <a:blip r:embed="rId6"/>
                <a:stretch>
                  <a:fillRect l="-10667"/>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Oval 21"/>
              <p:cNvSpPr/>
              <p:nvPr/>
            </p:nvSpPr>
            <p:spPr bwMode="auto">
              <a:xfrm>
                <a:off x="5357595" y="4073195"/>
                <a:ext cx="457290" cy="682930"/>
              </a:xfrm>
              <a:prstGeom prst="ellipse">
                <a:avLst/>
              </a:prstGeom>
              <a:solidFill>
                <a:schemeClr val="bg2">
                  <a:lumMod val="40000"/>
                  <a:lumOff val="6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31</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2" name="Oval 21"/>
              <p:cNvSpPr>
                <a:spLocks noRot="1" noChangeAspect="1" noMove="1" noResize="1" noEditPoints="1" noAdjustHandles="1" noChangeArrowheads="1" noChangeShapeType="1" noTextEdit="1"/>
              </p:cNvSpPr>
              <p:nvPr/>
            </p:nvSpPr>
            <p:spPr bwMode="auto">
              <a:xfrm>
                <a:off x="5357595" y="4073195"/>
                <a:ext cx="457290" cy="682930"/>
              </a:xfrm>
              <a:prstGeom prst="ellipse">
                <a:avLst/>
              </a:prstGeom>
              <a:blipFill rotWithShape="0">
                <a:blip r:embed="rId7"/>
                <a:stretch>
                  <a:fillRect l="-10667"/>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Oval 22"/>
              <p:cNvSpPr/>
              <p:nvPr/>
            </p:nvSpPr>
            <p:spPr bwMode="auto">
              <a:xfrm>
                <a:off x="5838810" y="4088106"/>
                <a:ext cx="457290" cy="682930"/>
              </a:xfrm>
              <a:prstGeom prst="ellipse">
                <a:avLst/>
              </a:prstGeom>
              <a:solidFill>
                <a:schemeClr val="bg2">
                  <a:lumMod val="40000"/>
                  <a:lumOff val="6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32</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3" name="Oval 22"/>
              <p:cNvSpPr>
                <a:spLocks noRot="1" noChangeAspect="1" noMove="1" noResize="1" noEditPoints="1" noAdjustHandles="1" noChangeArrowheads="1" noChangeShapeType="1" noTextEdit="1"/>
              </p:cNvSpPr>
              <p:nvPr/>
            </p:nvSpPr>
            <p:spPr bwMode="auto">
              <a:xfrm>
                <a:off x="5838810" y="4088106"/>
                <a:ext cx="457290" cy="682930"/>
              </a:xfrm>
              <a:prstGeom prst="ellipse">
                <a:avLst/>
              </a:prstGeom>
              <a:blipFill rotWithShape="0">
                <a:blip r:embed="rId8"/>
                <a:stretch>
                  <a:fillRect l="-10667"/>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p:cxnSp>
        <p:nvCxnSpPr>
          <p:cNvPr id="213" name="Straight Connector 212"/>
          <p:cNvCxnSpPr/>
          <p:nvPr/>
        </p:nvCxnSpPr>
        <p:spPr bwMode="auto">
          <a:xfrm flipH="1">
            <a:off x="6105113" y="3021509"/>
            <a:ext cx="498732" cy="1066597"/>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24" name="TextBox 23"/>
          <p:cNvSpPr txBox="1"/>
          <p:nvPr/>
        </p:nvSpPr>
        <p:spPr>
          <a:xfrm>
            <a:off x="2426264" y="1885878"/>
            <a:ext cx="503664" cy="584775"/>
          </a:xfrm>
          <a:prstGeom prst="rect">
            <a:avLst/>
          </a:prstGeom>
          <a:solidFill>
            <a:srgbClr val="B5FCC4"/>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i="1" dirty="0">
                <a:solidFill>
                  <a:srgbClr val="FF0000"/>
                </a:solidFill>
                <a:latin typeface="Times" charset="0"/>
                <a:ea typeface="Times" charset="0"/>
                <a:cs typeface="Times" charset="0"/>
              </a:rPr>
              <a:t>x</a:t>
            </a:r>
            <a:r>
              <a:rPr lang="en-US" sz="3200" i="1" baseline="30000" dirty="0">
                <a:solidFill>
                  <a:srgbClr val="FF0000"/>
                </a:solidFill>
                <a:latin typeface="Times" charset="0"/>
                <a:ea typeface="Times" charset="0"/>
                <a:cs typeface="Times" charset="0"/>
              </a:rPr>
              <a:t>1</a:t>
            </a:r>
            <a:endParaRPr lang="en-US" sz="3200" i="1" dirty="0">
              <a:solidFill>
                <a:srgbClr val="FF0000"/>
              </a:solidFill>
              <a:latin typeface="Times" charset="0"/>
              <a:ea typeface="Times" charset="0"/>
              <a:cs typeface="Times" charset="0"/>
            </a:endParaRPr>
          </a:p>
        </p:txBody>
      </p:sp>
      <p:sp>
        <p:nvSpPr>
          <p:cNvPr id="25" name="TextBox 24"/>
          <p:cNvSpPr txBox="1"/>
          <p:nvPr/>
        </p:nvSpPr>
        <p:spPr>
          <a:xfrm>
            <a:off x="5812024" y="1843005"/>
            <a:ext cx="503664" cy="584775"/>
          </a:xfrm>
          <a:prstGeom prst="rect">
            <a:avLst/>
          </a:prstGeom>
          <a:solidFill>
            <a:srgbClr val="B5FCC4"/>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i="1" dirty="0">
                <a:solidFill>
                  <a:srgbClr val="FF0000"/>
                </a:solidFill>
                <a:latin typeface="Times" charset="0"/>
                <a:ea typeface="Times" charset="0"/>
                <a:cs typeface="Times" charset="0"/>
              </a:rPr>
              <a:t>x</a:t>
            </a:r>
            <a:r>
              <a:rPr lang="en-US" sz="3200" i="1" baseline="30000" dirty="0">
                <a:solidFill>
                  <a:srgbClr val="FF0000"/>
                </a:solidFill>
                <a:latin typeface="Times" charset="0"/>
                <a:ea typeface="Times" charset="0"/>
                <a:cs typeface="Times" charset="0"/>
              </a:rPr>
              <a:t>2</a:t>
            </a:r>
            <a:endParaRPr lang="en-US" sz="3200" i="1" dirty="0">
              <a:solidFill>
                <a:srgbClr val="FF0000"/>
              </a:solidFill>
              <a:latin typeface="Times" charset="0"/>
              <a:ea typeface="Times" charset="0"/>
              <a:cs typeface="Times" charset="0"/>
            </a:endParaRPr>
          </a:p>
        </p:txBody>
      </p:sp>
      <mc:AlternateContent xmlns:mc="http://schemas.openxmlformats.org/markup-compatibility/2006" xmlns:a14="http://schemas.microsoft.com/office/drawing/2010/main">
        <mc:Choice Requires="a14">
          <p:sp>
            <p:nvSpPr>
              <p:cNvPr id="26" name="TextBox 25"/>
              <p:cNvSpPr txBox="1"/>
              <p:nvPr/>
            </p:nvSpPr>
            <p:spPr>
              <a:xfrm>
                <a:off x="-12464" y="5915490"/>
                <a:ext cx="4802341" cy="557910"/>
              </a:xfrm>
              <a:prstGeom prst="rect">
                <a:avLst/>
              </a:prstGeom>
              <a:solidFill>
                <a:srgbClr val="FFFF00"/>
              </a:solidFill>
            </p:spPr>
            <p:txBody>
              <a:bodyPr wrap="none" rtlCol="0">
                <a:spAutoFit/>
              </a:bodyPr>
              <a:lstStyle/>
              <a:p>
                <a:pPr eaLnBrk="1" fontAlgn="auto" hangingPunct="1">
                  <a:spcBef>
                    <a:spcPts val="0"/>
                  </a:spcBef>
                  <a:spcAft>
                    <a:spcPts val="0"/>
                  </a:spcAft>
                  <a:buClrTx/>
                  <a:buSzTx/>
                  <a:buNone/>
                </a:pPr>
                <a14:m>
                  <m:oMath xmlns:m="http://schemas.openxmlformats.org/officeDocument/2006/math">
                    <m:sSub>
                      <m:sSubPr>
                        <m:ctrlPr>
                          <a:rPr lang="en-US" sz="2800" i="1" smtClean="0">
                            <a:latin typeface="Cambria Math" panose="02040503050406030204" pitchFamily="18" charset="0"/>
                            <a:ea typeface="Helvetica" charset="0"/>
                            <a:cs typeface="Helvetica" charset="0"/>
                          </a:rPr>
                        </m:ctrlPr>
                      </m:sSubPr>
                      <m:e>
                        <m:r>
                          <a:rPr lang="en-US" sz="2800" i="1">
                            <a:latin typeface="Cambria Math" charset="0"/>
                            <a:ea typeface="Helvetica" charset="0"/>
                            <a:cs typeface="Helvetica" charset="0"/>
                          </a:rPr>
                          <m:t>𝑓</m:t>
                        </m:r>
                      </m:e>
                      <m:sub>
                        <m:r>
                          <a:rPr lang="en-US" sz="2800" b="0" i="1" smtClean="0">
                            <a:latin typeface="Cambria Math" charset="0"/>
                            <a:ea typeface="Helvetica" charset="0"/>
                            <a:cs typeface="Helvetica" charset="0"/>
                          </a:rPr>
                          <m:t>𝑖𝑗</m:t>
                        </m:r>
                      </m:sub>
                    </m:sSub>
                    <m:r>
                      <a:rPr lang="en-US" sz="2800" b="0" i="1" smtClean="0">
                        <a:latin typeface="Cambria Math" charset="0"/>
                        <a:ea typeface="Helvetica" charset="0"/>
                        <a:cs typeface="Helvetica" charset="0"/>
                      </a:rPr>
                      <m:t>(</m:t>
                    </m:r>
                    <m:r>
                      <a:rPr lang="en-US" sz="2800" b="0" i="1" smtClean="0">
                        <a:latin typeface="Cambria Math" charset="0"/>
                        <a:ea typeface="Helvetica" charset="0"/>
                        <a:cs typeface="Helvetica" charset="0"/>
                      </a:rPr>
                      <m:t>𝑥</m:t>
                    </m:r>
                    <m:r>
                      <a:rPr lang="en-US" sz="2800" b="0" i="1" smtClean="0">
                        <a:latin typeface="Cambria Math" charset="0"/>
                        <a:ea typeface="Helvetica" charset="0"/>
                        <a:cs typeface="Helvetica" charset="0"/>
                      </a:rPr>
                      <m:t>)</m:t>
                    </m:r>
                  </m:oMath>
                </a14:m>
                <a:r>
                  <a:rPr lang="en-US" sz="2800" dirty="0">
                    <a:latin typeface="Helvetica" charset="0"/>
                    <a:ea typeface="Helvetica" charset="0"/>
                    <a:cs typeface="Helvetica" charset="0"/>
                  </a:rPr>
                  <a:t> not necessarily convex</a:t>
                </a:r>
              </a:p>
            </p:txBody>
          </p:sp>
        </mc:Choice>
        <mc:Fallback xmlns="">
          <p:sp>
            <p:nvSpPr>
              <p:cNvPr id="26" name="TextBox 25"/>
              <p:cNvSpPr txBox="1">
                <a:spLocks noRot="1" noChangeAspect="1" noMove="1" noResize="1" noEditPoints="1" noAdjustHandles="1" noChangeArrowheads="1" noChangeShapeType="1" noTextEdit="1"/>
              </p:cNvSpPr>
              <p:nvPr/>
            </p:nvSpPr>
            <p:spPr>
              <a:xfrm>
                <a:off x="-12464" y="5915490"/>
                <a:ext cx="4802341" cy="557910"/>
              </a:xfrm>
              <a:prstGeom prst="rect">
                <a:avLst/>
              </a:prstGeom>
              <a:blipFill rotWithShape="0">
                <a:blip r:embed="rId9"/>
                <a:stretch>
                  <a:fillRect t="-11957" r="-2030" b="-21739"/>
                </a:stretch>
              </a:blipFill>
            </p:spPr>
            <p:txBody>
              <a:bodyPr/>
              <a:lstStyle/>
              <a:p>
                <a:r>
                  <a:rPr lang="en-US">
                    <a:noFill/>
                  </a:rPr>
                  <a:t> </a:t>
                </a:r>
              </a:p>
            </p:txBody>
          </p:sp>
        </mc:Fallback>
      </mc:AlternateContent>
    </p:spTree>
    <p:extLst>
      <p:ext uri="{BB962C8B-B14F-4D97-AF65-F5344CB8AC3E}">
        <p14:creationId xmlns:p14="http://schemas.microsoft.com/office/powerpoint/2010/main" val="109115797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Algorithm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49" y="1437601"/>
                <a:ext cx="8092269" cy="3993803"/>
              </a:xfrm>
            </p:spPr>
            <p:txBody>
              <a:bodyPr>
                <a:noAutofit/>
              </a:bodyPr>
              <a:lstStyle/>
              <a:p>
                <a:r>
                  <a:rPr lang="en-US" dirty="0"/>
                  <a:t>Each server maintains an estimate</a:t>
                </a:r>
              </a:p>
              <a:p>
                <a:pPr marL="0" indent="0">
                  <a:buNone/>
                </a:pPr>
                <a:endParaRPr lang="en-US" dirty="0"/>
              </a:p>
              <a:p>
                <a:pPr marL="0" indent="0">
                  <a:buNone/>
                </a:pPr>
                <a:r>
                  <a:rPr lang="en-US" dirty="0">
                    <a:solidFill>
                      <a:schemeClr val="accent1">
                        <a:lumMod val="50000"/>
                      </a:schemeClr>
                    </a:solidFill>
                  </a:rPr>
                  <a:t>In each iteration</a:t>
                </a:r>
              </a:p>
              <a:p>
                <a:pPr marL="0" indent="0">
                  <a:buNone/>
                </a:pPr>
                <a:endParaRPr lang="en-US" dirty="0">
                  <a:solidFill>
                    <a:srgbClr val="00B050"/>
                  </a:solidFill>
                </a:endParaRPr>
              </a:p>
              <a:p>
                <a:r>
                  <a:rPr lang="en-US" dirty="0"/>
                  <a:t>Client</a:t>
                </a:r>
                <a:r>
                  <a:rPr lang="en-US" i="1" dirty="0">
                    <a:latin typeface="Times" charset="0"/>
                    <a:ea typeface="Times" charset="0"/>
                    <a:cs typeface="Times" charset="0"/>
                  </a:rPr>
                  <a:t> </a:t>
                </a:r>
                <a:r>
                  <a:rPr lang="en-US" i="1" dirty="0" err="1">
                    <a:latin typeface="Times" charset="0"/>
                    <a:ea typeface="Times" charset="0"/>
                    <a:cs typeface="Times" charset="0"/>
                  </a:rPr>
                  <a:t>i</a:t>
                </a:r>
                <a:endParaRPr lang="en-US" i="1" dirty="0">
                  <a:latin typeface="Times" charset="0"/>
                  <a:ea typeface="Times" charset="0"/>
                  <a:cs typeface="Times" charset="0"/>
                </a:endParaRPr>
              </a:p>
              <a:p>
                <a:pPr lvl="1"/>
                <a:r>
                  <a:rPr lang="en-US" dirty="0"/>
                  <a:t>Download estimates from </a:t>
                </a:r>
                <a:r>
                  <a:rPr lang="en-US" dirty="0">
                    <a:solidFill>
                      <a:srgbClr val="C00000"/>
                    </a:solidFill>
                  </a:rPr>
                  <a:t>corresponding</a:t>
                </a:r>
                <a:r>
                  <a:rPr lang="en-US" dirty="0"/>
                  <a:t> server</a:t>
                </a:r>
              </a:p>
              <a:p>
                <a:pPr lvl="1"/>
                <a:r>
                  <a:rPr lang="en-US" dirty="0"/>
                  <a:t>Upload gradient of </a:t>
                </a:r>
                <a14:m>
                  <m:oMath xmlns:m="http://schemas.openxmlformats.org/officeDocument/2006/math">
                    <m:sSub>
                      <m:sSubPr>
                        <m:ctrlPr>
                          <a:rPr lang="en-US" i="1">
                            <a:latin typeface="Cambria Math" panose="02040503050406030204" pitchFamily="18" charset="0"/>
                            <a:ea typeface="Helvetica" charset="0"/>
                            <a:cs typeface="Helvetica" charset="0"/>
                          </a:rPr>
                        </m:ctrlPr>
                      </m:sSubPr>
                      <m:e>
                        <m:r>
                          <a:rPr lang="en-US" i="1">
                            <a:latin typeface="Cambria Math" charset="0"/>
                            <a:ea typeface="Helvetica" charset="0"/>
                            <a:cs typeface="Helvetica" charset="0"/>
                          </a:rPr>
                          <m:t>𝑓</m:t>
                        </m:r>
                      </m:e>
                      <m:sub>
                        <m:r>
                          <a:rPr lang="en-US" b="0" i="1" smtClean="0">
                            <a:latin typeface="Cambria Math" charset="0"/>
                            <a:ea typeface="Helvetica" charset="0"/>
                            <a:cs typeface="Helvetica" charset="0"/>
                          </a:rPr>
                          <m:t>𝑖</m:t>
                        </m:r>
                      </m:sub>
                    </m:sSub>
                  </m:oMath>
                </a14:m>
                <a:endParaRPr lang="en-US" dirty="0"/>
              </a:p>
              <a:p>
                <a:pPr lvl="1"/>
                <a:endParaRPr lang="en-US" sz="1800" dirty="0"/>
              </a:p>
              <a:p>
                <a:r>
                  <a:rPr lang="en-US" dirty="0"/>
                  <a:t>Each server updates estimate using received gradients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49" y="1437601"/>
                <a:ext cx="8092269" cy="3993803"/>
              </a:xfrm>
              <a:blipFill rotWithShape="0">
                <a:blip r:embed="rId2"/>
                <a:stretch>
                  <a:fillRect l="-1130" t="-1221"/>
                </a:stretch>
              </a:blipFill>
            </p:spPr>
            <p:txBody>
              <a:bodyPr/>
              <a:lstStyle/>
              <a:p>
                <a:r>
                  <a:rPr lang="en-US">
                    <a:noFill/>
                  </a:rPr>
                  <a:t> </a:t>
                </a:r>
              </a:p>
            </p:txBody>
          </p:sp>
        </mc:Fallback>
      </mc:AlternateContent>
    </p:spTree>
    <p:extLst>
      <p:ext uri="{BB962C8B-B14F-4D97-AF65-F5344CB8AC3E}">
        <p14:creationId xmlns:p14="http://schemas.microsoft.com/office/powerpoint/2010/main" val="371073723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77672" y="5431404"/>
            <a:ext cx="8243246" cy="1092226"/>
          </a:xfrm>
          <a:prstGeom prst="rect">
            <a:avLst/>
          </a:prstGeom>
          <a:solidFill>
            <a:schemeClr val="bg1">
              <a:lumMod val="85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p:cNvSpPr>
            <a:spLocks noGrp="1"/>
          </p:cNvSpPr>
          <p:nvPr>
            <p:ph type="title"/>
          </p:nvPr>
        </p:nvSpPr>
        <p:spPr/>
        <p:txBody>
          <a:bodyPr/>
          <a:lstStyle/>
          <a:p>
            <a:r>
              <a:rPr lang="en-US" dirty="0"/>
              <a:t>Algorithm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49" y="1437601"/>
                <a:ext cx="8092269" cy="3993803"/>
              </a:xfrm>
            </p:spPr>
            <p:txBody>
              <a:bodyPr>
                <a:noAutofit/>
              </a:bodyPr>
              <a:lstStyle/>
              <a:p>
                <a:r>
                  <a:rPr lang="en-US" dirty="0"/>
                  <a:t>Each server maintains an estimate</a:t>
                </a:r>
              </a:p>
              <a:p>
                <a:pPr marL="0" indent="0">
                  <a:buNone/>
                </a:pPr>
                <a:endParaRPr lang="en-US" dirty="0"/>
              </a:p>
              <a:p>
                <a:pPr marL="0" indent="0">
                  <a:buNone/>
                </a:pPr>
                <a:r>
                  <a:rPr lang="en-US" dirty="0">
                    <a:solidFill>
                      <a:schemeClr val="accent1">
                        <a:lumMod val="50000"/>
                      </a:schemeClr>
                    </a:solidFill>
                  </a:rPr>
                  <a:t>In each iteration</a:t>
                </a:r>
              </a:p>
              <a:p>
                <a:pPr marL="0" indent="0">
                  <a:buNone/>
                </a:pPr>
                <a:endParaRPr lang="en-US" dirty="0">
                  <a:solidFill>
                    <a:srgbClr val="00B050"/>
                  </a:solidFill>
                </a:endParaRPr>
              </a:p>
              <a:p>
                <a:r>
                  <a:rPr lang="en-US" dirty="0"/>
                  <a:t>Client</a:t>
                </a:r>
                <a:r>
                  <a:rPr lang="en-US" i="1" dirty="0">
                    <a:latin typeface="Times" charset="0"/>
                    <a:ea typeface="Times" charset="0"/>
                    <a:cs typeface="Times" charset="0"/>
                  </a:rPr>
                  <a:t> </a:t>
                </a:r>
                <a:r>
                  <a:rPr lang="en-US" i="1" dirty="0" err="1">
                    <a:latin typeface="Times" charset="0"/>
                    <a:ea typeface="Times" charset="0"/>
                    <a:cs typeface="Times" charset="0"/>
                  </a:rPr>
                  <a:t>i</a:t>
                </a:r>
                <a:endParaRPr lang="en-US" i="1" dirty="0">
                  <a:latin typeface="Times" charset="0"/>
                  <a:ea typeface="Times" charset="0"/>
                  <a:cs typeface="Times" charset="0"/>
                </a:endParaRPr>
              </a:p>
              <a:p>
                <a:pPr lvl="1"/>
                <a:r>
                  <a:rPr lang="en-US" dirty="0"/>
                  <a:t>Download estimates from </a:t>
                </a:r>
                <a:r>
                  <a:rPr lang="en-US" dirty="0">
                    <a:solidFill>
                      <a:srgbClr val="C00000"/>
                    </a:solidFill>
                  </a:rPr>
                  <a:t>corresponding</a:t>
                </a:r>
                <a:r>
                  <a:rPr lang="en-US" dirty="0"/>
                  <a:t> server</a:t>
                </a:r>
              </a:p>
              <a:p>
                <a:pPr lvl="1"/>
                <a:r>
                  <a:rPr lang="en-US" dirty="0"/>
                  <a:t>Upload gradient of </a:t>
                </a:r>
                <a14:m>
                  <m:oMath xmlns:m="http://schemas.openxmlformats.org/officeDocument/2006/math">
                    <m:sSub>
                      <m:sSubPr>
                        <m:ctrlPr>
                          <a:rPr lang="en-US" i="1">
                            <a:latin typeface="Cambria Math" panose="02040503050406030204" pitchFamily="18" charset="0"/>
                            <a:ea typeface="Helvetica" charset="0"/>
                            <a:cs typeface="Helvetica" charset="0"/>
                          </a:rPr>
                        </m:ctrlPr>
                      </m:sSubPr>
                      <m:e>
                        <m:r>
                          <a:rPr lang="en-US" i="1">
                            <a:latin typeface="Cambria Math" charset="0"/>
                            <a:ea typeface="Helvetica" charset="0"/>
                            <a:cs typeface="Helvetica" charset="0"/>
                          </a:rPr>
                          <m:t>𝑓</m:t>
                        </m:r>
                      </m:e>
                      <m:sub>
                        <m:r>
                          <a:rPr lang="en-US" i="1">
                            <a:latin typeface="Cambria Math" charset="0"/>
                            <a:ea typeface="Helvetica" charset="0"/>
                            <a:cs typeface="Helvetica" charset="0"/>
                          </a:rPr>
                          <m:t>𝑖</m:t>
                        </m:r>
                      </m:sub>
                    </m:sSub>
                  </m:oMath>
                </a14:m>
                <a:endParaRPr lang="en-US" dirty="0"/>
              </a:p>
              <a:p>
                <a:pPr lvl="1"/>
                <a:endParaRPr lang="en-US" sz="1800" dirty="0"/>
              </a:p>
              <a:p>
                <a:r>
                  <a:rPr lang="en-US" dirty="0"/>
                  <a:t>Each server updates estimate using received gradients</a:t>
                </a:r>
              </a:p>
              <a:p>
                <a:endParaRPr lang="en-US" dirty="0"/>
              </a:p>
              <a:p>
                <a:r>
                  <a:rPr lang="en-US" dirty="0"/>
                  <a:t>Servers periodically exchange estimates to perform a consensus step</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49" y="1437601"/>
                <a:ext cx="8092269" cy="3993803"/>
              </a:xfrm>
              <a:blipFill rotWithShape="0">
                <a:blip r:embed="rId2"/>
                <a:stretch>
                  <a:fillRect l="-1130" t="-1221" b="-27634"/>
                </a:stretch>
              </a:blipFill>
            </p:spPr>
            <p:txBody>
              <a:bodyPr/>
              <a:lstStyle/>
              <a:p>
                <a:r>
                  <a:rPr lang="en-US">
                    <a:noFill/>
                  </a:rPr>
                  <a:t> </a:t>
                </a:r>
              </a:p>
            </p:txBody>
          </p:sp>
        </mc:Fallback>
      </mc:AlternateContent>
    </p:spTree>
    <p:extLst>
      <p:ext uri="{BB962C8B-B14F-4D97-AF65-F5344CB8AC3E}">
        <p14:creationId xmlns:p14="http://schemas.microsoft.com/office/powerpoint/2010/main" val="64297606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Claim</a:t>
            </a:r>
          </a:p>
        </p:txBody>
      </p:sp>
      <p:sp>
        <p:nvSpPr>
          <p:cNvPr id="3" name="Content Placeholder 2"/>
          <p:cNvSpPr>
            <a:spLocks noGrp="1"/>
          </p:cNvSpPr>
          <p:nvPr>
            <p:ph idx="1"/>
          </p:nvPr>
        </p:nvSpPr>
        <p:spPr/>
        <p:txBody>
          <a:bodyPr/>
          <a:lstStyle/>
          <a:p>
            <a:endParaRPr lang="en-US" dirty="0"/>
          </a:p>
          <a:p>
            <a:r>
              <a:rPr lang="en-US" dirty="0"/>
              <a:t>Under suitable assumptions, servers eventually reach consensus in</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D207DEF5-A307-4F25-8C66-A6D5B058479D}" type="slidenum">
              <a:rPr lang="en-US" smtClean="0"/>
              <a:pPr>
                <a:defRPr/>
              </a:pPr>
              <a:t>184</a:t>
            </a:fld>
            <a:endParaRPr lang="en-US" dirty="0"/>
          </a:p>
        </p:txBody>
      </p:sp>
      <p:sp>
        <p:nvSpPr>
          <p:cNvPr id="5" name="Rectangle 4"/>
          <p:cNvSpPr/>
          <p:nvPr/>
        </p:nvSpPr>
        <p:spPr bwMode="auto">
          <a:xfrm>
            <a:off x="4137683" y="2770302"/>
            <a:ext cx="2524046" cy="1617203"/>
          </a:xfrm>
          <a:prstGeom prst="rect">
            <a:avLst/>
          </a:prstGeom>
          <a:solidFill>
            <a:schemeClr val="accent6">
              <a:lumMod val="20000"/>
              <a:lumOff val="80000"/>
            </a:schemeClr>
          </a:solidFill>
          <a:ln w="127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grpSp>
        <p:nvGrpSpPr>
          <p:cNvPr id="6" name="Group 5"/>
          <p:cNvGrpSpPr/>
          <p:nvPr/>
        </p:nvGrpSpPr>
        <p:grpSpPr>
          <a:xfrm>
            <a:off x="4137683" y="2838736"/>
            <a:ext cx="2524046" cy="1512084"/>
            <a:chOff x="1082616" y="1973596"/>
            <a:chExt cx="3243724" cy="1835265"/>
          </a:xfrm>
          <a:solidFill>
            <a:schemeClr val="accent2">
              <a:lumMod val="20000"/>
              <a:lumOff val="80000"/>
            </a:schemeClr>
          </a:solidFill>
        </p:grpSpPr>
        <p:grpSp>
          <p:nvGrpSpPr>
            <p:cNvPr id="7" name="Group 6"/>
            <p:cNvGrpSpPr/>
            <p:nvPr/>
          </p:nvGrpSpPr>
          <p:grpSpPr>
            <a:xfrm>
              <a:off x="1082616" y="1973596"/>
              <a:ext cx="3243724" cy="1835265"/>
              <a:chOff x="1082616" y="1973596"/>
              <a:chExt cx="3243724" cy="1835265"/>
            </a:xfrm>
            <a:grpFill/>
          </p:grpSpPr>
          <p:pic>
            <p:nvPicPr>
              <p:cNvPr id="9" name="Picture 8"/>
              <p:cNvPicPr>
                <a:picLocks noChangeAspect="1"/>
              </p:cNvPicPr>
              <p:nvPr/>
            </p:nvPicPr>
            <p:blipFill>
              <a:blip r:embed="rId2"/>
              <a:stretch>
                <a:fillRect/>
              </a:stretch>
            </p:blipFill>
            <p:spPr>
              <a:xfrm>
                <a:off x="1082616" y="1973596"/>
                <a:ext cx="3243724" cy="1835265"/>
              </a:xfrm>
              <a:prstGeom prst="rect">
                <a:avLst/>
              </a:prstGeom>
              <a:grpFill/>
              <a:ln>
                <a:noFill/>
              </a:ln>
            </p:spPr>
          </p:pic>
          <p:sp>
            <p:nvSpPr>
              <p:cNvPr id="10" name="Rectangle 9"/>
              <p:cNvSpPr/>
              <p:nvPr/>
            </p:nvSpPr>
            <p:spPr bwMode="auto">
              <a:xfrm>
                <a:off x="2620370" y="2129051"/>
                <a:ext cx="573206" cy="423080"/>
              </a:xfrm>
              <a:prstGeom prst="rect">
                <a:avLst/>
              </a:prstGeom>
              <a:grp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11" name="Rectangle 10"/>
              <p:cNvSpPr/>
              <p:nvPr/>
            </p:nvSpPr>
            <p:spPr bwMode="auto">
              <a:xfrm>
                <a:off x="2634018" y="3213480"/>
                <a:ext cx="573206" cy="423080"/>
              </a:xfrm>
              <a:prstGeom prst="rect">
                <a:avLst/>
              </a:prstGeom>
              <a:grp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12" name="TextBox 11"/>
              <p:cNvSpPr txBox="1"/>
              <p:nvPr/>
            </p:nvSpPr>
            <p:spPr>
              <a:xfrm>
                <a:off x="2704478" y="3254986"/>
                <a:ext cx="285656" cy="523221"/>
              </a:xfrm>
              <a:prstGeom prst="rect">
                <a:avLst/>
              </a:prstGeom>
              <a:grp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i="1" dirty="0" err="1">
                    <a:latin typeface="Times" charset="0"/>
                    <a:ea typeface="Times" charset="0"/>
                    <a:cs typeface="Times" charset="0"/>
                  </a:rPr>
                  <a:t>i</a:t>
                </a:r>
                <a:endParaRPr lang="en-US" sz="2800" i="1" dirty="0">
                  <a:latin typeface="Times" charset="0"/>
                  <a:ea typeface="Times" charset="0"/>
                  <a:cs typeface="Times" charset="0"/>
                </a:endParaRPr>
              </a:p>
            </p:txBody>
          </p:sp>
        </p:grpSp>
        <p:sp>
          <p:nvSpPr>
            <p:cNvPr id="8" name="Rectangle 7"/>
            <p:cNvSpPr/>
            <p:nvPr/>
          </p:nvSpPr>
          <p:spPr bwMode="auto">
            <a:xfrm>
              <a:off x="1364776" y="3138986"/>
              <a:ext cx="955343" cy="395785"/>
            </a:xfrm>
            <a:prstGeom prst="rect">
              <a:avLst/>
            </a:prstGeom>
            <a:grp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grpSp>
    </p:spTree>
    <p:extLst>
      <p:ext uri="{BB962C8B-B14F-4D97-AF65-F5344CB8AC3E}">
        <p14:creationId xmlns:p14="http://schemas.microsoft.com/office/powerpoint/2010/main" val="91089927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Privacy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latin typeface="Helvetica" charset="0"/>
              <a:ea typeface="Helvetica" charset="0"/>
              <a:cs typeface="Helvetica" charset="0"/>
            </a:endParaRPr>
          </a:p>
          <a:p>
            <a:endParaRPr lang="en-US" dirty="0"/>
          </a:p>
        </p:txBody>
      </p:sp>
      <p:sp>
        <p:nvSpPr>
          <p:cNvPr id="4" name="Slide Number Placeholder 3"/>
          <p:cNvSpPr>
            <a:spLocks noGrp="1"/>
          </p:cNvSpPr>
          <p:nvPr>
            <p:ph type="sldNum" sz="quarter" idx="12"/>
          </p:nvPr>
        </p:nvSpPr>
        <p:spPr/>
        <p:txBody>
          <a:bodyPr/>
          <a:lstStyle/>
          <a:p>
            <a:pPr>
              <a:defRPr/>
            </a:pPr>
            <a:fld id="{D207DEF5-A307-4F25-8C66-A6D5B058479D}" type="slidenum">
              <a:rPr lang="en-US" smtClean="0"/>
              <a:pPr>
                <a:defRPr/>
              </a:pPr>
              <a:t>185</a:t>
            </a:fld>
            <a:endParaRPr lang="en-US" dirty="0"/>
          </a:p>
        </p:txBody>
      </p:sp>
      <p:cxnSp>
        <p:nvCxnSpPr>
          <p:cNvPr id="5" name="Straight Connector 4"/>
          <p:cNvCxnSpPr>
            <a:endCxn id="14" idx="0"/>
          </p:cNvCxnSpPr>
          <p:nvPr/>
        </p:nvCxnSpPr>
        <p:spPr bwMode="auto">
          <a:xfrm>
            <a:off x="2238233" y="2516541"/>
            <a:ext cx="531291" cy="981186"/>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 name="Straight Connector 5"/>
          <p:cNvCxnSpPr/>
          <p:nvPr/>
        </p:nvCxnSpPr>
        <p:spPr bwMode="auto">
          <a:xfrm>
            <a:off x="2800452" y="2516541"/>
            <a:ext cx="1296628" cy="1083276"/>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7" name="Rectangle 6"/>
          <p:cNvSpPr/>
          <p:nvPr/>
        </p:nvSpPr>
        <p:spPr bwMode="auto">
          <a:xfrm>
            <a:off x="1961114" y="1992684"/>
            <a:ext cx="1678675" cy="523857"/>
          </a:xfrm>
          <a:prstGeom prst="rect">
            <a:avLst/>
          </a:prstGeom>
          <a:solidFill>
            <a:schemeClr val="accent1">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 1</a:t>
            </a:r>
          </a:p>
        </p:txBody>
      </p:sp>
      <mc:AlternateContent xmlns:mc="http://schemas.openxmlformats.org/markup-compatibility/2006" xmlns:a14="http://schemas.microsoft.com/office/drawing/2010/main">
        <mc:Choice Requires="a14">
          <p:sp>
            <p:nvSpPr>
              <p:cNvPr id="8" name="Oval 7"/>
              <p:cNvSpPr/>
              <p:nvPr/>
            </p:nvSpPr>
            <p:spPr bwMode="auto">
              <a:xfrm>
                <a:off x="2540879" y="3497727"/>
                <a:ext cx="457290" cy="682930"/>
              </a:xfrm>
              <a:prstGeom prst="ellipse">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11</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8" name="Oval 7"/>
              <p:cNvSpPr>
                <a:spLocks noRot="1" noChangeAspect="1" noMove="1" noResize="1" noEditPoints="1" noAdjustHandles="1" noChangeArrowheads="1" noChangeShapeType="1" noTextEdit="1"/>
              </p:cNvSpPr>
              <p:nvPr/>
            </p:nvSpPr>
            <p:spPr bwMode="auto">
              <a:xfrm>
                <a:off x="2540879" y="3497727"/>
                <a:ext cx="457290" cy="682930"/>
              </a:xfrm>
              <a:prstGeom prst="ellipse">
                <a:avLst/>
              </a:prstGeom>
              <a:blipFill rotWithShape="0">
                <a:blip r:embed="rId3"/>
                <a:stretch>
                  <a:fillRect l="-10667"/>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p:sp>
        <p:nvSpPr>
          <p:cNvPr id="9" name="Rectangle 8"/>
          <p:cNvSpPr/>
          <p:nvPr/>
        </p:nvSpPr>
        <p:spPr bwMode="auto">
          <a:xfrm>
            <a:off x="5294762" y="1979036"/>
            <a:ext cx="1678675" cy="523857"/>
          </a:xfrm>
          <a:prstGeom prst="rect">
            <a:avLst/>
          </a:prstGeom>
          <a:solidFill>
            <a:schemeClr val="accent1">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 2</a:t>
            </a:r>
          </a:p>
        </p:txBody>
      </p:sp>
      <p:cxnSp>
        <p:nvCxnSpPr>
          <p:cNvPr id="10" name="Straight Connector 9"/>
          <p:cNvCxnSpPr/>
          <p:nvPr/>
        </p:nvCxnSpPr>
        <p:spPr bwMode="auto">
          <a:xfrm flipH="1">
            <a:off x="3639789" y="2240964"/>
            <a:ext cx="1654974" cy="13649"/>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11" name="Straight Connector 10"/>
          <p:cNvCxnSpPr/>
          <p:nvPr/>
        </p:nvCxnSpPr>
        <p:spPr bwMode="auto">
          <a:xfrm flipH="1">
            <a:off x="4647281" y="2502893"/>
            <a:ext cx="1486819" cy="109692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3318979" y="2516541"/>
            <a:ext cx="2235933" cy="107563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3" name="Straight Connector 12"/>
          <p:cNvCxnSpPr>
            <a:endCxn id="19" idx="7"/>
          </p:cNvCxnSpPr>
          <p:nvPr/>
        </p:nvCxnSpPr>
        <p:spPr bwMode="auto">
          <a:xfrm flipH="1">
            <a:off x="3205029" y="2516541"/>
            <a:ext cx="2349883" cy="1081199"/>
          </a:xfrm>
          <a:prstGeom prst="line">
            <a:avLst/>
          </a:prstGeom>
          <a:solidFill>
            <a:schemeClr val="accent1"/>
          </a:solidFill>
          <a:ln w="2857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4" name="Oval 13"/>
              <p:cNvSpPr/>
              <p:nvPr/>
            </p:nvSpPr>
            <p:spPr bwMode="auto">
              <a:xfrm>
                <a:off x="3022094" y="3512638"/>
                <a:ext cx="457290" cy="682930"/>
              </a:xfrm>
              <a:prstGeom prst="ellipse">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12</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14" name="Oval 13"/>
              <p:cNvSpPr>
                <a:spLocks noRot="1" noChangeAspect="1" noMove="1" noResize="1" noEditPoints="1" noAdjustHandles="1" noChangeArrowheads="1" noChangeShapeType="1" noTextEdit="1"/>
              </p:cNvSpPr>
              <p:nvPr/>
            </p:nvSpPr>
            <p:spPr bwMode="auto">
              <a:xfrm>
                <a:off x="3022094" y="3512638"/>
                <a:ext cx="457290" cy="682930"/>
              </a:xfrm>
              <a:prstGeom prst="ellipse">
                <a:avLst/>
              </a:prstGeom>
              <a:blipFill rotWithShape="0">
                <a:blip r:embed="rId4"/>
                <a:stretch>
                  <a:fillRect l="-10667"/>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Oval 14"/>
              <p:cNvSpPr/>
              <p:nvPr/>
            </p:nvSpPr>
            <p:spPr bwMode="auto">
              <a:xfrm>
                <a:off x="3851372" y="3542500"/>
                <a:ext cx="457290" cy="679593"/>
              </a:xfrm>
              <a:prstGeom prst="ellipse">
                <a:avLst/>
              </a:prstGeom>
              <a:solidFill>
                <a:srgbClr val="A8CCF6"/>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21</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15" name="Oval 14"/>
              <p:cNvSpPr>
                <a:spLocks noRot="1" noChangeAspect="1" noMove="1" noResize="1" noEditPoints="1" noAdjustHandles="1" noChangeArrowheads="1" noChangeShapeType="1" noTextEdit="1"/>
              </p:cNvSpPr>
              <p:nvPr/>
            </p:nvSpPr>
            <p:spPr bwMode="auto">
              <a:xfrm>
                <a:off x="3851372" y="3542500"/>
                <a:ext cx="457290" cy="679593"/>
              </a:xfrm>
              <a:prstGeom prst="ellipse">
                <a:avLst/>
              </a:prstGeom>
              <a:blipFill rotWithShape="0">
                <a:blip r:embed="rId5"/>
                <a:stretch>
                  <a:fillRect l="-10667"/>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Oval 15"/>
              <p:cNvSpPr/>
              <p:nvPr/>
            </p:nvSpPr>
            <p:spPr bwMode="auto">
              <a:xfrm>
                <a:off x="4332587" y="3557411"/>
                <a:ext cx="457290" cy="679593"/>
              </a:xfrm>
              <a:prstGeom prst="ellipse">
                <a:avLst/>
              </a:prstGeom>
              <a:solidFill>
                <a:srgbClr val="A8CCF6"/>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22</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16" name="Oval 15"/>
              <p:cNvSpPr>
                <a:spLocks noRot="1" noChangeAspect="1" noMove="1" noResize="1" noEditPoints="1" noAdjustHandles="1" noChangeArrowheads="1" noChangeShapeType="1" noTextEdit="1"/>
              </p:cNvSpPr>
              <p:nvPr/>
            </p:nvSpPr>
            <p:spPr bwMode="auto">
              <a:xfrm>
                <a:off x="4332587" y="3557411"/>
                <a:ext cx="457290" cy="679593"/>
              </a:xfrm>
              <a:prstGeom prst="ellipse">
                <a:avLst/>
              </a:prstGeom>
              <a:blipFill rotWithShape="0">
                <a:blip r:embed="rId6"/>
                <a:stretch>
                  <a:fillRect l="-10667"/>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Oval 16"/>
              <p:cNvSpPr/>
              <p:nvPr/>
            </p:nvSpPr>
            <p:spPr bwMode="auto">
              <a:xfrm>
                <a:off x="5357595" y="3554579"/>
                <a:ext cx="457290" cy="682930"/>
              </a:xfrm>
              <a:prstGeom prst="ellipse">
                <a:avLst/>
              </a:prstGeom>
              <a:solidFill>
                <a:schemeClr val="bg2">
                  <a:lumMod val="40000"/>
                  <a:lumOff val="6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31</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17" name="Oval 16"/>
              <p:cNvSpPr>
                <a:spLocks noRot="1" noChangeAspect="1" noMove="1" noResize="1" noEditPoints="1" noAdjustHandles="1" noChangeArrowheads="1" noChangeShapeType="1" noTextEdit="1"/>
              </p:cNvSpPr>
              <p:nvPr/>
            </p:nvSpPr>
            <p:spPr bwMode="auto">
              <a:xfrm>
                <a:off x="5357595" y="3554579"/>
                <a:ext cx="457290" cy="682930"/>
              </a:xfrm>
              <a:prstGeom prst="ellipse">
                <a:avLst/>
              </a:prstGeom>
              <a:blipFill rotWithShape="0">
                <a:blip r:embed="rId7"/>
                <a:stretch>
                  <a:fillRect l="-10667"/>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Oval 17"/>
              <p:cNvSpPr/>
              <p:nvPr/>
            </p:nvSpPr>
            <p:spPr bwMode="auto">
              <a:xfrm>
                <a:off x="5838810" y="3569490"/>
                <a:ext cx="457290" cy="682930"/>
              </a:xfrm>
              <a:prstGeom prst="ellipse">
                <a:avLst/>
              </a:prstGeom>
              <a:solidFill>
                <a:schemeClr val="bg2">
                  <a:lumMod val="40000"/>
                  <a:lumOff val="6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32</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18" name="Oval 17"/>
              <p:cNvSpPr>
                <a:spLocks noRot="1" noChangeAspect="1" noMove="1" noResize="1" noEditPoints="1" noAdjustHandles="1" noChangeArrowheads="1" noChangeShapeType="1" noTextEdit="1"/>
              </p:cNvSpPr>
              <p:nvPr/>
            </p:nvSpPr>
            <p:spPr bwMode="auto">
              <a:xfrm>
                <a:off x="5838810" y="3569490"/>
                <a:ext cx="457290" cy="682930"/>
              </a:xfrm>
              <a:prstGeom prst="ellipse">
                <a:avLst/>
              </a:prstGeom>
              <a:blipFill rotWithShape="0">
                <a:blip r:embed="rId8"/>
                <a:stretch>
                  <a:fillRect l="-10667"/>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p:cxnSp>
        <p:nvCxnSpPr>
          <p:cNvPr id="19" name="Straight Connector 18"/>
          <p:cNvCxnSpPr/>
          <p:nvPr/>
        </p:nvCxnSpPr>
        <p:spPr bwMode="auto">
          <a:xfrm flipH="1">
            <a:off x="6105113" y="2502893"/>
            <a:ext cx="498732" cy="1066597"/>
          </a:xfrm>
          <a:prstGeom prst="line">
            <a:avLst/>
          </a:prstGeom>
          <a:solidFill>
            <a:schemeClr val="accent1"/>
          </a:solidFill>
          <a:ln w="2857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20" name="TextBox 19"/>
              <p:cNvSpPr txBox="1"/>
              <p:nvPr/>
            </p:nvSpPr>
            <p:spPr>
              <a:xfrm>
                <a:off x="127663" y="1394839"/>
                <a:ext cx="2077300" cy="523220"/>
              </a:xfrm>
              <a:prstGeom prst="rect">
                <a:avLst/>
              </a:prstGeom>
              <a:solidFill>
                <a:srgbClr val="FFFF00"/>
              </a:solidFill>
            </p:spPr>
            <p:txBody>
              <a:bodyPr wrap="none" rtlCol="0">
                <a:spAutoFit/>
              </a:bodyPr>
              <a:lstStyle/>
              <a:p>
                <a:pPr>
                  <a:buNone/>
                </a:pPr>
                <a14:m>
                  <m:oMath xmlns:m="http://schemas.openxmlformats.org/officeDocument/2006/math">
                    <m:sSub>
                      <m:sSubPr>
                        <m:ctrlPr>
                          <a:rPr lang="en-US" sz="2800" i="1" smtClean="0">
                            <a:solidFill>
                              <a:srgbClr val="C00000"/>
                            </a:solidFill>
                            <a:latin typeface="Cambria Math" panose="02040503050406030204" pitchFamily="18" charset="0"/>
                            <a:ea typeface="Helvetica" charset="0"/>
                            <a:cs typeface="Helvetica" charset="0"/>
                          </a:rPr>
                        </m:ctrlPr>
                      </m:sSubPr>
                      <m:e>
                        <m:r>
                          <a:rPr lang="en-US" sz="2800" i="1">
                            <a:solidFill>
                              <a:srgbClr val="C00000"/>
                            </a:solidFill>
                            <a:latin typeface="Cambria Math" charset="0"/>
                            <a:ea typeface="Helvetica" charset="0"/>
                            <a:cs typeface="Helvetica" charset="0"/>
                          </a:rPr>
                          <m:t>𝑓</m:t>
                        </m:r>
                      </m:e>
                      <m:sub>
                        <m:r>
                          <a:rPr lang="en-US" sz="2800" i="1">
                            <a:solidFill>
                              <a:srgbClr val="C00000"/>
                            </a:solidFill>
                            <a:latin typeface="Cambria Math" charset="0"/>
                            <a:ea typeface="Helvetica" charset="0"/>
                            <a:cs typeface="Helvetica" charset="0"/>
                          </a:rPr>
                          <m:t>11</m:t>
                        </m:r>
                      </m:sub>
                    </m:sSub>
                  </m:oMath>
                </a14:m>
                <a:r>
                  <a:rPr lang="en-US" sz="2800" dirty="0">
                    <a:solidFill>
                      <a:srgbClr val="C00000"/>
                    </a:solidFill>
                    <a:latin typeface="Helvetica" charset="0"/>
                    <a:ea typeface="Helvetica" charset="0"/>
                    <a:cs typeface="Helvetica" charset="0"/>
                  </a:rPr>
                  <a:t>+ </a:t>
                </a:r>
                <a14:m>
                  <m:oMath xmlns:m="http://schemas.openxmlformats.org/officeDocument/2006/math">
                    <m:sSub>
                      <m:sSubPr>
                        <m:ctrlPr>
                          <a:rPr lang="en-US" sz="2800" i="1">
                            <a:solidFill>
                              <a:srgbClr val="C00000"/>
                            </a:solidFill>
                            <a:latin typeface="Cambria Math" panose="02040503050406030204" pitchFamily="18" charset="0"/>
                            <a:ea typeface="Helvetica" charset="0"/>
                            <a:cs typeface="Helvetica" charset="0"/>
                          </a:rPr>
                        </m:ctrlPr>
                      </m:sSubPr>
                      <m:e>
                        <m:r>
                          <a:rPr lang="en-US" sz="2800" i="1">
                            <a:solidFill>
                              <a:srgbClr val="C00000"/>
                            </a:solidFill>
                            <a:latin typeface="Cambria Math" charset="0"/>
                            <a:ea typeface="Helvetica" charset="0"/>
                            <a:cs typeface="Helvetica" charset="0"/>
                          </a:rPr>
                          <m:t>𝑓</m:t>
                        </m:r>
                      </m:e>
                      <m:sub>
                        <m:r>
                          <a:rPr lang="en-US" sz="2800" i="1">
                            <a:solidFill>
                              <a:srgbClr val="C00000"/>
                            </a:solidFill>
                            <a:latin typeface="Cambria Math" charset="0"/>
                            <a:ea typeface="Helvetica" charset="0"/>
                            <a:cs typeface="Helvetica" charset="0"/>
                          </a:rPr>
                          <m:t>21</m:t>
                        </m:r>
                      </m:sub>
                    </m:sSub>
                  </m:oMath>
                </a14:m>
                <a:r>
                  <a:rPr lang="en-US" sz="2800" dirty="0">
                    <a:solidFill>
                      <a:srgbClr val="C00000"/>
                    </a:solidFill>
                    <a:latin typeface="Helvetica" charset="0"/>
                    <a:ea typeface="Helvetica" charset="0"/>
                    <a:cs typeface="Helvetica" charset="0"/>
                  </a:rPr>
                  <a:t>+</a:t>
                </a:r>
                <a14:m>
                  <m:oMath xmlns:m="http://schemas.openxmlformats.org/officeDocument/2006/math">
                    <m:sSub>
                      <m:sSubPr>
                        <m:ctrlPr>
                          <a:rPr lang="en-US" sz="2800" i="1">
                            <a:solidFill>
                              <a:srgbClr val="C00000"/>
                            </a:solidFill>
                            <a:latin typeface="Cambria Math" panose="02040503050406030204" pitchFamily="18" charset="0"/>
                            <a:ea typeface="Helvetica" charset="0"/>
                            <a:cs typeface="Helvetica" charset="0"/>
                          </a:rPr>
                        </m:ctrlPr>
                      </m:sSubPr>
                      <m:e>
                        <m:r>
                          <a:rPr lang="en-US" sz="2800" i="1">
                            <a:solidFill>
                              <a:srgbClr val="C00000"/>
                            </a:solidFill>
                            <a:latin typeface="Cambria Math" charset="0"/>
                            <a:ea typeface="Helvetica" charset="0"/>
                            <a:cs typeface="Helvetica" charset="0"/>
                          </a:rPr>
                          <m:t>𝑓</m:t>
                        </m:r>
                      </m:e>
                      <m:sub>
                        <m:r>
                          <a:rPr lang="en-US" sz="2800" i="1">
                            <a:solidFill>
                              <a:srgbClr val="C00000"/>
                            </a:solidFill>
                            <a:latin typeface="Cambria Math" charset="0"/>
                            <a:ea typeface="Helvetica" charset="0"/>
                            <a:cs typeface="Helvetica" charset="0"/>
                          </a:rPr>
                          <m:t>31</m:t>
                        </m:r>
                      </m:sub>
                    </m:sSub>
                  </m:oMath>
                </a14:m>
                <a:endParaRPr lang="en-US" sz="2800" dirty="0">
                  <a:solidFill>
                    <a:srgbClr val="C00000"/>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27663" y="1394839"/>
                <a:ext cx="2077300" cy="523220"/>
              </a:xfrm>
              <a:prstGeom prst="rect">
                <a:avLst/>
              </a:prstGeom>
              <a:blipFill rotWithShape="0">
                <a:blip r:embed="rId9"/>
                <a:stretch>
                  <a:fillRect t="-13953" b="-302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p:cNvSpPr txBox="1"/>
              <p:nvPr/>
            </p:nvSpPr>
            <p:spPr>
              <a:xfrm>
                <a:off x="6749102" y="1394839"/>
                <a:ext cx="2077300" cy="523220"/>
              </a:xfrm>
              <a:prstGeom prst="rect">
                <a:avLst/>
              </a:prstGeom>
              <a:solidFill>
                <a:srgbClr val="FFFF00"/>
              </a:solidFill>
            </p:spPr>
            <p:txBody>
              <a:bodyPr wrap="none" rtlCol="0">
                <a:spAutoFit/>
              </a:bodyPr>
              <a:lstStyle/>
              <a:p>
                <a:pPr>
                  <a:buNone/>
                </a:pPr>
                <a14:m>
                  <m:oMath xmlns:m="http://schemas.openxmlformats.org/officeDocument/2006/math">
                    <m:sSub>
                      <m:sSubPr>
                        <m:ctrlPr>
                          <a:rPr lang="en-US" sz="2800" i="1" smtClean="0">
                            <a:solidFill>
                              <a:srgbClr val="C00000"/>
                            </a:solidFill>
                            <a:latin typeface="Cambria Math" panose="02040503050406030204" pitchFamily="18" charset="0"/>
                            <a:ea typeface="Helvetica" charset="0"/>
                            <a:cs typeface="Helvetica" charset="0"/>
                          </a:rPr>
                        </m:ctrlPr>
                      </m:sSubPr>
                      <m:e>
                        <m:r>
                          <a:rPr lang="en-US" sz="2800" i="1">
                            <a:solidFill>
                              <a:srgbClr val="C00000"/>
                            </a:solidFill>
                            <a:latin typeface="Cambria Math" charset="0"/>
                            <a:ea typeface="Helvetica" charset="0"/>
                            <a:cs typeface="Helvetica" charset="0"/>
                          </a:rPr>
                          <m:t>𝑓</m:t>
                        </m:r>
                      </m:e>
                      <m:sub>
                        <m:r>
                          <a:rPr lang="en-US" sz="2800" i="1">
                            <a:solidFill>
                              <a:srgbClr val="C00000"/>
                            </a:solidFill>
                            <a:latin typeface="Cambria Math" charset="0"/>
                            <a:ea typeface="Helvetica" charset="0"/>
                            <a:cs typeface="Helvetica" charset="0"/>
                          </a:rPr>
                          <m:t>1</m:t>
                        </m:r>
                        <m:r>
                          <a:rPr lang="en-US" sz="2800" b="0" i="1" smtClean="0">
                            <a:solidFill>
                              <a:srgbClr val="C00000"/>
                            </a:solidFill>
                            <a:latin typeface="Cambria Math" panose="02040503050406030204" pitchFamily="18" charset="0"/>
                            <a:ea typeface="Helvetica" charset="0"/>
                            <a:cs typeface="Helvetica" charset="0"/>
                          </a:rPr>
                          <m:t>2</m:t>
                        </m:r>
                      </m:sub>
                    </m:sSub>
                  </m:oMath>
                </a14:m>
                <a:r>
                  <a:rPr lang="en-US" sz="2800" dirty="0">
                    <a:solidFill>
                      <a:srgbClr val="C00000"/>
                    </a:solidFill>
                    <a:latin typeface="Helvetica" charset="0"/>
                    <a:ea typeface="Helvetica" charset="0"/>
                    <a:cs typeface="Helvetica" charset="0"/>
                  </a:rPr>
                  <a:t>+ </a:t>
                </a:r>
                <a14:m>
                  <m:oMath xmlns:m="http://schemas.openxmlformats.org/officeDocument/2006/math">
                    <m:sSub>
                      <m:sSubPr>
                        <m:ctrlPr>
                          <a:rPr lang="en-US" sz="2800" i="1">
                            <a:solidFill>
                              <a:srgbClr val="C00000"/>
                            </a:solidFill>
                            <a:latin typeface="Cambria Math" panose="02040503050406030204" pitchFamily="18" charset="0"/>
                            <a:ea typeface="Helvetica" charset="0"/>
                            <a:cs typeface="Helvetica" charset="0"/>
                          </a:rPr>
                        </m:ctrlPr>
                      </m:sSubPr>
                      <m:e>
                        <m:r>
                          <a:rPr lang="en-US" sz="2800" i="1">
                            <a:solidFill>
                              <a:srgbClr val="C00000"/>
                            </a:solidFill>
                            <a:latin typeface="Cambria Math" charset="0"/>
                            <a:ea typeface="Helvetica" charset="0"/>
                            <a:cs typeface="Helvetica" charset="0"/>
                          </a:rPr>
                          <m:t>𝑓</m:t>
                        </m:r>
                      </m:e>
                      <m:sub>
                        <m:r>
                          <a:rPr lang="en-US" sz="2800" i="1">
                            <a:solidFill>
                              <a:srgbClr val="C00000"/>
                            </a:solidFill>
                            <a:latin typeface="Cambria Math" charset="0"/>
                            <a:ea typeface="Helvetica" charset="0"/>
                            <a:cs typeface="Helvetica" charset="0"/>
                          </a:rPr>
                          <m:t>2</m:t>
                        </m:r>
                        <m:r>
                          <a:rPr lang="en-US" sz="2800" b="0" i="1" smtClean="0">
                            <a:solidFill>
                              <a:srgbClr val="C00000"/>
                            </a:solidFill>
                            <a:latin typeface="Cambria Math" charset="0"/>
                            <a:ea typeface="Helvetica" charset="0"/>
                            <a:cs typeface="Helvetica" charset="0"/>
                          </a:rPr>
                          <m:t>2</m:t>
                        </m:r>
                      </m:sub>
                    </m:sSub>
                  </m:oMath>
                </a14:m>
                <a:r>
                  <a:rPr lang="en-US" sz="2800" dirty="0">
                    <a:solidFill>
                      <a:srgbClr val="C00000"/>
                    </a:solidFill>
                    <a:latin typeface="Helvetica" charset="0"/>
                    <a:ea typeface="Helvetica" charset="0"/>
                    <a:cs typeface="Helvetica" charset="0"/>
                  </a:rPr>
                  <a:t>+</a:t>
                </a:r>
                <a14:m>
                  <m:oMath xmlns:m="http://schemas.openxmlformats.org/officeDocument/2006/math">
                    <m:sSub>
                      <m:sSubPr>
                        <m:ctrlPr>
                          <a:rPr lang="en-US" sz="2800" i="1" smtClean="0">
                            <a:solidFill>
                              <a:srgbClr val="C00000"/>
                            </a:solidFill>
                            <a:latin typeface="Cambria Math" panose="02040503050406030204" pitchFamily="18" charset="0"/>
                            <a:ea typeface="Helvetica" charset="0"/>
                            <a:cs typeface="Helvetica" charset="0"/>
                          </a:rPr>
                        </m:ctrlPr>
                      </m:sSubPr>
                      <m:e>
                        <m:r>
                          <a:rPr lang="en-US" sz="2800" i="1">
                            <a:solidFill>
                              <a:srgbClr val="C00000"/>
                            </a:solidFill>
                            <a:latin typeface="Cambria Math" charset="0"/>
                            <a:ea typeface="Helvetica" charset="0"/>
                            <a:cs typeface="Helvetica" charset="0"/>
                          </a:rPr>
                          <m:t>𝑓</m:t>
                        </m:r>
                      </m:e>
                      <m:sub>
                        <m:r>
                          <a:rPr lang="en-US" sz="2800" i="1">
                            <a:solidFill>
                              <a:srgbClr val="C00000"/>
                            </a:solidFill>
                            <a:latin typeface="Cambria Math" charset="0"/>
                            <a:ea typeface="Helvetica" charset="0"/>
                            <a:cs typeface="Helvetica" charset="0"/>
                          </a:rPr>
                          <m:t>3</m:t>
                        </m:r>
                        <m:r>
                          <a:rPr lang="en-US" sz="2800" b="0" i="1" smtClean="0">
                            <a:solidFill>
                              <a:srgbClr val="C00000"/>
                            </a:solidFill>
                            <a:latin typeface="Cambria Math" charset="0"/>
                            <a:ea typeface="Helvetica" charset="0"/>
                            <a:cs typeface="Helvetica" charset="0"/>
                          </a:rPr>
                          <m:t>2</m:t>
                        </m:r>
                      </m:sub>
                    </m:sSub>
                  </m:oMath>
                </a14:m>
                <a:endParaRPr lang="en-US" sz="2800" dirty="0">
                  <a:solidFill>
                    <a:srgbClr val="C00000"/>
                  </a:solidFill>
                </a:endParaRPr>
              </a:p>
            </p:txBody>
          </p:sp>
        </mc:Choice>
        <mc:Fallback>
          <p:sp>
            <p:nvSpPr>
              <p:cNvPr id="21" name="TextBox 20"/>
              <p:cNvSpPr txBox="1">
                <a:spLocks noRot="1" noChangeAspect="1" noMove="1" noResize="1" noEditPoints="1" noAdjustHandles="1" noChangeArrowheads="1" noChangeShapeType="1" noTextEdit="1"/>
              </p:cNvSpPr>
              <p:nvPr/>
            </p:nvSpPr>
            <p:spPr>
              <a:xfrm>
                <a:off x="6749102" y="1394839"/>
                <a:ext cx="2077300" cy="523220"/>
              </a:xfrm>
              <a:prstGeom prst="rect">
                <a:avLst/>
              </a:prstGeom>
              <a:blipFill>
                <a:blip r:embed="rId10"/>
                <a:stretch>
                  <a:fillRect l="-2424" t="-11905" b="-30952"/>
                </a:stretch>
              </a:blipFill>
            </p:spPr>
            <p:txBody>
              <a:bodyPr/>
              <a:lstStyle/>
              <a:p>
                <a:r>
                  <a:rPr lang="en-US">
                    <a:noFill/>
                  </a:rPr>
                  <a:t> </a:t>
                </a:r>
              </a:p>
            </p:txBody>
          </p:sp>
        </mc:Fallback>
      </mc:AlternateContent>
    </p:spTree>
    <p:extLst>
      <p:ext uri="{BB962C8B-B14F-4D97-AF65-F5344CB8AC3E}">
        <p14:creationId xmlns:p14="http://schemas.microsoft.com/office/powerpoint/2010/main" val="244881015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Privacy</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latin typeface="Helvetica" charset="0"/>
                  <a:ea typeface="Helvetica" charset="0"/>
                  <a:cs typeface="Helvetica" charset="0"/>
                </a:endParaRPr>
              </a:p>
              <a:p>
                <a:r>
                  <a:rPr lang="en-US" dirty="0">
                    <a:latin typeface="Helvetica" charset="0"/>
                    <a:ea typeface="Helvetica" charset="0"/>
                    <a:cs typeface="Helvetica" charset="0"/>
                  </a:rPr>
                  <a:t>Server 1 may learn </a:t>
                </a:r>
                <a14:m>
                  <m:oMath xmlns:m="http://schemas.openxmlformats.org/officeDocument/2006/math">
                    <m:sSub>
                      <m:sSubPr>
                        <m:ctrlPr>
                          <a:rPr lang="en-US" i="1">
                            <a:solidFill>
                              <a:srgbClr val="007E07"/>
                            </a:solidFill>
                            <a:latin typeface="Cambria Math" panose="02040503050406030204" pitchFamily="18" charset="0"/>
                            <a:ea typeface="Helvetica" charset="0"/>
                            <a:cs typeface="Helvetica" charset="0"/>
                          </a:rPr>
                        </m:ctrlPr>
                      </m:sSubPr>
                      <m:e>
                        <m:r>
                          <a:rPr lang="en-US" i="1">
                            <a:solidFill>
                              <a:srgbClr val="007E07"/>
                            </a:solidFill>
                            <a:latin typeface="Cambria Math" charset="0"/>
                            <a:ea typeface="Helvetica" charset="0"/>
                            <a:cs typeface="Helvetica" charset="0"/>
                          </a:rPr>
                          <m:t>𝑓</m:t>
                        </m:r>
                      </m:e>
                      <m:sub>
                        <m:r>
                          <a:rPr lang="en-US" i="1">
                            <a:solidFill>
                              <a:srgbClr val="007E07"/>
                            </a:solidFill>
                            <a:latin typeface="Cambria Math" charset="0"/>
                            <a:ea typeface="Helvetica" charset="0"/>
                            <a:cs typeface="Helvetica" charset="0"/>
                          </a:rPr>
                          <m:t>11</m:t>
                        </m:r>
                      </m:sub>
                    </m:sSub>
                    <m:r>
                      <a:rPr lang="en-US">
                        <a:solidFill>
                          <a:srgbClr val="007E07"/>
                        </a:solidFill>
                        <a:latin typeface="Cambria Math" charset="0"/>
                        <a:ea typeface="Helvetica" charset="0"/>
                        <a:cs typeface="Helvetica" charset="0"/>
                      </a:rPr>
                      <m:t>, </m:t>
                    </m:r>
                  </m:oMath>
                </a14:m>
                <a:r>
                  <a:rPr lang="en-US" dirty="0">
                    <a:solidFill>
                      <a:srgbClr val="007E07"/>
                    </a:solidFill>
                    <a:latin typeface="Helvetica" charset="0"/>
                    <a:ea typeface="Helvetica" charset="0"/>
                    <a:cs typeface="Helvetica" charset="0"/>
                  </a:rPr>
                  <a:t> </a:t>
                </a:r>
                <a14:m>
                  <m:oMath xmlns:m="http://schemas.openxmlformats.org/officeDocument/2006/math">
                    <m:sSub>
                      <m:sSubPr>
                        <m:ctrlPr>
                          <a:rPr lang="en-US" i="1">
                            <a:solidFill>
                              <a:srgbClr val="007E07"/>
                            </a:solidFill>
                            <a:latin typeface="Cambria Math" panose="02040503050406030204" pitchFamily="18" charset="0"/>
                            <a:ea typeface="Helvetica" charset="0"/>
                            <a:cs typeface="Helvetica" charset="0"/>
                          </a:rPr>
                        </m:ctrlPr>
                      </m:sSubPr>
                      <m:e>
                        <m:r>
                          <a:rPr lang="en-US" i="1">
                            <a:solidFill>
                              <a:srgbClr val="007E07"/>
                            </a:solidFill>
                            <a:latin typeface="Cambria Math" charset="0"/>
                            <a:ea typeface="Helvetica" charset="0"/>
                            <a:cs typeface="Helvetica" charset="0"/>
                          </a:rPr>
                          <m:t>𝑓</m:t>
                        </m:r>
                      </m:e>
                      <m:sub>
                        <m:r>
                          <a:rPr lang="en-US" i="1">
                            <a:solidFill>
                              <a:srgbClr val="007E07"/>
                            </a:solidFill>
                            <a:latin typeface="Cambria Math" charset="0"/>
                            <a:ea typeface="Helvetica" charset="0"/>
                            <a:cs typeface="Helvetica" charset="0"/>
                          </a:rPr>
                          <m:t>21</m:t>
                        </m:r>
                      </m:sub>
                    </m:sSub>
                    <m:r>
                      <a:rPr lang="en-US" i="1">
                        <a:solidFill>
                          <a:srgbClr val="007E07"/>
                        </a:solidFill>
                        <a:latin typeface="Cambria Math" charset="0"/>
                        <a:ea typeface="Helvetica" charset="0"/>
                        <a:cs typeface="Helvetica" charset="0"/>
                      </a:rPr>
                      <m:t>,  </m:t>
                    </m:r>
                    <m:sSub>
                      <m:sSubPr>
                        <m:ctrlPr>
                          <a:rPr lang="en-US" i="1">
                            <a:solidFill>
                              <a:srgbClr val="007E07"/>
                            </a:solidFill>
                            <a:latin typeface="Cambria Math" panose="02040503050406030204" pitchFamily="18" charset="0"/>
                            <a:ea typeface="Helvetica" charset="0"/>
                            <a:cs typeface="Helvetica" charset="0"/>
                          </a:rPr>
                        </m:ctrlPr>
                      </m:sSubPr>
                      <m:e>
                        <m:r>
                          <a:rPr lang="en-US" i="1">
                            <a:solidFill>
                              <a:srgbClr val="007E07"/>
                            </a:solidFill>
                            <a:latin typeface="Cambria Math" charset="0"/>
                            <a:ea typeface="Helvetica" charset="0"/>
                            <a:cs typeface="Helvetica" charset="0"/>
                          </a:rPr>
                          <m:t>𝑓</m:t>
                        </m:r>
                      </m:e>
                      <m:sub>
                        <m:r>
                          <a:rPr lang="en-US" i="1">
                            <a:solidFill>
                              <a:srgbClr val="007E07"/>
                            </a:solidFill>
                            <a:latin typeface="Cambria Math" charset="0"/>
                            <a:ea typeface="Helvetica" charset="0"/>
                            <a:cs typeface="Helvetica" charset="0"/>
                          </a:rPr>
                          <m:t>31</m:t>
                        </m:r>
                      </m:sub>
                    </m:sSub>
                  </m:oMath>
                </a14:m>
                <a:r>
                  <a:rPr lang="en-US" dirty="0">
                    <a:latin typeface="Helvetica" charset="0"/>
                    <a:ea typeface="Helvetica" charset="0"/>
                    <a:cs typeface="Helvetica" charset="0"/>
                  </a:rPr>
                  <a:t>, </a:t>
                </a:r>
                <a14:m>
                  <m:oMath xmlns:m="http://schemas.openxmlformats.org/officeDocument/2006/math">
                    <m:sSub>
                      <m:sSubPr>
                        <m:ctrlPr>
                          <a:rPr lang="en-US" i="1">
                            <a:solidFill>
                              <a:srgbClr val="C00000"/>
                            </a:solidFill>
                            <a:latin typeface="Cambria Math" panose="02040503050406030204" pitchFamily="18" charset="0"/>
                            <a:ea typeface="Helvetica" charset="0"/>
                            <a:cs typeface="Helvetica" charset="0"/>
                          </a:rPr>
                        </m:ctrlPr>
                      </m:sSubPr>
                      <m:e>
                        <m:r>
                          <a:rPr lang="en-US" i="1">
                            <a:solidFill>
                              <a:srgbClr val="C00000"/>
                            </a:solidFill>
                            <a:latin typeface="Cambria Math" charset="0"/>
                            <a:ea typeface="Helvetica" charset="0"/>
                            <a:cs typeface="Helvetica" charset="0"/>
                          </a:rPr>
                          <m:t>𝑓</m:t>
                        </m:r>
                      </m:e>
                      <m:sub>
                        <m:r>
                          <a:rPr lang="en-US" i="1">
                            <a:solidFill>
                              <a:srgbClr val="C00000"/>
                            </a:solidFill>
                            <a:latin typeface="Cambria Math" charset="0"/>
                            <a:ea typeface="Helvetica" charset="0"/>
                            <a:cs typeface="Helvetica" charset="0"/>
                          </a:rPr>
                          <m:t>1</m:t>
                        </m:r>
                        <m:r>
                          <a:rPr lang="en-US" b="0" i="1" smtClean="0">
                            <a:solidFill>
                              <a:srgbClr val="C00000"/>
                            </a:solidFill>
                            <a:latin typeface="Cambria Math" panose="02040503050406030204" pitchFamily="18" charset="0"/>
                            <a:ea typeface="Helvetica" charset="0"/>
                            <a:cs typeface="Helvetica" charset="0"/>
                          </a:rPr>
                          <m:t>2</m:t>
                        </m:r>
                      </m:sub>
                    </m:sSub>
                  </m:oMath>
                </a14:m>
                <a:r>
                  <a:rPr lang="en-US" dirty="0">
                    <a:solidFill>
                      <a:srgbClr val="C00000"/>
                    </a:solidFill>
                    <a:latin typeface="Helvetica" charset="0"/>
                    <a:ea typeface="Helvetica" charset="0"/>
                    <a:cs typeface="Helvetica" charset="0"/>
                  </a:rPr>
                  <a:t>+ </a:t>
                </a:r>
                <a14:m>
                  <m:oMath xmlns:m="http://schemas.openxmlformats.org/officeDocument/2006/math">
                    <m:sSub>
                      <m:sSubPr>
                        <m:ctrlPr>
                          <a:rPr lang="en-US" i="1">
                            <a:solidFill>
                              <a:srgbClr val="C00000"/>
                            </a:solidFill>
                            <a:latin typeface="Cambria Math" panose="02040503050406030204" pitchFamily="18" charset="0"/>
                            <a:ea typeface="Helvetica" charset="0"/>
                            <a:cs typeface="Helvetica" charset="0"/>
                          </a:rPr>
                        </m:ctrlPr>
                      </m:sSubPr>
                      <m:e>
                        <m:r>
                          <a:rPr lang="en-US" i="1">
                            <a:solidFill>
                              <a:srgbClr val="C00000"/>
                            </a:solidFill>
                            <a:latin typeface="Cambria Math" charset="0"/>
                            <a:ea typeface="Helvetica" charset="0"/>
                            <a:cs typeface="Helvetica" charset="0"/>
                          </a:rPr>
                          <m:t>𝑓</m:t>
                        </m:r>
                      </m:e>
                      <m:sub>
                        <m:r>
                          <a:rPr lang="en-US" i="1">
                            <a:solidFill>
                              <a:srgbClr val="C00000"/>
                            </a:solidFill>
                            <a:latin typeface="Cambria Math" charset="0"/>
                            <a:ea typeface="Helvetica" charset="0"/>
                            <a:cs typeface="Helvetica" charset="0"/>
                          </a:rPr>
                          <m:t>22</m:t>
                        </m:r>
                      </m:sub>
                    </m:sSub>
                  </m:oMath>
                </a14:m>
                <a:r>
                  <a:rPr lang="en-US" dirty="0">
                    <a:solidFill>
                      <a:srgbClr val="C00000"/>
                    </a:solidFill>
                    <a:latin typeface="Helvetica" charset="0"/>
                    <a:ea typeface="Helvetica" charset="0"/>
                    <a:cs typeface="Helvetica" charset="0"/>
                  </a:rPr>
                  <a:t>+</a:t>
                </a:r>
                <a14:m>
                  <m:oMath xmlns:m="http://schemas.openxmlformats.org/officeDocument/2006/math">
                    <m:sSub>
                      <m:sSubPr>
                        <m:ctrlPr>
                          <a:rPr lang="en-US" i="1">
                            <a:solidFill>
                              <a:srgbClr val="C00000"/>
                            </a:solidFill>
                            <a:latin typeface="Cambria Math" panose="02040503050406030204" pitchFamily="18" charset="0"/>
                            <a:ea typeface="Helvetica" charset="0"/>
                            <a:cs typeface="Helvetica" charset="0"/>
                          </a:rPr>
                        </m:ctrlPr>
                      </m:sSubPr>
                      <m:e>
                        <m:r>
                          <a:rPr lang="en-US" i="1">
                            <a:solidFill>
                              <a:srgbClr val="C00000"/>
                            </a:solidFill>
                            <a:latin typeface="Cambria Math" charset="0"/>
                            <a:ea typeface="Helvetica" charset="0"/>
                            <a:cs typeface="Helvetica" charset="0"/>
                          </a:rPr>
                          <m:t>𝑓</m:t>
                        </m:r>
                      </m:e>
                      <m:sub>
                        <m:r>
                          <a:rPr lang="en-US" i="1">
                            <a:solidFill>
                              <a:srgbClr val="C00000"/>
                            </a:solidFill>
                            <a:latin typeface="Cambria Math" charset="0"/>
                            <a:ea typeface="Helvetica" charset="0"/>
                            <a:cs typeface="Helvetica" charset="0"/>
                          </a:rPr>
                          <m:t>32</m:t>
                        </m:r>
                      </m:sub>
                    </m:sSub>
                  </m:oMath>
                </a14:m>
                <a:r>
                  <a:rPr lang="en-US" dirty="0">
                    <a:latin typeface="Helvetica" charset="0"/>
                    <a:ea typeface="Helvetica" charset="0"/>
                    <a:cs typeface="Helvetica" charset="0"/>
                  </a:rPr>
                  <a:t>  </a:t>
                </a:r>
              </a:p>
              <a:p>
                <a:r>
                  <a:rPr lang="en-US" dirty="0">
                    <a:latin typeface="Helvetica" charset="0"/>
                    <a:ea typeface="Helvetica" charset="0"/>
                    <a:cs typeface="Helvetica" charset="0"/>
                  </a:rPr>
                  <a:t>Not sufficient to learn </a:t>
                </a:r>
                <a14:m>
                  <m:oMath xmlns:m="http://schemas.openxmlformats.org/officeDocument/2006/math">
                    <m:sSub>
                      <m:sSubPr>
                        <m:ctrlPr>
                          <a:rPr lang="en-US" i="1" smtClean="0">
                            <a:latin typeface="Cambria Math" panose="02040503050406030204" pitchFamily="18" charset="0"/>
                            <a:ea typeface="Helvetica" charset="0"/>
                            <a:cs typeface="Helvetica" charset="0"/>
                          </a:rPr>
                        </m:ctrlPr>
                      </m:sSubPr>
                      <m:e>
                        <m:r>
                          <a:rPr lang="en-US" i="1">
                            <a:latin typeface="Cambria Math" charset="0"/>
                            <a:ea typeface="Helvetica" charset="0"/>
                            <a:cs typeface="Helvetica" charset="0"/>
                          </a:rPr>
                          <m:t>𝑓</m:t>
                        </m:r>
                      </m:e>
                      <m:sub>
                        <m:r>
                          <a:rPr lang="en-US" b="0" i="1" smtClean="0">
                            <a:latin typeface="Cambria Math" charset="0"/>
                            <a:ea typeface="Helvetica" charset="0"/>
                            <a:cs typeface="Helvetica" charset="0"/>
                          </a:rPr>
                          <m:t>𝑖</m:t>
                        </m:r>
                      </m:sub>
                    </m:sSub>
                  </m:oMath>
                </a14:m>
                <a:endParaRPr lang="en-US" dirty="0">
                  <a:latin typeface="Helvetica" charset="0"/>
                  <a:ea typeface="Helvetica" charset="0"/>
                  <a:cs typeface="Helvetica" charset="0"/>
                </a:endParaRPr>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6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D207DEF5-A307-4F25-8C66-A6D5B058479D}" type="slidenum">
              <a:rPr lang="en-US" smtClean="0"/>
              <a:pPr>
                <a:defRPr/>
              </a:pPr>
              <a:t>186</a:t>
            </a:fld>
            <a:endParaRPr lang="en-US" dirty="0"/>
          </a:p>
        </p:txBody>
      </p:sp>
      <p:cxnSp>
        <p:nvCxnSpPr>
          <p:cNvPr id="5" name="Straight Connector 4"/>
          <p:cNvCxnSpPr>
            <a:endCxn id="14" idx="0"/>
          </p:cNvCxnSpPr>
          <p:nvPr/>
        </p:nvCxnSpPr>
        <p:spPr bwMode="auto">
          <a:xfrm>
            <a:off x="2238233" y="2516541"/>
            <a:ext cx="531291" cy="981186"/>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 name="Straight Connector 5"/>
          <p:cNvCxnSpPr/>
          <p:nvPr/>
        </p:nvCxnSpPr>
        <p:spPr bwMode="auto">
          <a:xfrm>
            <a:off x="2800452" y="2516541"/>
            <a:ext cx="1296628" cy="1083276"/>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7" name="Rectangle 6"/>
          <p:cNvSpPr/>
          <p:nvPr/>
        </p:nvSpPr>
        <p:spPr bwMode="auto">
          <a:xfrm>
            <a:off x="1961114" y="1992684"/>
            <a:ext cx="1678675" cy="523857"/>
          </a:xfrm>
          <a:prstGeom prst="rect">
            <a:avLst/>
          </a:prstGeom>
          <a:solidFill>
            <a:schemeClr val="accent1">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 1</a:t>
            </a:r>
          </a:p>
        </p:txBody>
      </p:sp>
      <mc:AlternateContent xmlns:mc="http://schemas.openxmlformats.org/markup-compatibility/2006" xmlns:a14="http://schemas.microsoft.com/office/drawing/2010/main">
        <mc:Choice Requires="a14">
          <p:sp>
            <p:nvSpPr>
              <p:cNvPr id="8" name="Oval 7"/>
              <p:cNvSpPr/>
              <p:nvPr/>
            </p:nvSpPr>
            <p:spPr bwMode="auto">
              <a:xfrm>
                <a:off x="2540879" y="3497727"/>
                <a:ext cx="457290" cy="682930"/>
              </a:xfrm>
              <a:prstGeom prst="ellipse">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11</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8" name="Oval 7"/>
              <p:cNvSpPr>
                <a:spLocks noRot="1" noChangeAspect="1" noMove="1" noResize="1" noEditPoints="1" noAdjustHandles="1" noChangeArrowheads="1" noChangeShapeType="1" noTextEdit="1"/>
              </p:cNvSpPr>
              <p:nvPr/>
            </p:nvSpPr>
            <p:spPr bwMode="auto">
              <a:xfrm>
                <a:off x="2540879" y="3497727"/>
                <a:ext cx="457290" cy="682930"/>
              </a:xfrm>
              <a:prstGeom prst="ellipse">
                <a:avLst/>
              </a:prstGeom>
              <a:blipFill rotWithShape="0">
                <a:blip r:embed="rId3"/>
                <a:stretch>
                  <a:fillRect l="-10667"/>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p:sp>
        <p:nvSpPr>
          <p:cNvPr id="9" name="Rectangle 8"/>
          <p:cNvSpPr/>
          <p:nvPr/>
        </p:nvSpPr>
        <p:spPr bwMode="auto">
          <a:xfrm>
            <a:off x="5294762" y="1979036"/>
            <a:ext cx="1678675" cy="523857"/>
          </a:xfrm>
          <a:prstGeom prst="rect">
            <a:avLst/>
          </a:prstGeom>
          <a:solidFill>
            <a:schemeClr val="accent1">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 2</a:t>
            </a:r>
          </a:p>
        </p:txBody>
      </p:sp>
      <p:cxnSp>
        <p:nvCxnSpPr>
          <p:cNvPr id="10" name="Straight Connector 9"/>
          <p:cNvCxnSpPr/>
          <p:nvPr/>
        </p:nvCxnSpPr>
        <p:spPr bwMode="auto">
          <a:xfrm flipH="1">
            <a:off x="3639789" y="2240964"/>
            <a:ext cx="1654974" cy="13649"/>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11" name="Straight Connector 10"/>
          <p:cNvCxnSpPr/>
          <p:nvPr/>
        </p:nvCxnSpPr>
        <p:spPr bwMode="auto">
          <a:xfrm flipH="1">
            <a:off x="4647281" y="2502893"/>
            <a:ext cx="1486819" cy="109692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3318979" y="2516541"/>
            <a:ext cx="2235933" cy="107563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3" name="Straight Connector 12"/>
          <p:cNvCxnSpPr>
            <a:endCxn id="19" idx="7"/>
          </p:cNvCxnSpPr>
          <p:nvPr/>
        </p:nvCxnSpPr>
        <p:spPr bwMode="auto">
          <a:xfrm flipH="1">
            <a:off x="3205029" y="2516541"/>
            <a:ext cx="2349883" cy="1081199"/>
          </a:xfrm>
          <a:prstGeom prst="line">
            <a:avLst/>
          </a:prstGeom>
          <a:solidFill>
            <a:schemeClr val="accent1"/>
          </a:solidFill>
          <a:ln w="2857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4" name="Oval 13"/>
              <p:cNvSpPr/>
              <p:nvPr/>
            </p:nvSpPr>
            <p:spPr bwMode="auto">
              <a:xfrm>
                <a:off x="3022094" y="3512638"/>
                <a:ext cx="457290" cy="682930"/>
              </a:xfrm>
              <a:prstGeom prst="ellipse">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12</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14" name="Oval 13"/>
              <p:cNvSpPr>
                <a:spLocks noRot="1" noChangeAspect="1" noMove="1" noResize="1" noEditPoints="1" noAdjustHandles="1" noChangeArrowheads="1" noChangeShapeType="1" noTextEdit="1"/>
              </p:cNvSpPr>
              <p:nvPr/>
            </p:nvSpPr>
            <p:spPr bwMode="auto">
              <a:xfrm>
                <a:off x="3022094" y="3512638"/>
                <a:ext cx="457290" cy="682930"/>
              </a:xfrm>
              <a:prstGeom prst="ellipse">
                <a:avLst/>
              </a:prstGeom>
              <a:blipFill rotWithShape="0">
                <a:blip r:embed="rId4"/>
                <a:stretch>
                  <a:fillRect l="-10667"/>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Oval 14"/>
              <p:cNvSpPr/>
              <p:nvPr/>
            </p:nvSpPr>
            <p:spPr bwMode="auto">
              <a:xfrm>
                <a:off x="3851372" y="3542500"/>
                <a:ext cx="457290" cy="679593"/>
              </a:xfrm>
              <a:prstGeom prst="ellipse">
                <a:avLst/>
              </a:prstGeom>
              <a:solidFill>
                <a:srgbClr val="A8CCF6"/>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21</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15" name="Oval 14"/>
              <p:cNvSpPr>
                <a:spLocks noRot="1" noChangeAspect="1" noMove="1" noResize="1" noEditPoints="1" noAdjustHandles="1" noChangeArrowheads="1" noChangeShapeType="1" noTextEdit="1"/>
              </p:cNvSpPr>
              <p:nvPr/>
            </p:nvSpPr>
            <p:spPr bwMode="auto">
              <a:xfrm>
                <a:off x="3851372" y="3542500"/>
                <a:ext cx="457290" cy="679593"/>
              </a:xfrm>
              <a:prstGeom prst="ellipse">
                <a:avLst/>
              </a:prstGeom>
              <a:blipFill rotWithShape="0">
                <a:blip r:embed="rId5"/>
                <a:stretch>
                  <a:fillRect l="-10667"/>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Oval 15"/>
              <p:cNvSpPr/>
              <p:nvPr/>
            </p:nvSpPr>
            <p:spPr bwMode="auto">
              <a:xfrm>
                <a:off x="4332587" y="3557411"/>
                <a:ext cx="457290" cy="679593"/>
              </a:xfrm>
              <a:prstGeom prst="ellipse">
                <a:avLst/>
              </a:prstGeom>
              <a:solidFill>
                <a:srgbClr val="A8CCF6"/>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22</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16" name="Oval 15"/>
              <p:cNvSpPr>
                <a:spLocks noRot="1" noChangeAspect="1" noMove="1" noResize="1" noEditPoints="1" noAdjustHandles="1" noChangeArrowheads="1" noChangeShapeType="1" noTextEdit="1"/>
              </p:cNvSpPr>
              <p:nvPr/>
            </p:nvSpPr>
            <p:spPr bwMode="auto">
              <a:xfrm>
                <a:off x="4332587" y="3557411"/>
                <a:ext cx="457290" cy="679593"/>
              </a:xfrm>
              <a:prstGeom prst="ellipse">
                <a:avLst/>
              </a:prstGeom>
              <a:blipFill rotWithShape="0">
                <a:blip r:embed="rId6"/>
                <a:stretch>
                  <a:fillRect l="-10667"/>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Oval 16"/>
              <p:cNvSpPr/>
              <p:nvPr/>
            </p:nvSpPr>
            <p:spPr bwMode="auto">
              <a:xfrm>
                <a:off x="5357595" y="3554579"/>
                <a:ext cx="457290" cy="682930"/>
              </a:xfrm>
              <a:prstGeom prst="ellipse">
                <a:avLst/>
              </a:prstGeom>
              <a:solidFill>
                <a:schemeClr val="bg2">
                  <a:lumMod val="40000"/>
                  <a:lumOff val="6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31</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17" name="Oval 16"/>
              <p:cNvSpPr>
                <a:spLocks noRot="1" noChangeAspect="1" noMove="1" noResize="1" noEditPoints="1" noAdjustHandles="1" noChangeArrowheads="1" noChangeShapeType="1" noTextEdit="1"/>
              </p:cNvSpPr>
              <p:nvPr/>
            </p:nvSpPr>
            <p:spPr bwMode="auto">
              <a:xfrm>
                <a:off x="5357595" y="3554579"/>
                <a:ext cx="457290" cy="682930"/>
              </a:xfrm>
              <a:prstGeom prst="ellipse">
                <a:avLst/>
              </a:prstGeom>
              <a:blipFill rotWithShape="0">
                <a:blip r:embed="rId7"/>
                <a:stretch>
                  <a:fillRect l="-10667"/>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Oval 17"/>
              <p:cNvSpPr/>
              <p:nvPr/>
            </p:nvSpPr>
            <p:spPr bwMode="auto">
              <a:xfrm>
                <a:off x="5838810" y="3569490"/>
                <a:ext cx="457290" cy="682930"/>
              </a:xfrm>
              <a:prstGeom prst="ellipse">
                <a:avLst/>
              </a:prstGeom>
              <a:solidFill>
                <a:schemeClr val="bg2">
                  <a:lumMod val="40000"/>
                  <a:lumOff val="6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32</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18" name="Oval 17"/>
              <p:cNvSpPr>
                <a:spLocks noRot="1" noChangeAspect="1" noMove="1" noResize="1" noEditPoints="1" noAdjustHandles="1" noChangeArrowheads="1" noChangeShapeType="1" noTextEdit="1"/>
              </p:cNvSpPr>
              <p:nvPr/>
            </p:nvSpPr>
            <p:spPr bwMode="auto">
              <a:xfrm>
                <a:off x="5838810" y="3569490"/>
                <a:ext cx="457290" cy="682930"/>
              </a:xfrm>
              <a:prstGeom prst="ellipse">
                <a:avLst/>
              </a:prstGeom>
              <a:blipFill rotWithShape="0">
                <a:blip r:embed="rId8"/>
                <a:stretch>
                  <a:fillRect l="-10667"/>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p:cxnSp>
        <p:nvCxnSpPr>
          <p:cNvPr id="19" name="Straight Connector 18"/>
          <p:cNvCxnSpPr/>
          <p:nvPr/>
        </p:nvCxnSpPr>
        <p:spPr bwMode="auto">
          <a:xfrm flipH="1">
            <a:off x="6105113" y="2502893"/>
            <a:ext cx="498732" cy="1066597"/>
          </a:xfrm>
          <a:prstGeom prst="line">
            <a:avLst/>
          </a:prstGeom>
          <a:solidFill>
            <a:schemeClr val="accent1"/>
          </a:solidFill>
          <a:ln w="2857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22" name="TextBox 21"/>
              <p:cNvSpPr txBox="1"/>
              <p:nvPr/>
            </p:nvSpPr>
            <p:spPr>
              <a:xfrm>
                <a:off x="127663" y="1394839"/>
                <a:ext cx="2077300" cy="523220"/>
              </a:xfrm>
              <a:prstGeom prst="rect">
                <a:avLst/>
              </a:prstGeom>
              <a:solidFill>
                <a:srgbClr val="FFFF00"/>
              </a:solidFill>
            </p:spPr>
            <p:txBody>
              <a:bodyPr wrap="none" rtlCol="0">
                <a:spAutoFit/>
              </a:bodyPr>
              <a:lstStyle/>
              <a:p>
                <a:pPr>
                  <a:buNone/>
                </a:pPr>
                <a14:m>
                  <m:oMath xmlns:m="http://schemas.openxmlformats.org/officeDocument/2006/math">
                    <m:sSub>
                      <m:sSubPr>
                        <m:ctrlPr>
                          <a:rPr lang="en-US" sz="2800" i="1" smtClean="0">
                            <a:solidFill>
                              <a:srgbClr val="C00000"/>
                            </a:solidFill>
                            <a:latin typeface="Cambria Math" panose="02040503050406030204" pitchFamily="18" charset="0"/>
                            <a:ea typeface="Helvetica" charset="0"/>
                            <a:cs typeface="Helvetica" charset="0"/>
                          </a:rPr>
                        </m:ctrlPr>
                      </m:sSubPr>
                      <m:e>
                        <m:r>
                          <a:rPr lang="en-US" sz="2800" i="1">
                            <a:solidFill>
                              <a:srgbClr val="C00000"/>
                            </a:solidFill>
                            <a:latin typeface="Cambria Math" charset="0"/>
                            <a:ea typeface="Helvetica" charset="0"/>
                            <a:cs typeface="Helvetica" charset="0"/>
                          </a:rPr>
                          <m:t>𝑓</m:t>
                        </m:r>
                      </m:e>
                      <m:sub>
                        <m:r>
                          <a:rPr lang="en-US" sz="2800" i="1">
                            <a:solidFill>
                              <a:srgbClr val="C00000"/>
                            </a:solidFill>
                            <a:latin typeface="Cambria Math" charset="0"/>
                            <a:ea typeface="Helvetica" charset="0"/>
                            <a:cs typeface="Helvetica" charset="0"/>
                          </a:rPr>
                          <m:t>11</m:t>
                        </m:r>
                      </m:sub>
                    </m:sSub>
                  </m:oMath>
                </a14:m>
                <a:r>
                  <a:rPr lang="en-US" sz="2800" dirty="0">
                    <a:solidFill>
                      <a:srgbClr val="C00000"/>
                    </a:solidFill>
                    <a:latin typeface="Helvetica" charset="0"/>
                    <a:ea typeface="Helvetica" charset="0"/>
                    <a:cs typeface="Helvetica" charset="0"/>
                  </a:rPr>
                  <a:t>+ </a:t>
                </a:r>
                <a14:m>
                  <m:oMath xmlns:m="http://schemas.openxmlformats.org/officeDocument/2006/math">
                    <m:sSub>
                      <m:sSubPr>
                        <m:ctrlPr>
                          <a:rPr lang="en-US" sz="2800" i="1">
                            <a:solidFill>
                              <a:srgbClr val="C00000"/>
                            </a:solidFill>
                            <a:latin typeface="Cambria Math" panose="02040503050406030204" pitchFamily="18" charset="0"/>
                            <a:ea typeface="Helvetica" charset="0"/>
                            <a:cs typeface="Helvetica" charset="0"/>
                          </a:rPr>
                        </m:ctrlPr>
                      </m:sSubPr>
                      <m:e>
                        <m:r>
                          <a:rPr lang="en-US" sz="2800" i="1">
                            <a:solidFill>
                              <a:srgbClr val="C00000"/>
                            </a:solidFill>
                            <a:latin typeface="Cambria Math" charset="0"/>
                            <a:ea typeface="Helvetica" charset="0"/>
                            <a:cs typeface="Helvetica" charset="0"/>
                          </a:rPr>
                          <m:t>𝑓</m:t>
                        </m:r>
                      </m:e>
                      <m:sub>
                        <m:r>
                          <a:rPr lang="en-US" sz="2800" i="1">
                            <a:solidFill>
                              <a:srgbClr val="C00000"/>
                            </a:solidFill>
                            <a:latin typeface="Cambria Math" charset="0"/>
                            <a:ea typeface="Helvetica" charset="0"/>
                            <a:cs typeface="Helvetica" charset="0"/>
                          </a:rPr>
                          <m:t>21</m:t>
                        </m:r>
                      </m:sub>
                    </m:sSub>
                  </m:oMath>
                </a14:m>
                <a:r>
                  <a:rPr lang="en-US" sz="2800" dirty="0">
                    <a:solidFill>
                      <a:srgbClr val="C00000"/>
                    </a:solidFill>
                    <a:latin typeface="Helvetica" charset="0"/>
                    <a:ea typeface="Helvetica" charset="0"/>
                    <a:cs typeface="Helvetica" charset="0"/>
                  </a:rPr>
                  <a:t>+</a:t>
                </a:r>
                <a14:m>
                  <m:oMath xmlns:m="http://schemas.openxmlformats.org/officeDocument/2006/math">
                    <m:sSub>
                      <m:sSubPr>
                        <m:ctrlPr>
                          <a:rPr lang="en-US" sz="2800" i="1">
                            <a:solidFill>
                              <a:srgbClr val="C00000"/>
                            </a:solidFill>
                            <a:latin typeface="Cambria Math" panose="02040503050406030204" pitchFamily="18" charset="0"/>
                            <a:ea typeface="Helvetica" charset="0"/>
                            <a:cs typeface="Helvetica" charset="0"/>
                          </a:rPr>
                        </m:ctrlPr>
                      </m:sSubPr>
                      <m:e>
                        <m:r>
                          <a:rPr lang="en-US" sz="2800" i="1">
                            <a:solidFill>
                              <a:srgbClr val="C00000"/>
                            </a:solidFill>
                            <a:latin typeface="Cambria Math" charset="0"/>
                            <a:ea typeface="Helvetica" charset="0"/>
                            <a:cs typeface="Helvetica" charset="0"/>
                          </a:rPr>
                          <m:t>𝑓</m:t>
                        </m:r>
                      </m:e>
                      <m:sub>
                        <m:r>
                          <a:rPr lang="en-US" sz="2800" i="1">
                            <a:solidFill>
                              <a:srgbClr val="C00000"/>
                            </a:solidFill>
                            <a:latin typeface="Cambria Math" charset="0"/>
                            <a:ea typeface="Helvetica" charset="0"/>
                            <a:cs typeface="Helvetica" charset="0"/>
                          </a:rPr>
                          <m:t>31</m:t>
                        </m:r>
                      </m:sub>
                    </m:sSub>
                  </m:oMath>
                </a14:m>
                <a:endParaRPr lang="en-US" sz="2800" dirty="0">
                  <a:solidFill>
                    <a:srgbClr val="C00000"/>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127663" y="1394839"/>
                <a:ext cx="2077300" cy="523220"/>
              </a:xfrm>
              <a:prstGeom prst="rect">
                <a:avLst/>
              </a:prstGeom>
              <a:blipFill rotWithShape="0">
                <a:blip r:embed="rId9"/>
                <a:stretch>
                  <a:fillRect t="-13953" b="-302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TextBox 22"/>
              <p:cNvSpPr txBox="1"/>
              <p:nvPr/>
            </p:nvSpPr>
            <p:spPr>
              <a:xfrm>
                <a:off x="6749102" y="1394839"/>
                <a:ext cx="2077300" cy="523220"/>
              </a:xfrm>
              <a:prstGeom prst="rect">
                <a:avLst/>
              </a:prstGeom>
              <a:solidFill>
                <a:srgbClr val="FFFF00"/>
              </a:solidFill>
            </p:spPr>
            <p:txBody>
              <a:bodyPr wrap="none" rtlCol="0">
                <a:spAutoFit/>
              </a:bodyPr>
              <a:lstStyle/>
              <a:p>
                <a:pPr>
                  <a:buNone/>
                </a:pPr>
                <a14:m>
                  <m:oMath xmlns:m="http://schemas.openxmlformats.org/officeDocument/2006/math">
                    <m:sSub>
                      <m:sSubPr>
                        <m:ctrlPr>
                          <a:rPr lang="en-US" sz="2800" i="1" smtClean="0">
                            <a:solidFill>
                              <a:srgbClr val="C00000"/>
                            </a:solidFill>
                            <a:latin typeface="Cambria Math" panose="02040503050406030204" pitchFamily="18" charset="0"/>
                            <a:ea typeface="Helvetica" charset="0"/>
                            <a:cs typeface="Helvetica" charset="0"/>
                          </a:rPr>
                        </m:ctrlPr>
                      </m:sSubPr>
                      <m:e>
                        <m:r>
                          <a:rPr lang="en-US" sz="2800" i="1">
                            <a:solidFill>
                              <a:srgbClr val="C00000"/>
                            </a:solidFill>
                            <a:latin typeface="Cambria Math" charset="0"/>
                            <a:ea typeface="Helvetica" charset="0"/>
                            <a:cs typeface="Helvetica" charset="0"/>
                          </a:rPr>
                          <m:t>𝑓</m:t>
                        </m:r>
                      </m:e>
                      <m:sub>
                        <m:r>
                          <a:rPr lang="en-US" sz="2800" i="1">
                            <a:solidFill>
                              <a:srgbClr val="C00000"/>
                            </a:solidFill>
                            <a:latin typeface="Cambria Math" charset="0"/>
                            <a:ea typeface="Helvetica" charset="0"/>
                            <a:cs typeface="Helvetica" charset="0"/>
                          </a:rPr>
                          <m:t>1</m:t>
                        </m:r>
                        <m:r>
                          <a:rPr lang="en-US" sz="2800" b="0" i="1" smtClean="0">
                            <a:solidFill>
                              <a:srgbClr val="C00000"/>
                            </a:solidFill>
                            <a:latin typeface="Cambria Math" panose="02040503050406030204" pitchFamily="18" charset="0"/>
                            <a:ea typeface="Helvetica" charset="0"/>
                            <a:cs typeface="Helvetica" charset="0"/>
                          </a:rPr>
                          <m:t>2</m:t>
                        </m:r>
                      </m:sub>
                    </m:sSub>
                  </m:oMath>
                </a14:m>
                <a:r>
                  <a:rPr lang="en-US" sz="2800" dirty="0">
                    <a:solidFill>
                      <a:srgbClr val="C00000"/>
                    </a:solidFill>
                    <a:latin typeface="Helvetica" charset="0"/>
                    <a:ea typeface="Helvetica" charset="0"/>
                    <a:cs typeface="Helvetica" charset="0"/>
                  </a:rPr>
                  <a:t>+ </a:t>
                </a:r>
                <a14:m>
                  <m:oMath xmlns:m="http://schemas.openxmlformats.org/officeDocument/2006/math">
                    <m:sSub>
                      <m:sSubPr>
                        <m:ctrlPr>
                          <a:rPr lang="en-US" sz="2800" i="1">
                            <a:solidFill>
                              <a:srgbClr val="C00000"/>
                            </a:solidFill>
                            <a:latin typeface="Cambria Math" panose="02040503050406030204" pitchFamily="18" charset="0"/>
                            <a:ea typeface="Helvetica" charset="0"/>
                            <a:cs typeface="Helvetica" charset="0"/>
                          </a:rPr>
                        </m:ctrlPr>
                      </m:sSubPr>
                      <m:e>
                        <m:r>
                          <a:rPr lang="en-US" sz="2800" i="1">
                            <a:solidFill>
                              <a:srgbClr val="C00000"/>
                            </a:solidFill>
                            <a:latin typeface="Cambria Math" charset="0"/>
                            <a:ea typeface="Helvetica" charset="0"/>
                            <a:cs typeface="Helvetica" charset="0"/>
                          </a:rPr>
                          <m:t>𝑓</m:t>
                        </m:r>
                      </m:e>
                      <m:sub>
                        <m:r>
                          <a:rPr lang="en-US" sz="2800" i="1">
                            <a:solidFill>
                              <a:srgbClr val="C00000"/>
                            </a:solidFill>
                            <a:latin typeface="Cambria Math" charset="0"/>
                            <a:ea typeface="Helvetica" charset="0"/>
                            <a:cs typeface="Helvetica" charset="0"/>
                          </a:rPr>
                          <m:t>2</m:t>
                        </m:r>
                        <m:r>
                          <a:rPr lang="en-US" sz="2800" b="0" i="1" smtClean="0">
                            <a:solidFill>
                              <a:srgbClr val="C00000"/>
                            </a:solidFill>
                            <a:latin typeface="Cambria Math" charset="0"/>
                            <a:ea typeface="Helvetica" charset="0"/>
                            <a:cs typeface="Helvetica" charset="0"/>
                          </a:rPr>
                          <m:t>2</m:t>
                        </m:r>
                      </m:sub>
                    </m:sSub>
                  </m:oMath>
                </a14:m>
                <a:r>
                  <a:rPr lang="en-US" sz="2800" dirty="0">
                    <a:solidFill>
                      <a:srgbClr val="C00000"/>
                    </a:solidFill>
                    <a:latin typeface="Helvetica" charset="0"/>
                    <a:ea typeface="Helvetica" charset="0"/>
                    <a:cs typeface="Helvetica" charset="0"/>
                  </a:rPr>
                  <a:t>+</a:t>
                </a:r>
                <a14:m>
                  <m:oMath xmlns:m="http://schemas.openxmlformats.org/officeDocument/2006/math">
                    <m:sSub>
                      <m:sSubPr>
                        <m:ctrlPr>
                          <a:rPr lang="en-US" sz="2800" i="1" smtClean="0">
                            <a:solidFill>
                              <a:srgbClr val="C00000"/>
                            </a:solidFill>
                            <a:latin typeface="Cambria Math" panose="02040503050406030204" pitchFamily="18" charset="0"/>
                            <a:ea typeface="Helvetica" charset="0"/>
                            <a:cs typeface="Helvetica" charset="0"/>
                          </a:rPr>
                        </m:ctrlPr>
                      </m:sSubPr>
                      <m:e>
                        <m:r>
                          <a:rPr lang="en-US" sz="2800" i="1">
                            <a:solidFill>
                              <a:srgbClr val="C00000"/>
                            </a:solidFill>
                            <a:latin typeface="Cambria Math" charset="0"/>
                            <a:ea typeface="Helvetica" charset="0"/>
                            <a:cs typeface="Helvetica" charset="0"/>
                          </a:rPr>
                          <m:t>𝑓</m:t>
                        </m:r>
                      </m:e>
                      <m:sub>
                        <m:r>
                          <a:rPr lang="en-US" sz="2800" i="1">
                            <a:solidFill>
                              <a:srgbClr val="C00000"/>
                            </a:solidFill>
                            <a:latin typeface="Cambria Math" charset="0"/>
                            <a:ea typeface="Helvetica" charset="0"/>
                            <a:cs typeface="Helvetica" charset="0"/>
                          </a:rPr>
                          <m:t>3</m:t>
                        </m:r>
                        <m:r>
                          <a:rPr lang="en-US" sz="2800" b="0" i="1" smtClean="0">
                            <a:solidFill>
                              <a:srgbClr val="C00000"/>
                            </a:solidFill>
                            <a:latin typeface="Cambria Math" charset="0"/>
                            <a:ea typeface="Helvetica" charset="0"/>
                            <a:cs typeface="Helvetica" charset="0"/>
                          </a:rPr>
                          <m:t>2</m:t>
                        </m:r>
                      </m:sub>
                    </m:sSub>
                  </m:oMath>
                </a14:m>
                <a:endParaRPr lang="en-US" sz="2800" dirty="0">
                  <a:solidFill>
                    <a:srgbClr val="C00000"/>
                  </a:solidFill>
                </a:endParaRPr>
              </a:p>
            </p:txBody>
          </p:sp>
        </mc:Choice>
        <mc:Fallback>
          <p:sp>
            <p:nvSpPr>
              <p:cNvPr id="23" name="TextBox 22"/>
              <p:cNvSpPr txBox="1">
                <a:spLocks noRot="1" noChangeAspect="1" noMove="1" noResize="1" noEditPoints="1" noAdjustHandles="1" noChangeArrowheads="1" noChangeShapeType="1" noTextEdit="1"/>
              </p:cNvSpPr>
              <p:nvPr/>
            </p:nvSpPr>
            <p:spPr>
              <a:xfrm>
                <a:off x="6749102" y="1394839"/>
                <a:ext cx="2077300" cy="523220"/>
              </a:xfrm>
              <a:prstGeom prst="rect">
                <a:avLst/>
              </a:prstGeom>
              <a:blipFill>
                <a:blip r:embed="rId10"/>
                <a:stretch>
                  <a:fillRect l="-2424" t="-11905" b="-30952"/>
                </a:stretch>
              </a:blipFill>
            </p:spPr>
            <p:txBody>
              <a:bodyPr/>
              <a:lstStyle/>
              <a:p>
                <a:r>
                  <a:rPr lang="en-US">
                    <a:noFill/>
                  </a:rPr>
                  <a:t> </a:t>
                </a:r>
              </a:p>
            </p:txBody>
          </p:sp>
        </mc:Fallback>
      </mc:AlternateContent>
    </p:spTree>
    <p:extLst>
      <p:ext uri="{BB962C8B-B14F-4D97-AF65-F5344CB8AC3E}">
        <p14:creationId xmlns:p14="http://schemas.microsoft.com/office/powerpoint/2010/main" val="208051888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098042"/>
            <a:ext cx="7772400" cy="2997958"/>
          </a:xfrm>
        </p:spPr>
        <p:txBody>
          <a:bodyPr/>
          <a:lstStyle/>
          <a:p>
            <a:r>
              <a:rPr lang="en-US" i="1" dirty="0">
                <a:solidFill>
                  <a:srgbClr val="C00000"/>
                </a:solidFill>
              </a:rPr>
              <a:t>Function splitting </a:t>
            </a:r>
            <a:r>
              <a:rPr lang="en-US" dirty="0"/>
              <a:t>not necessarily practical</a:t>
            </a:r>
          </a:p>
          <a:p>
            <a:endParaRPr lang="en-US" dirty="0"/>
          </a:p>
          <a:p>
            <a:r>
              <a:rPr lang="en-US" dirty="0"/>
              <a:t>Structured randomization as an alternative</a:t>
            </a:r>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D207DEF5-A307-4F25-8C66-A6D5B058479D}" type="slidenum">
              <a:rPr lang="en-US" smtClean="0"/>
              <a:pPr>
                <a:defRPr/>
              </a:pPr>
              <a:t>187</a:t>
            </a:fld>
            <a:endParaRPr lang="en-US" dirty="0"/>
          </a:p>
        </p:txBody>
      </p:sp>
      <mc:AlternateContent xmlns:mc="http://schemas.openxmlformats.org/markup-compatibility/2006" xmlns:a14="http://schemas.microsoft.com/office/drawing/2010/main">
        <mc:Choice Requires="a14">
          <p:sp>
            <p:nvSpPr>
              <p:cNvPr id="7" name="TextBox 6"/>
              <p:cNvSpPr txBox="1"/>
              <p:nvPr/>
            </p:nvSpPr>
            <p:spPr>
              <a:xfrm>
                <a:off x="685800" y="1953054"/>
                <a:ext cx="3476656" cy="668453"/>
              </a:xfrm>
              <a:prstGeom prst="rect">
                <a:avLst/>
              </a:prstGeom>
              <a:solidFill>
                <a:srgbClr val="FFFF00"/>
              </a:solidFill>
            </p:spPr>
            <p:txBody>
              <a:bodyPr wrap="none" rtlCol="0">
                <a:spAutoFit/>
              </a:bodyPr>
              <a:lstStyle/>
              <a:p>
                <a:pPr eaLnBrk="1" fontAlgn="auto" hangingPunct="1">
                  <a:spcBef>
                    <a:spcPts val="0"/>
                  </a:spcBef>
                  <a:spcAft>
                    <a:spcPts val="0"/>
                  </a:spcAft>
                  <a:buClrTx/>
                  <a:buSzTx/>
                  <a:buNone/>
                </a:pPr>
                <a14:m>
                  <m:oMath xmlns:m="http://schemas.openxmlformats.org/officeDocument/2006/math">
                    <m:sSub>
                      <m:sSubPr>
                        <m:ctrlPr>
                          <a:rPr lang="en-US" i="1" smtClean="0">
                            <a:latin typeface="Cambria Math" panose="02040503050406030204" pitchFamily="18" charset="0"/>
                            <a:ea typeface="Helvetica" charset="0"/>
                            <a:cs typeface="Helvetica" charset="0"/>
                          </a:rPr>
                        </m:ctrlPr>
                      </m:sSubPr>
                      <m:e>
                        <m:r>
                          <a:rPr lang="en-US" i="1">
                            <a:latin typeface="Cambria Math" charset="0"/>
                            <a:ea typeface="Helvetica" charset="0"/>
                            <a:cs typeface="Helvetica" charset="0"/>
                          </a:rPr>
                          <m:t>𝑓</m:t>
                        </m:r>
                      </m:e>
                      <m:sub>
                        <m:r>
                          <a:rPr lang="en-US" i="1">
                            <a:latin typeface="Cambria Math" charset="0"/>
                            <a:ea typeface="Helvetica" charset="0"/>
                            <a:cs typeface="Helvetica" charset="0"/>
                          </a:rPr>
                          <m:t>11</m:t>
                        </m:r>
                      </m:sub>
                    </m:sSub>
                    <m:r>
                      <a:rPr lang="en-US" b="0" i="1" smtClean="0">
                        <a:latin typeface="Cambria Math" charset="0"/>
                        <a:ea typeface="Helvetica" charset="0"/>
                        <a:cs typeface="Helvetica" charset="0"/>
                      </a:rPr>
                      <m:t>(</m:t>
                    </m:r>
                    <m:r>
                      <a:rPr lang="en-US" b="0" i="1" smtClean="0">
                        <a:latin typeface="Cambria Math" charset="0"/>
                        <a:ea typeface="Helvetica" charset="0"/>
                        <a:cs typeface="Helvetica" charset="0"/>
                      </a:rPr>
                      <m:t>𝑥</m:t>
                    </m:r>
                    <m:r>
                      <a:rPr lang="en-US" b="0" i="1" smtClean="0">
                        <a:latin typeface="Cambria Math" charset="0"/>
                        <a:ea typeface="Helvetica" charset="0"/>
                        <a:cs typeface="Helvetica" charset="0"/>
                      </a:rPr>
                      <m:t>)</m:t>
                    </m:r>
                  </m:oMath>
                </a14:m>
                <a:r>
                  <a:rPr lang="en-US" dirty="0">
                    <a:latin typeface="Helvetica" charset="0"/>
                    <a:ea typeface="Helvetica" charset="0"/>
                    <a:cs typeface="Helvetica" charset="0"/>
                  </a:rPr>
                  <a:t> + </a:t>
                </a:r>
                <a14:m>
                  <m:oMath xmlns:m="http://schemas.openxmlformats.org/officeDocument/2006/math">
                    <m:sSub>
                      <m:sSubPr>
                        <m:ctrlPr>
                          <a:rPr lang="en-US" i="1" smtClean="0">
                            <a:latin typeface="Cambria Math" panose="02040503050406030204" pitchFamily="18" charset="0"/>
                            <a:ea typeface="Helvetica" charset="0"/>
                            <a:cs typeface="Helvetica" charset="0"/>
                          </a:rPr>
                        </m:ctrlPr>
                      </m:sSubPr>
                      <m:e>
                        <m:r>
                          <a:rPr lang="en-US" i="1">
                            <a:latin typeface="Cambria Math" charset="0"/>
                            <a:ea typeface="Helvetica" charset="0"/>
                            <a:cs typeface="Helvetica" charset="0"/>
                          </a:rPr>
                          <m:t>𝑓</m:t>
                        </m:r>
                      </m:e>
                      <m:sub>
                        <m:eqArr>
                          <m:eqArrPr>
                            <m:ctrlPr>
                              <a:rPr lang="en-US" i="1" smtClean="0">
                                <a:latin typeface="Cambria Math" panose="02040503050406030204" pitchFamily="18" charset="0"/>
                                <a:ea typeface="Helvetica" charset="0"/>
                                <a:cs typeface="Helvetica" charset="0"/>
                              </a:rPr>
                            </m:ctrlPr>
                          </m:eqArrPr>
                          <m:e>
                            <m:r>
                              <a:rPr lang="en-US" i="1">
                                <a:latin typeface="Cambria Math" charset="0"/>
                                <a:ea typeface="Helvetica" charset="0"/>
                                <a:cs typeface="Helvetica" charset="0"/>
                              </a:rPr>
                              <m:t>1</m:t>
                            </m:r>
                            <m:r>
                              <a:rPr lang="en-US" b="0" i="1" smtClean="0">
                                <a:latin typeface="Cambria Math" charset="0"/>
                                <a:ea typeface="Helvetica" charset="0"/>
                                <a:cs typeface="Helvetica" charset="0"/>
                              </a:rPr>
                              <m:t>2 </m:t>
                            </m:r>
                          </m:e>
                          <m:e/>
                        </m:eqArr>
                      </m:sub>
                    </m:sSub>
                    <m:d>
                      <m:dPr>
                        <m:ctrlPr>
                          <a:rPr lang="en-US" b="0" i="1" smtClean="0">
                            <a:latin typeface="Cambria Math" panose="02040503050406030204" pitchFamily="18" charset="0"/>
                            <a:ea typeface="Helvetica" charset="0"/>
                            <a:cs typeface="Helvetica" charset="0"/>
                          </a:rPr>
                        </m:ctrlPr>
                      </m:dPr>
                      <m:e>
                        <m:r>
                          <a:rPr lang="en-US" b="0" i="1" smtClean="0">
                            <a:latin typeface="Cambria Math" charset="0"/>
                            <a:ea typeface="Helvetica" charset="0"/>
                            <a:cs typeface="Helvetica" charset="0"/>
                          </a:rPr>
                          <m:t>𝑥</m:t>
                        </m:r>
                      </m:e>
                    </m:d>
                    <m:r>
                      <a:rPr lang="en-US" b="0" i="0" smtClean="0">
                        <a:latin typeface="Cambria Math" charset="0"/>
                        <a:ea typeface="Helvetica" charset="0"/>
                        <a:cs typeface="Helvetica" charset="0"/>
                      </a:rPr>
                      <m:t>=</m:t>
                    </m:r>
                    <m:sSub>
                      <m:sSubPr>
                        <m:ctrlPr>
                          <a:rPr lang="en-US" i="1">
                            <a:latin typeface="Cambria Math" panose="02040503050406030204" pitchFamily="18" charset="0"/>
                            <a:ea typeface="Helvetica" charset="0"/>
                            <a:cs typeface="Helvetica" charset="0"/>
                          </a:rPr>
                        </m:ctrlPr>
                      </m:sSubPr>
                      <m:e>
                        <m:r>
                          <a:rPr lang="en-US" i="1">
                            <a:latin typeface="Cambria Math" charset="0"/>
                            <a:ea typeface="Helvetica" charset="0"/>
                            <a:cs typeface="Helvetica" charset="0"/>
                          </a:rPr>
                          <m:t>𝑓</m:t>
                        </m:r>
                      </m:e>
                      <m:sub>
                        <m:eqArr>
                          <m:eqArrPr>
                            <m:ctrlPr>
                              <a:rPr lang="en-US" i="1">
                                <a:latin typeface="Cambria Math" panose="02040503050406030204" pitchFamily="18" charset="0"/>
                                <a:ea typeface="Helvetica" charset="0"/>
                                <a:cs typeface="Helvetica" charset="0"/>
                              </a:rPr>
                            </m:ctrlPr>
                          </m:eqArrPr>
                          <m:e>
                            <m:r>
                              <a:rPr lang="en-US" i="1">
                                <a:latin typeface="Cambria Math" charset="0"/>
                                <a:ea typeface="Helvetica" charset="0"/>
                                <a:cs typeface="Helvetica" charset="0"/>
                              </a:rPr>
                              <m:t>1 </m:t>
                            </m:r>
                          </m:e>
                          <m:e/>
                        </m:eqArr>
                      </m:sub>
                    </m:sSub>
                    <m:d>
                      <m:dPr>
                        <m:ctrlPr>
                          <a:rPr lang="en-US" i="1">
                            <a:latin typeface="Cambria Math" panose="02040503050406030204" pitchFamily="18" charset="0"/>
                            <a:ea typeface="Helvetica" charset="0"/>
                            <a:cs typeface="Helvetica" charset="0"/>
                          </a:rPr>
                        </m:ctrlPr>
                      </m:dPr>
                      <m:e>
                        <m:r>
                          <a:rPr lang="en-US" i="1">
                            <a:latin typeface="Cambria Math" charset="0"/>
                            <a:ea typeface="Helvetica" charset="0"/>
                            <a:cs typeface="Helvetica" charset="0"/>
                          </a:rPr>
                          <m:t>𝑥</m:t>
                        </m:r>
                      </m:e>
                    </m:d>
                  </m:oMath>
                </a14:m>
                <a:endParaRPr lang="en-US" dirty="0">
                  <a:latin typeface="Helvetica" charset="0"/>
                  <a:ea typeface="Helvetica" charset="0"/>
                  <a:cs typeface="Helvetica"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685800" y="1953054"/>
                <a:ext cx="3476656" cy="668453"/>
              </a:xfrm>
              <a:prstGeom prst="rect">
                <a:avLst/>
              </a:prstGeom>
              <a:blipFill rotWithShape="0">
                <a:blip r:embed="rId2"/>
                <a:stretch>
                  <a:fillRect l="-1404" t="-35455" b="-36364"/>
                </a:stretch>
              </a:blipFill>
            </p:spPr>
            <p:txBody>
              <a:bodyPr/>
              <a:lstStyle/>
              <a:p>
                <a:r>
                  <a:rPr lang="en-US">
                    <a:noFill/>
                  </a:rPr>
                  <a:t> </a:t>
                </a:r>
              </a:p>
            </p:txBody>
          </p:sp>
        </mc:Fallback>
      </mc:AlternateContent>
      <p:sp>
        <p:nvSpPr>
          <p:cNvPr id="8" name="Title 7"/>
          <p:cNvSpPr>
            <a:spLocks noGrp="1"/>
          </p:cNvSpPr>
          <p:nvPr>
            <p:ph type="title"/>
          </p:nvPr>
        </p:nvSpPr>
        <p:spPr/>
        <p:txBody>
          <a:bodyPr/>
          <a:lstStyle/>
          <a:p>
            <a:endParaRPr lang="en-US" dirty="0"/>
          </a:p>
        </p:txBody>
      </p:sp>
    </p:spTree>
    <p:extLst>
      <p:ext uri="{BB962C8B-B14F-4D97-AF65-F5344CB8AC3E}">
        <p14:creationId xmlns:p14="http://schemas.microsoft.com/office/powerpoint/2010/main" val="374804893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Structured Randomization</a:t>
            </a:r>
          </a:p>
        </p:txBody>
      </p:sp>
      <p:sp>
        <p:nvSpPr>
          <p:cNvPr id="3" name="Content Placeholder 2"/>
          <p:cNvSpPr>
            <a:spLocks noGrp="1"/>
          </p:cNvSpPr>
          <p:nvPr>
            <p:ph idx="1"/>
          </p:nvPr>
        </p:nvSpPr>
        <p:spPr/>
        <p:txBody>
          <a:bodyPr/>
          <a:lstStyle/>
          <a:p>
            <a:endParaRPr lang="en-US" dirty="0"/>
          </a:p>
          <a:p>
            <a:endParaRPr lang="en-US" dirty="0">
              <a:solidFill>
                <a:srgbClr val="C00000"/>
              </a:solidFill>
            </a:endParaRPr>
          </a:p>
          <a:p>
            <a:r>
              <a:rPr lang="en-US" dirty="0">
                <a:solidFill>
                  <a:srgbClr val="C00000"/>
                </a:solidFill>
              </a:rPr>
              <a:t>Multiplicative</a:t>
            </a:r>
            <a:r>
              <a:rPr lang="en-US" dirty="0"/>
              <a:t> or </a:t>
            </a:r>
            <a:r>
              <a:rPr lang="en-US" dirty="0">
                <a:solidFill>
                  <a:srgbClr val="C00000"/>
                </a:solidFill>
              </a:rPr>
              <a:t>additive</a:t>
            </a:r>
            <a:r>
              <a:rPr lang="en-US" dirty="0"/>
              <a:t> noise in gradients</a:t>
            </a:r>
          </a:p>
          <a:p>
            <a:endParaRPr lang="en-US" dirty="0"/>
          </a:p>
          <a:p>
            <a:endParaRPr lang="en-US" dirty="0"/>
          </a:p>
          <a:p>
            <a:r>
              <a:rPr lang="en-US" dirty="0"/>
              <a:t>Noise </a:t>
            </a:r>
            <a:r>
              <a:rPr lang="en-US" i="1" dirty="0">
                <a:solidFill>
                  <a:srgbClr val="00B050"/>
                </a:solidFill>
              </a:rPr>
              <a:t>cancels</a:t>
            </a:r>
            <a:r>
              <a:rPr lang="en-US" dirty="0"/>
              <a:t> over servers</a:t>
            </a:r>
          </a:p>
        </p:txBody>
      </p:sp>
      <p:sp>
        <p:nvSpPr>
          <p:cNvPr id="4" name="Slide Number Placeholder 3"/>
          <p:cNvSpPr>
            <a:spLocks noGrp="1"/>
          </p:cNvSpPr>
          <p:nvPr>
            <p:ph type="sldNum" sz="quarter" idx="12"/>
          </p:nvPr>
        </p:nvSpPr>
        <p:spPr/>
        <p:txBody>
          <a:bodyPr/>
          <a:lstStyle/>
          <a:p>
            <a:pPr>
              <a:defRPr/>
            </a:pPr>
            <a:fld id="{D207DEF5-A307-4F25-8C66-A6D5B058479D}" type="slidenum">
              <a:rPr lang="en-US" smtClean="0"/>
              <a:pPr>
                <a:defRPr/>
              </a:pPr>
              <a:t>188</a:t>
            </a:fld>
            <a:endParaRPr lang="en-US" dirty="0"/>
          </a:p>
        </p:txBody>
      </p:sp>
    </p:spTree>
    <p:extLst>
      <p:ext uri="{BB962C8B-B14F-4D97-AF65-F5344CB8AC3E}">
        <p14:creationId xmlns:p14="http://schemas.microsoft.com/office/powerpoint/2010/main" val="224559611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Multiplicative Noise</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D207DEF5-A307-4F25-8C66-A6D5B058479D}" type="slidenum">
              <a:rPr lang="en-US" smtClean="0"/>
              <a:pPr>
                <a:defRPr/>
              </a:pPr>
              <a:t>189</a:t>
            </a:fld>
            <a:endParaRPr lang="en-US" dirty="0"/>
          </a:p>
        </p:txBody>
      </p:sp>
      <p:cxnSp>
        <p:nvCxnSpPr>
          <p:cNvPr id="5" name="Straight Connector 4"/>
          <p:cNvCxnSpPr/>
          <p:nvPr/>
        </p:nvCxnSpPr>
        <p:spPr bwMode="auto">
          <a:xfrm>
            <a:off x="2238233" y="3035157"/>
            <a:ext cx="691695" cy="981186"/>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 name="Straight Connector 5"/>
          <p:cNvCxnSpPr>
            <a:stCxn id="12" idx="2"/>
            <a:endCxn id="14" idx="1"/>
          </p:cNvCxnSpPr>
          <p:nvPr/>
        </p:nvCxnSpPr>
        <p:spPr bwMode="auto">
          <a:xfrm>
            <a:off x="2800452" y="3035157"/>
            <a:ext cx="1296628" cy="1083276"/>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7" name="Rectangle 6"/>
          <p:cNvSpPr/>
          <p:nvPr/>
        </p:nvSpPr>
        <p:spPr bwMode="auto">
          <a:xfrm>
            <a:off x="1961114" y="2511300"/>
            <a:ext cx="1678675" cy="523857"/>
          </a:xfrm>
          <a:prstGeom prst="rect">
            <a:avLst/>
          </a:prstGeom>
          <a:solidFill>
            <a:schemeClr val="accent1">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 1</a:t>
            </a:r>
          </a:p>
        </p:txBody>
      </p:sp>
      <mc:AlternateContent xmlns:mc="http://schemas.openxmlformats.org/markup-compatibility/2006" xmlns:a14="http://schemas.microsoft.com/office/drawing/2010/main">
        <mc:Choice Requires="a14">
          <p:sp>
            <p:nvSpPr>
              <p:cNvPr id="8" name="Oval 7"/>
              <p:cNvSpPr/>
              <p:nvPr/>
            </p:nvSpPr>
            <p:spPr bwMode="auto">
              <a:xfrm>
                <a:off x="2540878" y="4016343"/>
                <a:ext cx="778101" cy="682930"/>
              </a:xfrm>
              <a:prstGeom prst="ellipse">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1</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8" name="Oval 7"/>
              <p:cNvSpPr>
                <a:spLocks noRot="1" noChangeAspect="1" noMove="1" noResize="1" noEditPoints="1" noAdjustHandles="1" noChangeArrowheads="1" noChangeShapeType="1" noTextEdit="1"/>
              </p:cNvSpPr>
              <p:nvPr/>
            </p:nvSpPr>
            <p:spPr bwMode="auto">
              <a:xfrm>
                <a:off x="2540878" y="4016343"/>
                <a:ext cx="778101" cy="682930"/>
              </a:xfrm>
              <a:prstGeom prst="ellipse">
                <a:avLst/>
              </a:prstGeom>
              <a:blipFill rotWithShape="0">
                <a:blip r:embed="rId2"/>
                <a:stretch>
                  <a:fillRect/>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Oval 8"/>
              <p:cNvSpPr/>
              <p:nvPr/>
            </p:nvSpPr>
            <p:spPr bwMode="auto">
              <a:xfrm>
                <a:off x="3983130" y="4018420"/>
                <a:ext cx="778101" cy="682930"/>
              </a:xfrm>
              <a:prstGeom prst="ellipse">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2</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9" name="Oval 8"/>
              <p:cNvSpPr>
                <a:spLocks noRot="1" noChangeAspect="1" noMove="1" noResize="1" noEditPoints="1" noAdjustHandles="1" noChangeArrowheads="1" noChangeShapeType="1" noTextEdit="1"/>
              </p:cNvSpPr>
              <p:nvPr/>
            </p:nvSpPr>
            <p:spPr bwMode="auto">
              <a:xfrm>
                <a:off x="3983130" y="4018420"/>
                <a:ext cx="778101" cy="682930"/>
              </a:xfrm>
              <a:prstGeom prst="ellipse">
                <a:avLst/>
              </a:prstGeom>
              <a:blipFill rotWithShape="0">
                <a:blip r:embed="rId3"/>
                <a:stretch>
                  <a:fillRect/>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p:sp>
        <p:nvSpPr>
          <p:cNvPr id="10" name="Rectangle 9"/>
          <p:cNvSpPr/>
          <p:nvPr/>
        </p:nvSpPr>
        <p:spPr bwMode="auto">
          <a:xfrm>
            <a:off x="5294762" y="2497652"/>
            <a:ext cx="1678675" cy="523857"/>
          </a:xfrm>
          <a:prstGeom prst="rect">
            <a:avLst/>
          </a:prstGeom>
          <a:solidFill>
            <a:schemeClr val="accent1">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 2</a:t>
            </a:r>
          </a:p>
        </p:txBody>
      </p:sp>
      <p:cxnSp>
        <p:nvCxnSpPr>
          <p:cNvPr id="11" name="Straight Connector 10"/>
          <p:cNvCxnSpPr/>
          <p:nvPr/>
        </p:nvCxnSpPr>
        <p:spPr bwMode="auto">
          <a:xfrm flipH="1">
            <a:off x="3639789" y="2759580"/>
            <a:ext cx="1654974" cy="13649"/>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2" name="Oval 11"/>
              <p:cNvSpPr/>
              <p:nvPr/>
            </p:nvSpPr>
            <p:spPr bwMode="auto">
              <a:xfrm>
                <a:off x="5440962" y="4010778"/>
                <a:ext cx="778101" cy="682930"/>
              </a:xfrm>
              <a:prstGeom prst="ellipse">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3</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12" name="Oval 11"/>
              <p:cNvSpPr>
                <a:spLocks noRot="1" noChangeAspect="1" noMove="1" noResize="1" noEditPoints="1" noAdjustHandles="1" noChangeArrowheads="1" noChangeShapeType="1" noTextEdit="1"/>
              </p:cNvSpPr>
              <p:nvPr/>
            </p:nvSpPr>
            <p:spPr bwMode="auto">
              <a:xfrm>
                <a:off x="5440962" y="4010778"/>
                <a:ext cx="778101" cy="682930"/>
              </a:xfrm>
              <a:prstGeom prst="ellipse">
                <a:avLst/>
              </a:prstGeom>
              <a:blipFill rotWithShape="0">
                <a:blip r:embed="rId4"/>
                <a:stretch>
                  <a:fillRect/>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p:cxnSp>
        <p:nvCxnSpPr>
          <p:cNvPr id="13" name="Straight Connector 12"/>
          <p:cNvCxnSpPr>
            <a:stCxn id="15" idx="2"/>
            <a:endCxn id="14" idx="7"/>
          </p:cNvCxnSpPr>
          <p:nvPr/>
        </p:nvCxnSpPr>
        <p:spPr bwMode="auto">
          <a:xfrm flipH="1">
            <a:off x="4647281" y="3021509"/>
            <a:ext cx="1486819" cy="109692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flipH="1">
            <a:off x="5875722" y="3035157"/>
            <a:ext cx="729795" cy="981186"/>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3318979" y="3035157"/>
            <a:ext cx="2235933" cy="107563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6" name="Straight Connector 15"/>
          <p:cNvCxnSpPr>
            <a:endCxn id="13" idx="7"/>
          </p:cNvCxnSpPr>
          <p:nvPr/>
        </p:nvCxnSpPr>
        <p:spPr bwMode="auto">
          <a:xfrm flipH="1">
            <a:off x="3205029" y="3035157"/>
            <a:ext cx="2349883" cy="1081199"/>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7" name="TextBox 16"/>
          <p:cNvSpPr txBox="1"/>
          <p:nvPr/>
        </p:nvSpPr>
        <p:spPr>
          <a:xfrm>
            <a:off x="2426264" y="1885878"/>
            <a:ext cx="503664" cy="584775"/>
          </a:xfrm>
          <a:prstGeom prst="rect">
            <a:avLst/>
          </a:prstGeom>
          <a:solidFill>
            <a:srgbClr val="B5FCC4"/>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i="1" dirty="0">
                <a:solidFill>
                  <a:srgbClr val="FF0000"/>
                </a:solidFill>
                <a:latin typeface="Times" charset="0"/>
                <a:ea typeface="Times" charset="0"/>
                <a:cs typeface="Times" charset="0"/>
              </a:rPr>
              <a:t>x</a:t>
            </a:r>
            <a:r>
              <a:rPr lang="en-US" sz="3200" i="1" baseline="30000" dirty="0">
                <a:solidFill>
                  <a:srgbClr val="FF0000"/>
                </a:solidFill>
                <a:latin typeface="Times" charset="0"/>
                <a:ea typeface="Times" charset="0"/>
                <a:cs typeface="Times" charset="0"/>
              </a:rPr>
              <a:t>1</a:t>
            </a:r>
            <a:endParaRPr lang="en-US" sz="3200" i="1" dirty="0">
              <a:solidFill>
                <a:srgbClr val="FF0000"/>
              </a:solidFill>
              <a:latin typeface="Times" charset="0"/>
              <a:ea typeface="Times" charset="0"/>
              <a:cs typeface="Times" charset="0"/>
            </a:endParaRPr>
          </a:p>
        </p:txBody>
      </p:sp>
      <p:sp>
        <p:nvSpPr>
          <p:cNvPr id="18" name="TextBox 17"/>
          <p:cNvSpPr txBox="1"/>
          <p:nvPr/>
        </p:nvSpPr>
        <p:spPr>
          <a:xfrm>
            <a:off x="5812024" y="1843005"/>
            <a:ext cx="503664" cy="584775"/>
          </a:xfrm>
          <a:prstGeom prst="rect">
            <a:avLst/>
          </a:prstGeom>
          <a:solidFill>
            <a:srgbClr val="B5FCC4"/>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i="1" dirty="0">
                <a:solidFill>
                  <a:srgbClr val="FF0000"/>
                </a:solidFill>
                <a:latin typeface="Times" charset="0"/>
                <a:ea typeface="Times" charset="0"/>
                <a:cs typeface="Times" charset="0"/>
              </a:rPr>
              <a:t>x</a:t>
            </a:r>
            <a:r>
              <a:rPr lang="en-US" sz="3200" i="1" baseline="30000" dirty="0">
                <a:solidFill>
                  <a:srgbClr val="FF0000"/>
                </a:solidFill>
                <a:latin typeface="Times" charset="0"/>
                <a:ea typeface="Times" charset="0"/>
                <a:cs typeface="Times" charset="0"/>
              </a:rPr>
              <a:t>2</a:t>
            </a:r>
            <a:endParaRPr lang="en-US" sz="3200" i="1" dirty="0">
              <a:solidFill>
                <a:srgbClr val="FF0000"/>
              </a:solidFill>
              <a:latin typeface="Times" charset="0"/>
              <a:ea typeface="Times" charset="0"/>
              <a:cs typeface="Times" charset="0"/>
            </a:endParaRPr>
          </a:p>
        </p:txBody>
      </p:sp>
    </p:spTree>
    <p:extLst>
      <p:ext uri="{BB962C8B-B14F-4D97-AF65-F5344CB8AC3E}">
        <p14:creationId xmlns:p14="http://schemas.microsoft.com/office/powerpoint/2010/main" val="2481644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73CF2F-F0B8-E54C-AA8E-97B7704051E9}"/>
              </a:ext>
            </a:extLst>
          </p:cNvPr>
          <p:cNvSpPr/>
          <p:nvPr/>
        </p:nvSpPr>
        <p:spPr bwMode="auto">
          <a:xfrm>
            <a:off x="685800" y="4017634"/>
            <a:ext cx="5360670" cy="2402216"/>
          </a:xfrm>
          <a:prstGeom prst="rect">
            <a:avLst/>
          </a:prstGeom>
          <a:solidFill>
            <a:schemeClr val="accent6">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a:extLst>
              <a:ext uri="{FF2B5EF4-FFF2-40B4-BE49-F238E27FC236}">
                <a16:creationId xmlns:a16="http://schemas.microsoft.com/office/drawing/2014/main" id="{2692942E-54D8-764C-B373-5EEA9E639819}"/>
              </a:ext>
            </a:extLst>
          </p:cNvPr>
          <p:cNvSpPr>
            <a:spLocks noGrp="1"/>
          </p:cNvSpPr>
          <p:nvPr>
            <p:ph type="title"/>
          </p:nvPr>
        </p:nvSpPr>
        <p:spPr/>
        <p:txBody>
          <a:bodyPr/>
          <a:lstStyle/>
          <a:p>
            <a:r>
              <a:rPr lang="en-US" dirty="0"/>
              <a:t>Machine 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5A465F8-35D1-4945-9D86-5204329B9590}"/>
                  </a:ext>
                </a:extLst>
              </p:cNvPr>
              <p:cNvSpPr>
                <a:spLocks noGrp="1"/>
              </p:cNvSpPr>
              <p:nvPr>
                <p:ph idx="1"/>
              </p:nvPr>
            </p:nvSpPr>
            <p:spPr>
              <a:xfrm>
                <a:off x="685800" y="1524000"/>
                <a:ext cx="7772400" cy="5116830"/>
              </a:xfrm>
            </p:spPr>
            <p:txBody>
              <a:bodyPr/>
              <a:lstStyle/>
              <a:p>
                <a14:m>
                  <m:oMath xmlns:m="http://schemas.openxmlformats.org/officeDocument/2006/math">
                    <m:r>
                      <a:rPr lang="en-US" b="0" i="1" dirty="0" smtClean="0">
                        <a:latin typeface="Cambria Math" panose="02040503050406030204" pitchFamily="18" charset="0"/>
                      </a:rPr>
                      <m:t>𝑥</m:t>
                    </m:r>
                    <m:r>
                      <a:rPr lang="en-US" b="0" i="1" dirty="0" smtClean="0">
                        <a:latin typeface="Cambria Math" panose="02040503050406030204" pitchFamily="18" charset="0"/>
                      </a:rPr>
                      <m:t>=</m:t>
                    </m:r>
                  </m:oMath>
                </a14:m>
                <a:r>
                  <a:rPr lang="en-US" dirty="0"/>
                  <a:t> vector of neural net parameters (weights, biases)</a:t>
                </a:r>
              </a:p>
              <a:p>
                <a:endParaRPr lang="en-US" dirty="0"/>
              </a:p>
              <a:p>
                <a14:m>
                  <m:oMath xmlns:m="http://schemas.openxmlformats.org/officeDocument/2006/math">
                    <m:r>
                      <a:rPr lang="en-US" b="0" i="1" smtClean="0">
                        <a:latin typeface="Cambria Math" panose="02040503050406030204" pitchFamily="18" charset="0"/>
                      </a:rPr>
                      <m:t>𝑌</m:t>
                    </m:r>
                    <m:r>
                      <a:rPr lang="en-US" b="0" i="1" smtClean="0">
                        <a:latin typeface="Cambria Math" panose="02040503050406030204" pitchFamily="18" charset="0"/>
                      </a:rPr>
                      <m:t>= </m:t>
                    </m:r>
                  </m:oMath>
                </a14:m>
                <a:r>
                  <a:rPr lang="en-US" dirty="0"/>
                  <a:t>function implemented by the neural net </a:t>
                </a:r>
                <a:br>
                  <a:rPr lang="en-US" dirty="0"/>
                </a:br>
                <a:r>
                  <a:rPr lang="en-US" dirty="0"/>
                  <a:t>		input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b="0" i="1" smtClean="0">
                            <a:latin typeface="Cambria Math" panose="02040503050406030204" pitchFamily="18" charset="0"/>
                          </a:rPr>
                          <m:t>𝑗</m:t>
                        </m:r>
                      </m:sub>
                    </m:sSub>
                  </m:oMath>
                </a14:m>
                <a:endParaRPr lang="en-US" dirty="0"/>
              </a:p>
              <a:p>
                <a:pPr marL="0" indent="0">
                  <a:buNone/>
                </a:pPr>
                <a:r>
                  <a:rPr lang="en-US" dirty="0"/>
                  <a:t>		output = estimate of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𝑗</m:t>
                        </m:r>
                      </m:sub>
                    </m:sSub>
                  </m:oMath>
                </a14:m>
                <a:endParaRPr lang="en-US" dirty="0"/>
              </a:p>
              <a:p>
                <a:pPr marL="0" indent="0">
                  <a:buNone/>
                </a:pPr>
                <a:endParaRPr lang="en-US" dirty="0"/>
              </a:p>
              <a:p>
                <a:r>
                  <a:rPr lang="en-US" dirty="0"/>
                  <a:t>Loss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𝑗</m:t>
                        </m:r>
                      </m:sub>
                    </m:sSub>
                  </m:oMath>
                </a14:m>
                <a:r>
                  <a:rPr lang="en-US" dirty="0"/>
                  <a:t> measures how well</a:t>
                </a:r>
                <a:br>
                  <a:rPr lang="en-US" dirty="0"/>
                </a:br>
                <a:r>
                  <a:rPr lang="en-US" dirty="0"/>
                  <a:t>the network classifies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b="0" i="1" smtClean="0">
                            <a:latin typeface="Cambria Math" panose="02040503050406030204" pitchFamily="18" charset="0"/>
                          </a:rPr>
                          <m:t>𝑗</m:t>
                        </m:r>
                      </m:sub>
                    </m:sSub>
                  </m:oMath>
                </a14:m>
                <a:endParaRPr lang="en-US" dirty="0"/>
              </a:p>
              <a:p>
                <a:endParaRPr lang="en-US" dirty="0"/>
              </a:p>
              <a:p>
                <a:r>
                  <a:rPr lang="en-US" dirty="0"/>
                  <a:t>“quadratic loss” for binary classifier:</a:t>
                </a:r>
                <a:br>
                  <a:rPr lang="en-US" dirty="0"/>
                </a:br>
                <a:r>
                  <a:rPr lang="en-US" dirty="0"/>
                  <a:t>			 </a:t>
                </a:r>
                <a14:m>
                  <m:oMath xmlns:m="http://schemas.openxmlformats.org/officeDocument/2006/math">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𝐿</m:t>
                        </m:r>
                      </m:e>
                      <m:sub>
                        <m:r>
                          <a:rPr lang="en-US" b="0" i="1" smtClean="0">
                            <a:solidFill>
                              <a:srgbClr val="C00000"/>
                            </a:solidFill>
                            <a:latin typeface="Cambria Math" panose="02040503050406030204" pitchFamily="18" charset="0"/>
                          </a:rPr>
                          <m:t>𝑗</m:t>
                        </m:r>
                      </m:sub>
                    </m:sSub>
                    <m:r>
                      <a:rPr lang="en-US" b="0" i="1" smtClean="0">
                        <a:solidFill>
                          <a:srgbClr val="C00000"/>
                        </a:solidFill>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i="1">
                            <a:solidFill>
                              <a:srgbClr val="C00000"/>
                            </a:solidFill>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𝑦</m:t>
                            </m:r>
                          </m:e>
                          <m:sub>
                            <m:r>
                              <a:rPr lang="en-US" b="0" i="1" smtClean="0">
                                <a:solidFill>
                                  <a:srgbClr val="C00000"/>
                                </a:solidFill>
                                <a:latin typeface="Cambria Math" panose="02040503050406030204" pitchFamily="18" charset="0"/>
                              </a:rPr>
                              <m:t>𝑗</m:t>
                            </m:r>
                          </m:sub>
                        </m:sSub>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𝑌</m:t>
                        </m:r>
                        <m:r>
                          <a:rPr lang="en-US" b="0" i="1" smtClean="0">
                            <a:solidFill>
                              <a:srgbClr val="C00000"/>
                            </a:solidFill>
                            <a:latin typeface="Cambria Math" panose="02040503050406030204" pitchFamily="18" charset="0"/>
                          </a:rPr>
                          <m:t>(</m:t>
                        </m:r>
                        <m:sSub>
                          <m:sSubPr>
                            <m:ctrlPr>
                              <a:rPr lang="en-US"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𝑑</m:t>
                            </m:r>
                          </m:e>
                          <m:sub>
                            <m:r>
                              <a:rPr lang="en-US" i="1">
                                <a:solidFill>
                                  <a:srgbClr val="C00000"/>
                                </a:solidFill>
                                <a:latin typeface="Cambria Math" panose="02040503050406030204" pitchFamily="18" charset="0"/>
                              </a:rPr>
                              <m:t>𝑗</m:t>
                            </m:r>
                          </m:sub>
                        </m:sSub>
                        <m:r>
                          <a:rPr lang="en-US" b="0" i="1" smtClean="0">
                            <a:solidFill>
                              <a:srgbClr val="C00000"/>
                            </a:solidFill>
                            <a:latin typeface="Cambria Math" panose="02040503050406030204" pitchFamily="18" charset="0"/>
                          </a:rPr>
                          <m:t>))</m:t>
                        </m:r>
                      </m:e>
                      <m:sup>
                        <m:r>
                          <a:rPr lang="en-US" b="0" i="1" smtClean="0">
                            <a:solidFill>
                              <a:srgbClr val="C00000"/>
                            </a:solidFill>
                            <a:latin typeface="Cambria Math" panose="02040503050406030204" pitchFamily="18" charset="0"/>
                          </a:rPr>
                          <m:t>2</m:t>
                        </m:r>
                      </m:sup>
                    </m:sSup>
                  </m:oMath>
                </a14:m>
                <a:endParaRPr lang="en-US" dirty="0"/>
              </a:p>
            </p:txBody>
          </p:sp>
        </mc:Choice>
        <mc:Fallback xmlns="">
          <p:sp>
            <p:nvSpPr>
              <p:cNvPr id="3" name="Content Placeholder 2">
                <a:extLst>
                  <a:ext uri="{FF2B5EF4-FFF2-40B4-BE49-F238E27FC236}">
                    <a16:creationId xmlns:a16="http://schemas.microsoft.com/office/drawing/2014/main" id="{25A465F8-35D1-4945-9D86-5204329B9590}"/>
                  </a:ext>
                </a:extLst>
              </p:cNvPr>
              <p:cNvSpPr>
                <a:spLocks noGrp="1" noRot="1" noChangeAspect="1" noMove="1" noResize="1" noEditPoints="1" noAdjustHandles="1" noChangeArrowheads="1" noChangeShapeType="1" noTextEdit="1"/>
              </p:cNvSpPr>
              <p:nvPr>
                <p:ph idx="1"/>
              </p:nvPr>
            </p:nvSpPr>
            <p:spPr>
              <a:xfrm>
                <a:off x="685800" y="1524000"/>
                <a:ext cx="7772400" cy="5116830"/>
              </a:xfrm>
              <a:blipFill>
                <a:blip r:embed="rId2"/>
                <a:stretch>
                  <a:fillRect l="-163" t="-993" r="-326"/>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337E3763-5316-A84C-B7A1-2677732E0F4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17475" y="3166088"/>
            <a:ext cx="3249435" cy="2297452"/>
          </a:xfrm>
          <a:prstGeom prst="rect">
            <a:avLst/>
          </a:prstGeom>
        </p:spPr>
      </p:pic>
    </p:spTree>
    <p:extLst>
      <p:ext uri="{BB962C8B-B14F-4D97-AF65-F5344CB8AC3E}">
        <p14:creationId xmlns:p14="http://schemas.microsoft.com/office/powerpoint/2010/main" val="363388770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Multiplicative Noise</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D207DEF5-A307-4F25-8C66-A6D5B058479D}" type="slidenum">
              <a:rPr lang="en-US" smtClean="0"/>
              <a:pPr>
                <a:defRPr/>
              </a:pPr>
              <a:t>190</a:t>
            </a:fld>
            <a:endParaRPr lang="en-US" dirty="0"/>
          </a:p>
        </p:txBody>
      </p:sp>
      <p:cxnSp>
        <p:nvCxnSpPr>
          <p:cNvPr id="5" name="Straight Connector 4"/>
          <p:cNvCxnSpPr/>
          <p:nvPr/>
        </p:nvCxnSpPr>
        <p:spPr bwMode="auto">
          <a:xfrm>
            <a:off x="2238233" y="3035157"/>
            <a:ext cx="691695" cy="981186"/>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7" name="Rectangle 6"/>
          <p:cNvSpPr/>
          <p:nvPr/>
        </p:nvSpPr>
        <p:spPr bwMode="auto">
          <a:xfrm>
            <a:off x="1961114" y="2511300"/>
            <a:ext cx="1678675" cy="523857"/>
          </a:xfrm>
          <a:prstGeom prst="rect">
            <a:avLst/>
          </a:prstGeom>
          <a:solidFill>
            <a:schemeClr val="accent1">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 1</a:t>
            </a:r>
          </a:p>
        </p:txBody>
      </p:sp>
      <mc:AlternateContent xmlns:mc="http://schemas.openxmlformats.org/markup-compatibility/2006" xmlns:a14="http://schemas.microsoft.com/office/drawing/2010/main">
        <mc:Choice Requires="a14">
          <p:sp>
            <p:nvSpPr>
              <p:cNvPr id="8" name="Oval 7"/>
              <p:cNvSpPr/>
              <p:nvPr/>
            </p:nvSpPr>
            <p:spPr bwMode="auto">
              <a:xfrm>
                <a:off x="2540878" y="4016343"/>
                <a:ext cx="778101" cy="682930"/>
              </a:xfrm>
              <a:prstGeom prst="ellipse">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1</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8" name="Oval 7"/>
              <p:cNvSpPr>
                <a:spLocks noRot="1" noChangeAspect="1" noMove="1" noResize="1" noEditPoints="1" noAdjustHandles="1" noChangeArrowheads="1" noChangeShapeType="1" noTextEdit="1"/>
              </p:cNvSpPr>
              <p:nvPr/>
            </p:nvSpPr>
            <p:spPr bwMode="auto">
              <a:xfrm>
                <a:off x="2540878" y="4016343"/>
                <a:ext cx="778101" cy="682930"/>
              </a:xfrm>
              <a:prstGeom prst="ellipse">
                <a:avLst/>
              </a:prstGeom>
              <a:blipFill rotWithShape="0">
                <a:blip r:embed="rId2"/>
                <a:stretch>
                  <a:fillRect/>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Oval 8"/>
              <p:cNvSpPr/>
              <p:nvPr/>
            </p:nvSpPr>
            <p:spPr bwMode="auto">
              <a:xfrm>
                <a:off x="3983130" y="4018420"/>
                <a:ext cx="778101" cy="682930"/>
              </a:xfrm>
              <a:prstGeom prst="ellipse">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2</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9" name="Oval 8"/>
              <p:cNvSpPr>
                <a:spLocks noRot="1" noChangeAspect="1" noMove="1" noResize="1" noEditPoints="1" noAdjustHandles="1" noChangeArrowheads="1" noChangeShapeType="1" noTextEdit="1"/>
              </p:cNvSpPr>
              <p:nvPr/>
            </p:nvSpPr>
            <p:spPr bwMode="auto">
              <a:xfrm>
                <a:off x="3983130" y="4018420"/>
                <a:ext cx="778101" cy="682930"/>
              </a:xfrm>
              <a:prstGeom prst="ellipse">
                <a:avLst/>
              </a:prstGeom>
              <a:blipFill rotWithShape="0">
                <a:blip r:embed="rId3"/>
                <a:stretch>
                  <a:fillRect/>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p:sp>
        <p:nvSpPr>
          <p:cNvPr id="10" name="Rectangle 9"/>
          <p:cNvSpPr/>
          <p:nvPr/>
        </p:nvSpPr>
        <p:spPr bwMode="auto">
          <a:xfrm>
            <a:off x="5294762" y="2497652"/>
            <a:ext cx="1678675" cy="523857"/>
          </a:xfrm>
          <a:prstGeom prst="rect">
            <a:avLst/>
          </a:prstGeom>
          <a:solidFill>
            <a:schemeClr val="accent1">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 2</a:t>
            </a:r>
          </a:p>
        </p:txBody>
      </p:sp>
      <p:cxnSp>
        <p:nvCxnSpPr>
          <p:cNvPr id="11" name="Straight Connector 10"/>
          <p:cNvCxnSpPr/>
          <p:nvPr/>
        </p:nvCxnSpPr>
        <p:spPr bwMode="auto">
          <a:xfrm flipH="1">
            <a:off x="3639789" y="2759580"/>
            <a:ext cx="1654974" cy="13649"/>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2" name="Oval 11"/>
              <p:cNvSpPr/>
              <p:nvPr/>
            </p:nvSpPr>
            <p:spPr bwMode="auto">
              <a:xfrm>
                <a:off x="5440962" y="4010778"/>
                <a:ext cx="778101" cy="682930"/>
              </a:xfrm>
              <a:prstGeom prst="ellipse">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3</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12" name="Oval 11"/>
              <p:cNvSpPr>
                <a:spLocks noRot="1" noChangeAspect="1" noMove="1" noResize="1" noEditPoints="1" noAdjustHandles="1" noChangeArrowheads="1" noChangeShapeType="1" noTextEdit="1"/>
              </p:cNvSpPr>
              <p:nvPr/>
            </p:nvSpPr>
            <p:spPr bwMode="auto">
              <a:xfrm>
                <a:off x="5440962" y="4010778"/>
                <a:ext cx="778101" cy="682930"/>
              </a:xfrm>
              <a:prstGeom prst="ellipse">
                <a:avLst/>
              </a:prstGeom>
              <a:blipFill rotWithShape="0">
                <a:blip r:embed="rId4"/>
                <a:stretch>
                  <a:fillRect/>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p:cxnSp>
        <p:nvCxnSpPr>
          <p:cNvPr id="16" name="Straight Connector 15"/>
          <p:cNvCxnSpPr/>
          <p:nvPr/>
        </p:nvCxnSpPr>
        <p:spPr bwMode="auto">
          <a:xfrm flipH="1">
            <a:off x="3205029" y="3035157"/>
            <a:ext cx="2349883" cy="1081199"/>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7" name="TextBox 16"/>
          <p:cNvSpPr txBox="1"/>
          <p:nvPr/>
        </p:nvSpPr>
        <p:spPr>
          <a:xfrm>
            <a:off x="2426264" y="1885878"/>
            <a:ext cx="503664" cy="584775"/>
          </a:xfrm>
          <a:prstGeom prst="rect">
            <a:avLst/>
          </a:prstGeom>
          <a:solidFill>
            <a:srgbClr val="B5FCC4"/>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i="1" dirty="0">
                <a:solidFill>
                  <a:srgbClr val="FF0000"/>
                </a:solidFill>
                <a:latin typeface="Times" charset="0"/>
                <a:ea typeface="Times" charset="0"/>
                <a:cs typeface="Times" charset="0"/>
              </a:rPr>
              <a:t>x</a:t>
            </a:r>
            <a:r>
              <a:rPr lang="en-US" sz="3200" i="1" baseline="30000" dirty="0">
                <a:solidFill>
                  <a:srgbClr val="FF0000"/>
                </a:solidFill>
                <a:latin typeface="Times" charset="0"/>
                <a:ea typeface="Times" charset="0"/>
                <a:cs typeface="Times" charset="0"/>
              </a:rPr>
              <a:t>1</a:t>
            </a:r>
            <a:endParaRPr lang="en-US" sz="3200" i="1" dirty="0">
              <a:solidFill>
                <a:srgbClr val="FF0000"/>
              </a:solidFill>
              <a:latin typeface="Times" charset="0"/>
              <a:ea typeface="Times" charset="0"/>
              <a:cs typeface="Times" charset="0"/>
            </a:endParaRPr>
          </a:p>
        </p:txBody>
      </p:sp>
      <p:sp>
        <p:nvSpPr>
          <p:cNvPr id="18" name="TextBox 17"/>
          <p:cNvSpPr txBox="1"/>
          <p:nvPr/>
        </p:nvSpPr>
        <p:spPr>
          <a:xfrm>
            <a:off x="5812024" y="1843005"/>
            <a:ext cx="503664" cy="584775"/>
          </a:xfrm>
          <a:prstGeom prst="rect">
            <a:avLst/>
          </a:prstGeom>
          <a:solidFill>
            <a:srgbClr val="B5FCC4"/>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i="1" dirty="0">
                <a:solidFill>
                  <a:srgbClr val="FF0000"/>
                </a:solidFill>
                <a:latin typeface="Times" charset="0"/>
                <a:ea typeface="Times" charset="0"/>
                <a:cs typeface="Times" charset="0"/>
              </a:rPr>
              <a:t>x</a:t>
            </a:r>
            <a:r>
              <a:rPr lang="en-US" sz="3200" i="1" baseline="30000" dirty="0">
                <a:solidFill>
                  <a:srgbClr val="FF0000"/>
                </a:solidFill>
                <a:latin typeface="Times" charset="0"/>
                <a:ea typeface="Times" charset="0"/>
                <a:cs typeface="Times" charset="0"/>
              </a:rPr>
              <a:t>2</a:t>
            </a:r>
            <a:endParaRPr lang="en-US" sz="3200" i="1" dirty="0">
              <a:solidFill>
                <a:srgbClr val="FF0000"/>
              </a:solidFill>
              <a:latin typeface="Times" charset="0"/>
              <a:ea typeface="Times" charset="0"/>
              <a:cs typeface="Times" charset="0"/>
            </a:endParaRPr>
          </a:p>
        </p:txBody>
      </p:sp>
    </p:spTree>
    <p:extLst>
      <p:ext uri="{BB962C8B-B14F-4D97-AF65-F5344CB8AC3E}">
        <p14:creationId xmlns:p14="http://schemas.microsoft.com/office/powerpoint/2010/main" val="220072413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Multiplicative Noise</a:t>
            </a:r>
          </a:p>
        </p:txBody>
      </p:sp>
      <p:sp>
        <p:nvSpPr>
          <p:cNvPr id="4" name="Slide Number Placeholder 3"/>
          <p:cNvSpPr>
            <a:spLocks noGrp="1"/>
          </p:cNvSpPr>
          <p:nvPr>
            <p:ph type="sldNum" sz="quarter" idx="12"/>
          </p:nvPr>
        </p:nvSpPr>
        <p:spPr/>
        <p:txBody>
          <a:bodyPr/>
          <a:lstStyle/>
          <a:p>
            <a:pPr>
              <a:defRPr/>
            </a:pPr>
            <a:fld id="{D207DEF5-A307-4F25-8C66-A6D5B058479D}" type="slidenum">
              <a:rPr lang="en-US" smtClean="0"/>
              <a:pPr>
                <a:defRPr/>
              </a:pPr>
              <a:t>191</a:t>
            </a:fld>
            <a:endParaRPr lang="en-US" dirty="0"/>
          </a:p>
        </p:txBody>
      </p:sp>
      <p:cxnSp>
        <p:nvCxnSpPr>
          <p:cNvPr id="24" name="Straight Connector 23"/>
          <p:cNvCxnSpPr/>
          <p:nvPr/>
        </p:nvCxnSpPr>
        <p:spPr bwMode="auto">
          <a:xfrm>
            <a:off x="2238233" y="3035157"/>
            <a:ext cx="691695" cy="981186"/>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26" name="Rectangle 25"/>
          <p:cNvSpPr/>
          <p:nvPr/>
        </p:nvSpPr>
        <p:spPr bwMode="auto">
          <a:xfrm>
            <a:off x="1961114" y="2511300"/>
            <a:ext cx="1678675" cy="523857"/>
          </a:xfrm>
          <a:prstGeom prst="rect">
            <a:avLst/>
          </a:prstGeom>
          <a:solidFill>
            <a:schemeClr val="accent1">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 1</a:t>
            </a:r>
          </a:p>
        </p:txBody>
      </p:sp>
      <mc:AlternateContent xmlns:mc="http://schemas.openxmlformats.org/markup-compatibility/2006" xmlns:a14="http://schemas.microsoft.com/office/drawing/2010/main">
        <mc:Choice Requires="a14">
          <p:sp>
            <p:nvSpPr>
              <p:cNvPr id="27" name="Oval 26"/>
              <p:cNvSpPr/>
              <p:nvPr/>
            </p:nvSpPr>
            <p:spPr bwMode="auto">
              <a:xfrm>
                <a:off x="2540878" y="4016343"/>
                <a:ext cx="778101" cy="682930"/>
              </a:xfrm>
              <a:prstGeom prst="ellipse">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1</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7" name="Oval 26"/>
              <p:cNvSpPr>
                <a:spLocks noRot="1" noChangeAspect="1" noMove="1" noResize="1" noEditPoints="1" noAdjustHandles="1" noChangeArrowheads="1" noChangeShapeType="1" noTextEdit="1"/>
              </p:cNvSpPr>
              <p:nvPr/>
            </p:nvSpPr>
            <p:spPr bwMode="auto">
              <a:xfrm>
                <a:off x="2540878" y="4016343"/>
                <a:ext cx="778101" cy="682930"/>
              </a:xfrm>
              <a:prstGeom prst="ellipse">
                <a:avLst/>
              </a:prstGeom>
              <a:blipFill rotWithShape="0">
                <a:blip r:embed="rId2"/>
                <a:stretch>
                  <a:fillRect/>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Oval 27"/>
              <p:cNvSpPr/>
              <p:nvPr/>
            </p:nvSpPr>
            <p:spPr bwMode="auto">
              <a:xfrm>
                <a:off x="3983130" y="4018420"/>
                <a:ext cx="778101" cy="682930"/>
              </a:xfrm>
              <a:prstGeom prst="ellipse">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2</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8" name="Oval 27"/>
              <p:cNvSpPr>
                <a:spLocks noRot="1" noChangeAspect="1" noMove="1" noResize="1" noEditPoints="1" noAdjustHandles="1" noChangeArrowheads="1" noChangeShapeType="1" noTextEdit="1"/>
              </p:cNvSpPr>
              <p:nvPr/>
            </p:nvSpPr>
            <p:spPr bwMode="auto">
              <a:xfrm>
                <a:off x="3983130" y="4018420"/>
                <a:ext cx="778101" cy="682930"/>
              </a:xfrm>
              <a:prstGeom prst="ellipse">
                <a:avLst/>
              </a:prstGeom>
              <a:blipFill rotWithShape="0">
                <a:blip r:embed="rId3"/>
                <a:stretch>
                  <a:fillRect/>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p:sp>
        <p:nvSpPr>
          <p:cNvPr id="29" name="Rectangle 28"/>
          <p:cNvSpPr/>
          <p:nvPr/>
        </p:nvSpPr>
        <p:spPr bwMode="auto">
          <a:xfrm>
            <a:off x="5294762" y="2497652"/>
            <a:ext cx="1678675" cy="523857"/>
          </a:xfrm>
          <a:prstGeom prst="rect">
            <a:avLst/>
          </a:prstGeom>
          <a:solidFill>
            <a:schemeClr val="accent1">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 2</a:t>
            </a:r>
          </a:p>
        </p:txBody>
      </p:sp>
      <p:cxnSp>
        <p:nvCxnSpPr>
          <p:cNvPr id="30" name="Straight Connector 29"/>
          <p:cNvCxnSpPr/>
          <p:nvPr/>
        </p:nvCxnSpPr>
        <p:spPr bwMode="auto">
          <a:xfrm flipH="1">
            <a:off x="3639789" y="2759580"/>
            <a:ext cx="1654974" cy="13649"/>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31" name="Oval 30"/>
              <p:cNvSpPr/>
              <p:nvPr/>
            </p:nvSpPr>
            <p:spPr bwMode="auto">
              <a:xfrm>
                <a:off x="5440962" y="4010778"/>
                <a:ext cx="778101" cy="682930"/>
              </a:xfrm>
              <a:prstGeom prst="ellipse">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3</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31" name="Oval 30"/>
              <p:cNvSpPr>
                <a:spLocks noRot="1" noChangeAspect="1" noMove="1" noResize="1" noEditPoints="1" noAdjustHandles="1" noChangeArrowheads="1" noChangeShapeType="1" noTextEdit="1"/>
              </p:cNvSpPr>
              <p:nvPr/>
            </p:nvSpPr>
            <p:spPr bwMode="auto">
              <a:xfrm>
                <a:off x="5440962" y="4010778"/>
                <a:ext cx="778101" cy="682930"/>
              </a:xfrm>
              <a:prstGeom prst="ellipse">
                <a:avLst/>
              </a:prstGeom>
              <a:blipFill rotWithShape="0">
                <a:blip r:embed="rId4"/>
                <a:stretch>
                  <a:fillRect/>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p:cxnSp>
        <p:nvCxnSpPr>
          <p:cNvPr id="35" name="Straight Connector 34"/>
          <p:cNvCxnSpPr>
            <a:endCxn id="35" idx="7"/>
          </p:cNvCxnSpPr>
          <p:nvPr/>
        </p:nvCxnSpPr>
        <p:spPr bwMode="auto">
          <a:xfrm flipH="1">
            <a:off x="3205029" y="3035157"/>
            <a:ext cx="2349883" cy="1081199"/>
          </a:xfrm>
          <a:prstGeom prst="line">
            <a:avLst/>
          </a:prstGeom>
          <a:solidFill>
            <a:schemeClr val="accent1"/>
          </a:solidFill>
          <a:ln w="2857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38" name="TextBox 37"/>
              <p:cNvSpPr txBox="1"/>
              <p:nvPr/>
            </p:nvSpPr>
            <p:spPr>
              <a:xfrm>
                <a:off x="988270" y="3258994"/>
                <a:ext cx="1631216" cy="584775"/>
              </a:xfrm>
              <a:prstGeom prst="rect">
                <a:avLst/>
              </a:prstGeom>
              <a:solidFill>
                <a:schemeClr val="bg1">
                  <a:lumMod val="75000"/>
                </a:schemeClr>
              </a:solidFill>
            </p:spPr>
            <p:txBody>
              <a:bodyPr wrap="none" rtlCol="0">
                <a:spAutoFit/>
              </a:bodyPr>
              <a:lstStyle/>
              <a:p>
                <a:pPr>
                  <a:buNone/>
                </a:pPr>
                <a14:m>
                  <m:oMath xmlns:m="http://schemas.openxmlformats.org/officeDocument/2006/math">
                    <m:r>
                      <a:rPr lang="en-US" sz="3200" i="1" smtClean="0">
                        <a:solidFill>
                          <a:schemeClr val="tx1"/>
                        </a:solidFill>
                        <a:latin typeface="Cambria Math" charset="0"/>
                        <a:ea typeface="Times" charset="0"/>
                        <a:cs typeface="Times" charset="0"/>
                      </a:rPr>
                      <m:t>𝛼</m:t>
                    </m:r>
                    <m:r>
                      <a:rPr lang="en-US" sz="3200" i="1">
                        <a:solidFill>
                          <a:schemeClr val="tx1"/>
                        </a:solidFill>
                        <a:latin typeface="Cambria Math" charset="0"/>
                        <a:ea typeface="Times" charset="0"/>
                        <a:cs typeface="Times" charset="0"/>
                      </a:rPr>
                      <m:t>𝛻</m:t>
                    </m:r>
                    <m:sSub>
                      <m:sSubPr>
                        <m:ctrlPr>
                          <a:rPr lang="en-US" sz="3200" i="1">
                            <a:solidFill>
                              <a:schemeClr val="tx1"/>
                            </a:solidFill>
                            <a:latin typeface="Cambria Math" panose="02040503050406030204" pitchFamily="18" charset="0"/>
                            <a:ea typeface="Times" charset="0"/>
                            <a:cs typeface="Times" charset="0"/>
                          </a:rPr>
                        </m:ctrlPr>
                      </m:sSubPr>
                      <m:e>
                        <m:r>
                          <a:rPr lang="en-US" sz="3200" i="1">
                            <a:solidFill>
                              <a:schemeClr val="tx1"/>
                            </a:solidFill>
                            <a:latin typeface="Cambria Math" charset="0"/>
                            <a:ea typeface="Times" charset="0"/>
                            <a:cs typeface="Times" charset="0"/>
                          </a:rPr>
                          <m:t>𝑓</m:t>
                        </m:r>
                      </m:e>
                      <m:sub>
                        <m:r>
                          <a:rPr lang="en-US" sz="3200" i="1">
                            <a:solidFill>
                              <a:schemeClr val="tx1"/>
                            </a:solidFill>
                            <a:latin typeface="Cambria Math" charset="0"/>
                            <a:ea typeface="Times" charset="0"/>
                            <a:cs typeface="Times" charset="0"/>
                          </a:rPr>
                          <m:t>1</m:t>
                        </m:r>
                      </m:sub>
                    </m:sSub>
                  </m:oMath>
                </a14:m>
                <a:r>
                  <a:rPr lang="en-US" sz="3200" i="1" dirty="0">
                    <a:solidFill>
                      <a:schemeClr val="tx1"/>
                    </a:solidFill>
                    <a:latin typeface="Times" charset="0"/>
                    <a:ea typeface="Times" charset="0"/>
                    <a:cs typeface="Times" charset="0"/>
                  </a:rPr>
                  <a:t>(x</a:t>
                </a:r>
                <a:r>
                  <a:rPr lang="en-US" sz="3200" i="1" baseline="30000" dirty="0">
                    <a:solidFill>
                      <a:schemeClr val="tx1"/>
                    </a:solidFill>
                    <a:latin typeface="Times" charset="0"/>
                    <a:ea typeface="Times" charset="0"/>
                    <a:cs typeface="Times" charset="0"/>
                  </a:rPr>
                  <a:t>1</a:t>
                </a:r>
                <a:r>
                  <a:rPr lang="en-US" sz="3200" i="1" dirty="0">
                    <a:solidFill>
                      <a:schemeClr val="tx1"/>
                    </a:solidFill>
                    <a:latin typeface="Times" charset="0"/>
                    <a:ea typeface="Times" charset="0"/>
                    <a:cs typeface="Times" charset="0"/>
                  </a:rPr>
                  <a:t>)</a:t>
                </a:r>
              </a:p>
            </p:txBody>
          </p:sp>
        </mc:Choice>
        <mc:Fallback xmlns="">
          <p:sp>
            <p:nvSpPr>
              <p:cNvPr id="38" name="TextBox 37"/>
              <p:cNvSpPr txBox="1">
                <a:spLocks noRot="1" noChangeAspect="1" noMove="1" noResize="1" noEditPoints="1" noAdjustHandles="1" noChangeArrowheads="1" noChangeShapeType="1" noTextEdit="1"/>
              </p:cNvSpPr>
              <p:nvPr/>
            </p:nvSpPr>
            <p:spPr>
              <a:xfrm>
                <a:off x="988270" y="3258994"/>
                <a:ext cx="1631216" cy="584775"/>
              </a:xfrm>
              <a:prstGeom prst="rect">
                <a:avLst/>
              </a:prstGeom>
              <a:blipFill rotWithShape="0">
                <a:blip r:embed="rId5"/>
                <a:stretch>
                  <a:fillRect t="-13542" r="-8955"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3430982" y="3307570"/>
                <a:ext cx="1873398" cy="584775"/>
              </a:xfrm>
              <a:prstGeom prst="rect">
                <a:avLst/>
              </a:prstGeom>
              <a:solidFill>
                <a:schemeClr val="bg1">
                  <a:lumMod val="75000"/>
                </a:schemeClr>
              </a:solidFill>
            </p:spPr>
            <p:txBody>
              <a:bodyPr wrap="none" rtlCol="0">
                <a:spAutoFit/>
              </a:bodyPr>
              <a:lstStyle/>
              <a:p>
                <a:pPr>
                  <a:buNone/>
                </a:pPr>
                <a14:m>
                  <m:oMathPara xmlns:m="http://schemas.openxmlformats.org/officeDocument/2006/math">
                    <m:oMathParaPr>
                      <m:jc m:val="centerGroup"/>
                    </m:oMathParaPr>
                    <m:oMath xmlns:m="http://schemas.openxmlformats.org/officeDocument/2006/math">
                      <m:r>
                        <a:rPr lang="en-US" sz="3200" i="1" smtClean="0">
                          <a:solidFill>
                            <a:schemeClr val="tx1"/>
                          </a:solidFill>
                          <a:latin typeface="Cambria Math" panose="02040503050406030204" pitchFamily="18" charset="0"/>
                        </a:rPr>
                        <m:t>𝛽</m:t>
                      </m:r>
                      <m:r>
                        <a:rPr lang="en-US" sz="3200" i="1">
                          <a:solidFill>
                            <a:schemeClr val="tx1"/>
                          </a:solidFill>
                          <a:latin typeface="Cambria Math" panose="02040503050406030204" pitchFamily="18" charset="0"/>
                        </a:rPr>
                        <m:t>𝛻</m:t>
                      </m:r>
                      <m:sSub>
                        <m:sSubPr>
                          <m:ctrlPr>
                            <a:rPr lang="en-US" sz="3200" i="1">
                              <a:solidFill>
                                <a:schemeClr val="tx1"/>
                              </a:solidFill>
                              <a:latin typeface="Cambria Math" panose="02040503050406030204" pitchFamily="18" charset="0"/>
                            </a:rPr>
                          </m:ctrlPr>
                        </m:sSubPr>
                        <m:e>
                          <m:r>
                            <a:rPr lang="en-US" sz="3200" i="1">
                              <a:solidFill>
                                <a:schemeClr val="tx1"/>
                              </a:solidFill>
                              <a:latin typeface="Cambria Math" panose="02040503050406030204" pitchFamily="18" charset="0"/>
                            </a:rPr>
                            <m:t>𝑓</m:t>
                          </m:r>
                        </m:e>
                        <m:sub>
                          <m:r>
                            <a:rPr lang="en-US" sz="3200" i="1">
                              <a:solidFill>
                                <a:schemeClr val="tx1"/>
                              </a:solidFill>
                              <a:latin typeface="Cambria Math" panose="02040503050406030204" pitchFamily="18" charset="0"/>
                            </a:rPr>
                            <m:t>1</m:t>
                          </m:r>
                        </m:sub>
                      </m:sSub>
                      <m:r>
                        <a:rPr lang="en-US" sz="3200" b="0" i="1" smtClean="0">
                          <a:solidFill>
                            <a:schemeClr val="tx1"/>
                          </a:solidFill>
                          <a:latin typeface="Cambria Math" charset="0"/>
                        </a:rPr>
                        <m:t>(</m:t>
                      </m:r>
                      <m:r>
                        <a:rPr lang="en-US" sz="3200" b="0" i="1" smtClean="0">
                          <a:solidFill>
                            <a:schemeClr val="tx1"/>
                          </a:solidFill>
                          <a:latin typeface="Cambria Math" charset="0"/>
                        </a:rPr>
                        <m:t>𝑥</m:t>
                      </m:r>
                      <m:r>
                        <a:rPr lang="en-US" sz="3200" b="0" i="1" baseline="30000" smtClean="0">
                          <a:solidFill>
                            <a:schemeClr val="tx1"/>
                          </a:solidFill>
                          <a:latin typeface="Cambria Math" charset="0"/>
                        </a:rPr>
                        <m:t>2</m:t>
                      </m:r>
                      <m:r>
                        <a:rPr lang="en-US" sz="3200" b="0" i="1" smtClean="0">
                          <a:solidFill>
                            <a:schemeClr val="tx1"/>
                          </a:solidFill>
                          <a:latin typeface="Cambria Math" charset="0"/>
                        </a:rPr>
                        <m:t>)</m:t>
                      </m:r>
                    </m:oMath>
                  </m:oMathPara>
                </a14:m>
                <a:endParaRPr lang="en-US" sz="3200" i="1" dirty="0">
                  <a:solidFill>
                    <a:schemeClr val="tx1"/>
                  </a:solidFill>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3430982" y="3307570"/>
                <a:ext cx="1873398" cy="584775"/>
              </a:xfrm>
              <a:prstGeom prst="rect">
                <a:avLst/>
              </a:prstGeom>
              <a:blipFill rotWithShape="0">
                <a:blip r:embed="rId6"/>
                <a:stretch>
                  <a:fillRect/>
                </a:stretch>
              </a:blipFill>
            </p:spPr>
            <p:txBody>
              <a:bodyPr/>
              <a:lstStyle/>
              <a:p>
                <a:r>
                  <a:rPr lang="en-US">
                    <a:noFill/>
                  </a:rPr>
                  <a:t> </a:t>
                </a:r>
              </a:p>
            </p:txBody>
          </p:sp>
        </mc:Fallback>
      </mc:AlternateContent>
      <p:sp>
        <p:nvSpPr>
          <p:cNvPr id="18" name="TextBox 17"/>
          <p:cNvSpPr txBox="1"/>
          <p:nvPr/>
        </p:nvSpPr>
        <p:spPr>
          <a:xfrm>
            <a:off x="2426264" y="1885878"/>
            <a:ext cx="503664" cy="584775"/>
          </a:xfrm>
          <a:prstGeom prst="rect">
            <a:avLst/>
          </a:prstGeom>
          <a:solidFill>
            <a:srgbClr val="B5FCC4"/>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i="1" dirty="0">
                <a:solidFill>
                  <a:srgbClr val="FF0000"/>
                </a:solidFill>
                <a:latin typeface="Times" charset="0"/>
                <a:ea typeface="Times" charset="0"/>
                <a:cs typeface="Times" charset="0"/>
              </a:rPr>
              <a:t>x</a:t>
            </a:r>
            <a:r>
              <a:rPr lang="en-US" sz="3200" i="1" baseline="30000" dirty="0">
                <a:solidFill>
                  <a:srgbClr val="FF0000"/>
                </a:solidFill>
                <a:latin typeface="Times" charset="0"/>
                <a:ea typeface="Times" charset="0"/>
                <a:cs typeface="Times" charset="0"/>
              </a:rPr>
              <a:t>1</a:t>
            </a:r>
            <a:endParaRPr lang="en-US" sz="3200" i="1" dirty="0">
              <a:solidFill>
                <a:srgbClr val="FF0000"/>
              </a:solidFill>
              <a:latin typeface="Times" charset="0"/>
              <a:ea typeface="Times" charset="0"/>
              <a:cs typeface="Times" charset="0"/>
            </a:endParaRPr>
          </a:p>
        </p:txBody>
      </p:sp>
      <p:sp>
        <p:nvSpPr>
          <p:cNvPr id="41" name="TextBox 40"/>
          <p:cNvSpPr txBox="1"/>
          <p:nvPr/>
        </p:nvSpPr>
        <p:spPr>
          <a:xfrm>
            <a:off x="5812024" y="1843005"/>
            <a:ext cx="503664" cy="584775"/>
          </a:xfrm>
          <a:prstGeom prst="rect">
            <a:avLst/>
          </a:prstGeom>
          <a:solidFill>
            <a:srgbClr val="B5FCC4"/>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i="1" dirty="0">
                <a:solidFill>
                  <a:srgbClr val="FF0000"/>
                </a:solidFill>
                <a:latin typeface="Times" charset="0"/>
                <a:ea typeface="Times" charset="0"/>
                <a:cs typeface="Times" charset="0"/>
              </a:rPr>
              <a:t>x</a:t>
            </a:r>
            <a:r>
              <a:rPr lang="en-US" sz="3200" i="1" baseline="30000" dirty="0">
                <a:solidFill>
                  <a:srgbClr val="FF0000"/>
                </a:solidFill>
                <a:latin typeface="Times" charset="0"/>
                <a:ea typeface="Times" charset="0"/>
                <a:cs typeface="Times" charset="0"/>
              </a:rPr>
              <a:t>2</a:t>
            </a:r>
            <a:endParaRPr lang="en-US" sz="3200" i="1" dirty="0">
              <a:solidFill>
                <a:srgbClr val="FF0000"/>
              </a:solidFill>
              <a:latin typeface="Times" charset="0"/>
              <a:ea typeface="Times" charset="0"/>
              <a:cs typeface="Times" charset="0"/>
            </a:endParaRPr>
          </a:p>
        </p:txBody>
      </p:sp>
      <mc:AlternateContent xmlns:mc="http://schemas.openxmlformats.org/markup-compatibility/2006" xmlns:a14="http://schemas.microsoft.com/office/drawing/2010/main">
        <mc:Choice Requires="a14">
          <p:sp>
            <p:nvSpPr>
              <p:cNvPr id="40" name="TextBox 39"/>
              <p:cNvSpPr txBox="1"/>
              <p:nvPr/>
            </p:nvSpPr>
            <p:spPr>
              <a:xfrm>
                <a:off x="929761" y="5362575"/>
                <a:ext cx="1413400" cy="584775"/>
              </a:xfrm>
              <a:prstGeom prst="rect">
                <a:avLst/>
              </a:prstGeom>
              <a:solidFill>
                <a:schemeClr val="bg1">
                  <a:lumMod val="75000"/>
                </a:schemeClr>
              </a:solidFill>
            </p:spPr>
            <p:txBody>
              <a:bodyPr wrap="none" rtlCol="0">
                <a:spAutoFit/>
              </a:bodyPr>
              <a:lstStyle/>
              <a:p>
                <a:pPr>
                  <a:buNone/>
                </a:pPr>
                <a14:m>
                  <m:oMath xmlns:m="http://schemas.openxmlformats.org/officeDocument/2006/math">
                    <m:r>
                      <a:rPr lang="en-US" sz="3200" i="1" smtClean="0">
                        <a:solidFill>
                          <a:schemeClr val="tx1"/>
                        </a:solidFill>
                        <a:latin typeface="Cambria Math" charset="0"/>
                        <a:ea typeface="Helvetica" charset="0"/>
                        <a:cs typeface="Helvetica" charset="0"/>
                      </a:rPr>
                      <m:t>𝛼</m:t>
                    </m:r>
                  </m:oMath>
                </a14:m>
                <a:r>
                  <a:rPr lang="en-US" sz="3200" dirty="0">
                    <a:solidFill>
                      <a:schemeClr val="tx1"/>
                    </a:solidFill>
                    <a:latin typeface="Helvetica" charset="0"/>
                    <a:ea typeface="Helvetica" charset="0"/>
                    <a:cs typeface="Helvetica" charset="0"/>
                  </a:rPr>
                  <a:t>+</a:t>
                </a:r>
                <a14:m>
                  <m:oMath xmlns:m="http://schemas.openxmlformats.org/officeDocument/2006/math">
                    <m:r>
                      <a:rPr lang="en-US" sz="3200" i="1">
                        <a:solidFill>
                          <a:schemeClr val="tx1"/>
                        </a:solidFill>
                        <a:latin typeface="Cambria Math" charset="0"/>
                        <a:ea typeface="Helvetica" charset="0"/>
                        <a:cs typeface="Helvetica" charset="0"/>
                      </a:rPr>
                      <m:t>𝛽</m:t>
                    </m:r>
                  </m:oMath>
                </a14:m>
                <a:r>
                  <a:rPr lang="en-US" sz="3200" dirty="0">
                    <a:solidFill>
                      <a:schemeClr val="tx1"/>
                    </a:solidFill>
                    <a:latin typeface="Helvetica" charset="0"/>
                    <a:ea typeface="Helvetica" charset="0"/>
                    <a:cs typeface="Helvetica" charset="0"/>
                  </a:rPr>
                  <a:t>=1</a:t>
                </a:r>
              </a:p>
            </p:txBody>
          </p:sp>
        </mc:Choice>
        <mc:Fallback xmlns="">
          <p:sp>
            <p:nvSpPr>
              <p:cNvPr id="40" name="TextBox 39"/>
              <p:cNvSpPr txBox="1">
                <a:spLocks noRot="1" noChangeAspect="1" noMove="1" noResize="1" noEditPoints="1" noAdjustHandles="1" noChangeArrowheads="1" noChangeShapeType="1" noTextEdit="1"/>
              </p:cNvSpPr>
              <p:nvPr/>
            </p:nvSpPr>
            <p:spPr>
              <a:xfrm>
                <a:off x="929761" y="5362575"/>
                <a:ext cx="1413400" cy="584775"/>
              </a:xfrm>
              <a:prstGeom prst="rect">
                <a:avLst/>
              </a:prstGeom>
              <a:blipFill rotWithShape="0">
                <a:blip r:embed="rId7"/>
                <a:stretch>
                  <a:fillRect t="-13542" r="-10390" b="-33333"/>
                </a:stretch>
              </a:blipFill>
            </p:spPr>
            <p:txBody>
              <a:bodyPr/>
              <a:lstStyle/>
              <a:p>
                <a:r>
                  <a:rPr lang="en-US">
                    <a:noFill/>
                  </a:rPr>
                  <a:t> </a:t>
                </a:r>
              </a:p>
            </p:txBody>
          </p:sp>
        </mc:Fallback>
      </mc:AlternateContent>
    </p:spTree>
    <p:extLst>
      <p:ext uri="{BB962C8B-B14F-4D97-AF65-F5344CB8AC3E}">
        <p14:creationId xmlns:p14="http://schemas.microsoft.com/office/powerpoint/2010/main" val="88752526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Multiplicative Noise</a:t>
            </a:r>
          </a:p>
        </p:txBody>
      </p:sp>
      <p:cxnSp>
        <p:nvCxnSpPr>
          <p:cNvPr id="24" name="Straight Connector 23"/>
          <p:cNvCxnSpPr/>
          <p:nvPr/>
        </p:nvCxnSpPr>
        <p:spPr bwMode="auto">
          <a:xfrm>
            <a:off x="2238233" y="3035157"/>
            <a:ext cx="691695" cy="981186"/>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26" name="Rectangle 25"/>
          <p:cNvSpPr/>
          <p:nvPr/>
        </p:nvSpPr>
        <p:spPr bwMode="auto">
          <a:xfrm>
            <a:off x="1961114" y="2511300"/>
            <a:ext cx="1678675" cy="523857"/>
          </a:xfrm>
          <a:prstGeom prst="rect">
            <a:avLst/>
          </a:prstGeom>
          <a:solidFill>
            <a:schemeClr val="accent1">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 1</a:t>
            </a:r>
          </a:p>
        </p:txBody>
      </p:sp>
      <mc:AlternateContent xmlns:mc="http://schemas.openxmlformats.org/markup-compatibility/2006" xmlns:a14="http://schemas.microsoft.com/office/drawing/2010/main">
        <mc:Choice Requires="a14">
          <p:sp>
            <p:nvSpPr>
              <p:cNvPr id="27" name="Oval 26"/>
              <p:cNvSpPr/>
              <p:nvPr/>
            </p:nvSpPr>
            <p:spPr bwMode="auto">
              <a:xfrm>
                <a:off x="2540878" y="4016343"/>
                <a:ext cx="778101" cy="682930"/>
              </a:xfrm>
              <a:prstGeom prst="ellipse">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1</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7" name="Oval 26"/>
              <p:cNvSpPr>
                <a:spLocks noRot="1" noChangeAspect="1" noMove="1" noResize="1" noEditPoints="1" noAdjustHandles="1" noChangeArrowheads="1" noChangeShapeType="1" noTextEdit="1"/>
              </p:cNvSpPr>
              <p:nvPr/>
            </p:nvSpPr>
            <p:spPr bwMode="auto">
              <a:xfrm>
                <a:off x="2540878" y="4016343"/>
                <a:ext cx="778101" cy="682930"/>
              </a:xfrm>
              <a:prstGeom prst="ellipse">
                <a:avLst/>
              </a:prstGeom>
              <a:blipFill rotWithShape="0">
                <a:blip r:embed="rId2"/>
                <a:stretch>
                  <a:fillRect/>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Oval 27"/>
              <p:cNvSpPr/>
              <p:nvPr/>
            </p:nvSpPr>
            <p:spPr bwMode="auto">
              <a:xfrm>
                <a:off x="3983130" y="4018420"/>
                <a:ext cx="778101" cy="682930"/>
              </a:xfrm>
              <a:prstGeom prst="ellipse">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2</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8" name="Oval 27"/>
              <p:cNvSpPr>
                <a:spLocks noRot="1" noChangeAspect="1" noMove="1" noResize="1" noEditPoints="1" noAdjustHandles="1" noChangeArrowheads="1" noChangeShapeType="1" noTextEdit="1"/>
              </p:cNvSpPr>
              <p:nvPr/>
            </p:nvSpPr>
            <p:spPr bwMode="auto">
              <a:xfrm>
                <a:off x="3983130" y="4018420"/>
                <a:ext cx="778101" cy="682930"/>
              </a:xfrm>
              <a:prstGeom prst="ellipse">
                <a:avLst/>
              </a:prstGeom>
              <a:blipFill rotWithShape="0">
                <a:blip r:embed="rId3"/>
                <a:stretch>
                  <a:fillRect/>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p:sp>
        <p:nvSpPr>
          <p:cNvPr id="29" name="Rectangle 28"/>
          <p:cNvSpPr/>
          <p:nvPr/>
        </p:nvSpPr>
        <p:spPr bwMode="auto">
          <a:xfrm>
            <a:off x="5294762" y="2497652"/>
            <a:ext cx="1678675" cy="523857"/>
          </a:xfrm>
          <a:prstGeom prst="rect">
            <a:avLst/>
          </a:prstGeom>
          <a:solidFill>
            <a:schemeClr val="accent1">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 2</a:t>
            </a:r>
          </a:p>
        </p:txBody>
      </p:sp>
      <p:cxnSp>
        <p:nvCxnSpPr>
          <p:cNvPr id="30" name="Straight Connector 29"/>
          <p:cNvCxnSpPr/>
          <p:nvPr/>
        </p:nvCxnSpPr>
        <p:spPr bwMode="auto">
          <a:xfrm flipH="1">
            <a:off x="3639789" y="2759580"/>
            <a:ext cx="1654974" cy="13649"/>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31" name="Oval 30"/>
              <p:cNvSpPr/>
              <p:nvPr/>
            </p:nvSpPr>
            <p:spPr bwMode="auto">
              <a:xfrm>
                <a:off x="5440962" y="4010778"/>
                <a:ext cx="778101" cy="682930"/>
              </a:xfrm>
              <a:prstGeom prst="ellipse">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3</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31" name="Oval 30"/>
              <p:cNvSpPr>
                <a:spLocks noRot="1" noChangeAspect="1" noMove="1" noResize="1" noEditPoints="1" noAdjustHandles="1" noChangeArrowheads="1" noChangeShapeType="1" noTextEdit="1"/>
              </p:cNvSpPr>
              <p:nvPr/>
            </p:nvSpPr>
            <p:spPr bwMode="auto">
              <a:xfrm>
                <a:off x="5440962" y="4010778"/>
                <a:ext cx="778101" cy="682930"/>
              </a:xfrm>
              <a:prstGeom prst="ellipse">
                <a:avLst/>
              </a:prstGeom>
              <a:blipFill rotWithShape="0">
                <a:blip r:embed="rId4"/>
                <a:stretch>
                  <a:fillRect/>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p:cxnSp>
        <p:nvCxnSpPr>
          <p:cNvPr id="35" name="Straight Connector 34"/>
          <p:cNvCxnSpPr>
            <a:endCxn id="35" idx="7"/>
          </p:cNvCxnSpPr>
          <p:nvPr/>
        </p:nvCxnSpPr>
        <p:spPr bwMode="auto">
          <a:xfrm flipH="1">
            <a:off x="3205029" y="3035157"/>
            <a:ext cx="2349883" cy="1081199"/>
          </a:xfrm>
          <a:prstGeom prst="line">
            <a:avLst/>
          </a:prstGeom>
          <a:solidFill>
            <a:schemeClr val="accent1"/>
          </a:solidFill>
          <a:ln w="2857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38" name="TextBox 37"/>
              <p:cNvSpPr txBox="1"/>
              <p:nvPr/>
            </p:nvSpPr>
            <p:spPr>
              <a:xfrm>
                <a:off x="988270" y="3258994"/>
                <a:ext cx="1631216" cy="584775"/>
              </a:xfrm>
              <a:prstGeom prst="rect">
                <a:avLst/>
              </a:prstGeom>
              <a:solidFill>
                <a:schemeClr val="bg1">
                  <a:lumMod val="75000"/>
                </a:schemeClr>
              </a:solidFill>
            </p:spPr>
            <p:txBody>
              <a:bodyPr wrap="none" rtlCol="0">
                <a:spAutoFit/>
              </a:bodyPr>
              <a:lstStyle/>
              <a:p>
                <a:pPr>
                  <a:buNone/>
                </a:pPr>
                <a14:m>
                  <m:oMath xmlns:m="http://schemas.openxmlformats.org/officeDocument/2006/math">
                    <m:r>
                      <a:rPr lang="en-US" sz="3200" i="1" smtClean="0">
                        <a:solidFill>
                          <a:schemeClr val="tx1"/>
                        </a:solidFill>
                        <a:latin typeface="Cambria Math" charset="0"/>
                        <a:ea typeface="Times" charset="0"/>
                        <a:cs typeface="Times" charset="0"/>
                      </a:rPr>
                      <m:t>𝛼</m:t>
                    </m:r>
                    <m:r>
                      <a:rPr lang="en-US" sz="3200" i="1">
                        <a:solidFill>
                          <a:schemeClr val="tx1"/>
                        </a:solidFill>
                        <a:latin typeface="Cambria Math" charset="0"/>
                        <a:ea typeface="Times" charset="0"/>
                        <a:cs typeface="Times" charset="0"/>
                      </a:rPr>
                      <m:t>𝛻</m:t>
                    </m:r>
                    <m:sSub>
                      <m:sSubPr>
                        <m:ctrlPr>
                          <a:rPr lang="en-US" sz="3200" i="1">
                            <a:solidFill>
                              <a:schemeClr val="tx1"/>
                            </a:solidFill>
                            <a:latin typeface="Cambria Math" panose="02040503050406030204" pitchFamily="18" charset="0"/>
                            <a:ea typeface="Times" charset="0"/>
                            <a:cs typeface="Times" charset="0"/>
                          </a:rPr>
                        </m:ctrlPr>
                      </m:sSubPr>
                      <m:e>
                        <m:r>
                          <a:rPr lang="en-US" sz="3200" i="1">
                            <a:solidFill>
                              <a:schemeClr val="tx1"/>
                            </a:solidFill>
                            <a:latin typeface="Cambria Math" charset="0"/>
                            <a:ea typeface="Times" charset="0"/>
                            <a:cs typeface="Times" charset="0"/>
                          </a:rPr>
                          <m:t>𝑓</m:t>
                        </m:r>
                      </m:e>
                      <m:sub>
                        <m:r>
                          <a:rPr lang="en-US" sz="3200" i="1">
                            <a:solidFill>
                              <a:schemeClr val="tx1"/>
                            </a:solidFill>
                            <a:latin typeface="Cambria Math" charset="0"/>
                            <a:ea typeface="Times" charset="0"/>
                            <a:cs typeface="Times" charset="0"/>
                          </a:rPr>
                          <m:t>1</m:t>
                        </m:r>
                      </m:sub>
                    </m:sSub>
                  </m:oMath>
                </a14:m>
                <a:r>
                  <a:rPr lang="en-US" sz="3200" i="1" dirty="0">
                    <a:solidFill>
                      <a:schemeClr val="tx1"/>
                    </a:solidFill>
                    <a:latin typeface="Times" charset="0"/>
                    <a:ea typeface="Times" charset="0"/>
                    <a:cs typeface="Times" charset="0"/>
                  </a:rPr>
                  <a:t>(x</a:t>
                </a:r>
                <a:r>
                  <a:rPr lang="en-US" sz="3200" i="1" baseline="30000" dirty="0">
                    <a:solidFill>
                      <a:schemeClr val="tx1"/>
                    </a:solidFill>
                    <a:latin typeface="Times" charset="0"/>
                    <a:ea typeface="Times" charset="0"/>
                    <a:cs typeface="Times" charset="0"/>
                  </a:rPr>
                  <a:t>1</a:t>
                </a:r>
                <a:r>
                  <a:rPr lang="en-US" sz="3200" i="1" dirty="0">
                    <a:solidFill>
                      <a:schemeClr val="tx1"/>
                    </a:solidFill>
                    <a:latin typeface="Times" charset="0"/>
                    <a:ea typeface="Times" charset="0"/>
                    <a:cs typeface="Times" charset="0"/>
                  </a:rPr>
                  <a:t>)</a:t>
                </a:r>
              </a:p>
            </p:txBody>
          </p:sp>
        </mc:Choice>
        <mc:Fallback xmlns="">
          <p:sp>
            <p:nvSpPr>
              <p:cNvPr id="38" name="TextBox 37"/>
              <p:cNvSpPr txBox="1">
                <a:spLocks noRot="1" noChangeAspect="1" noMove="1" noResize="1" noEditPoints="1" noAdjustHandles="1" noChangeArrowheads="1" noChangeShapeType="1" noTextEdit="1"/>
              </p:cNvSpPr>
              <p:nvPr/>
            </p:nvSpPr>
            <p:spPr>
              <a:xfrm>
                <a:off x="988270" y="3258994"/>
                <a:ext cx="1631216" cy="584775"/>
              </a:xfrm>
              <a:prstGeom prst="rect">
                <a:avLst/>
              </a:prstGeom>
              <a:blipFill rotWithShape="0">
                <a:blip r:embed="rId5"/>
                <a:stretch>
                  <a:fillRect t="-13542" r="-8955"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3430982" y="3307570"/>
                <a:ext cx="1873398" cy="584775"/>
              </a:xfrm>
              <a:prstGeom prst="rect">
                <a:avLst/>
              </a:prstGeom>
              <a:solidFill>
                <a:schemeClr val="bg1">
                  <a:lumMod val="75000"/>
                </a:schemeClr>
              </a:solidFill>
            </p:spPr>
            <p:txBody>
              <a:bodyPr wrap="none" rtlCol="0">
                <a:spAutoFit/>
              </a:bodyPr>
              <a:lstStyle/>
              <a:p>
                <a:pPr>
                  <a:buNone/>
                </a:pPr>
                <a14:m>
                  <m:oMathPara xmlns:m="http://schemas.openxmlformats.org/officeDocument/2006/math">
                    <m:oMathParaPr>
                      <m:jc m:val="centerGroup"/>
                    </m:oMathParaPr>
                    <m:oMath xmlns:m="http://schemas.openxmlformats.org/officeDocument/2006/math">
                      <m:r>
                        <a:rPr lang="en-US" sz="3200" i="1" smtClean="0">
                          <a:solidFill>
                            <a:schemeClr val="tx1"/>
                          </a:solidFill>
                          <a:latin typeface="Cambria Math" panose="02040503050406030204" pitchFamily="18" charset="0"/>
                        </a:rPr>
                        <m:t>𝛽</m:t>
                      </m:r>
                      <m:r>
                        <a:rPr lang="en-US" sz="3200" i="1">
                          <a:solidFill>
                            <a:schemeClr val="tx1"/>
                          </a:solidFill>
                          <a:latin typeface="Cambria Math" panose="02040503050406030204" pitchFamily="18" charset="0"/>
                        </a:rPr>
                        <m:t>𝛻</m:t>
                      </m:r>
                      <m:sSub>
                        <m:sSubPr>
                          <m:ctrlPr>
                            <a:rPr lang="en-US" sz="3200" i="1">
                              <a:solidFill>
                                <a:schemeClr val="tx1"/>
                              </a:solidFill>
                              <a:latin typeface="Cambria Math" panose="02040503050406030204" pitchFamily="18" charset="0"/>
                            </a:rPr>
                          </m:ctrlPr>
                        </m:sSubPr>
                        <m:e>
                          <m:r>
                            <a:rPr lang="en-US" sz="3200" i="1">
                              <a:solidFill>
                                <a:schemeClr val="tx1"/>
                              </a:solidFill>
                              <a:latin typeface="Cambria Math" panose="02040503050406030204" pitchFamily="18" charset="0"/>
                            </a:rPr>
                            <m:t>𝑓</m:t>
                          </m:r>
                        </m:e>
                        <m:sub>
                          <m:r>
                            <a:rPr lang="en-US" sz="3200" i="1">
                              <a:solidFill>
                                <a:schemeClr val="tx1"/>
                              </a:solidFill>
                              <a:latin typeface="Cambria Math" panose="02040503050406030204" pitchFamily="18" charset="0"/>
                            </a:rPr>
                            <m:t>1</m:t>
                          </m:r>
                        </m:sub>
                      </m:sSub>
                      <m:r>
                        <a:rPr lang="en-US" sz="3200" b="0" i="1" smtClean="0">
                          <a:solidFill>
                            <a:schemeClr val="tx1"/>
                          </a:solidFill>
                          <a:latin typeface="Cambria Math" charset="0"/>
                        </a:rPr>
                        <m:t>(</m:t>
                      </m:r>
                      <m:r>
                        <a:rPr lang="en-US" sz="3200" b="0" i="1" smtClean="0">
                          <a:solidFill>
                            <a:schemeClr val="tx1"/>
                          </a:solidFill>
                          <a:latin typeface="Cambria Math" charset="0"/>
                        </a:rPr>
                        <m:t>𝑥</m:t>
                      </m:r>
                      <m:r>
                        <a:rPr lang="en-US" sz="3200" b="0" i="1" baseline="30000" smtClean="0">
                          <a:solidFill>
                            <a:schemeClr val="tx1"/>
                          </a:solidFill>
                          <a:latin typeface="Cambria Math" charset="0"/>
                        </a:rPr>
                        <m:t>2</m:t>
                      </m:r>
                      <m:r>
                        <a:rPr lang="en-US" sz="3200" b="0" i="1" smtClean="0">
                          <a:solidFill>
                            <a:schemeClr val="tx1"/>
                          </a:solidFill>
                          <a:latin typeface="Cambria Math" charset="0"/>
                        </a:rPr>
                        <m:t>)</m:t>
                      </m:r>
                    </m:oMath>
                  </m:oMathPara>
                </a14:m>
                <a:endParaRPr lang="en-US" sz="3200" i="1" dirty="0">
                  <a:solidFill>
                    <a:schemeClr val="tx1"/>
                  </a:solidFill>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3430982" y="3307570"/>
                <a:ext cx="1873398" cy="584775"/>
              </a:xfrm>
              <a:prstGeom prst="rect">
                <a:avLst/>
              </a:prstGeom>
              <a:blipFill rotWithShape="0">
                <a:blip r:embed="rId6"/>
                <a:stretch>
                  <a:fillRect/>
                </a:stretch>
              </a:blipFill>
            </p:spPr>
            <p:txBody>
              <a:bodyPr/>
              <a:lstStyle/>
              <a:p>
                <a:r>
                  <a:rPr lang="en-US">
                    <a:noFill/>
                  </a:rPr>
                  <a:t> </a:t>
                </a:r>
              </a:p>
            </p:txBody>
          </p:sp>
        </mc:Fallback>
      </mc:AlternateContent>
      <p:sp>
        <p:nvSpPr>
          <p:cNvPr id="18" name="TextBox 17"/>
          <p:cNvSpPr txBox="1"/>
          <p:nvPr/>
        </p:nvSpPr>
        <p:spPr>
          <a:xfrm>
            <a:off x="2426264" y="1885878"/>
            <a:ext cx="503664" cy="584775"/>
          </a:xfrm>
          <a:prstGeom prst="rect">
            <a:avLst/>
          </a:prstGeom>
          <a:solidFill>
            <a:srgbClr val="B5FCC4"/>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i="1" dirty="0">
                <a:solidFill>
                  <a:srgbClr val="FF0000"/>
                </a:solidFill>
                <a:latin typeface="Times" charset="0"/>
                <a:ea typeface="Times" charset="0"/>
                <a:cs typeface="Times" charset="0"/>
              </a:rPr>
              <a:t>x</a:t>
            </a:r>
            <a:r>
              <a:rPr lang="en-US" sz="3200" i="1" baseline="30000" dirty="0">
                <a:solidFill>
                  <a:srgbClr val="FF0000"/>
                </a:solidFill>
                <a:latin typeface="Times" charset="0"/>
                <a:ea typeface="Times" charset="0"/>
                <a:cs typeface="Times" charset="0"/>
              </a:rPr>
              <a:t>1</a:t>
            </a:r>
            <a:endParaRPr lang="en-US" sz="3200" i="1" dirty="0">
              <a:solidFill>
                <a:srgbClr val="FF0000"/>
              </a:solidFill>
              <a:latin typeface="Times" charset="0"/>
              <a:ea typeface="Times" charset="0"/>
              <a:cs typeface="Times" charset="0"/>
            </a:endParaRPr>
          </a:p>
        </p:txBody>
      </p:sp>
      <p:sp>
        <p:nvSpPr>
          <p:cNvPr id="41" name="TextBox 40"/>
          <p:cNvSpPr txBox="1"/>
          <p:nvPr/>
        </p:nvSpPr>
        <p:spPr>
          <a:xfrm>
            <a:off x="5812024" y="1843005"/>
            <a:ext cx="503664" cy="584775"/>
          </a:xfrm>
          <a:prstGeom prst="rect">
            <a:avLst/>
          </a:prstGeom>
          <a:solidFill>
            <a:srgbClr val="B5FCC4"/>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i="1" dirty="0">
                <a:solidFill>
                  <a:srgbClr val="FF0000"/>
                </a:solidFill>
                <a:latin typeface="Times" charset="0"/>
                <a:ea typeface="Times" charset="0"/>
                <a:cs typeface="Times" charset="0"/>
              </a:rPr>
              <a:t>x</a:t>
            </a:r>
            <a:r>
              <a:rPr lang="en-US" sz="3200" i="1" baseline="30000" dirty="0">
                <a:solidFill>
                  <a:srgbClr val="FF0000"/>
                </a:solidFill>
                <a:latin typeface="Times" charset="0"/>
                <a:ea typeface="Times" charset="0"/>
                <a:cs typeface="Times" charset="0"/>
              </a:rPr>
              <a:t>2</a:t>
            </a:r>
            <a:endParaRPr lang="en-US" sz="3200" i="1" dirty="0">
              <a:solidFill>
                <a:srgbClr val="FF0000"/>
              </a:solidFill>
              <a:latin typeface="Times" charset="0"/>
              <a:ea typeface="Times" charset="0"/>
              <a:cs typeface="Times" charset="0"/>
            </a:endParaRPr>
          </a:p>
        </p:txBody>
      </p:sp>
      <mc:AlternateContent xmlns:mc="http://schemas.openxmlformats.org/markup-compatibility/2006" xmlns:a14="http://schemas.microsoft.com/office/drawing/2010/main">
        <mc:Choice Requires="a14">
          <p:sp>
            <p:nvSpPr>
              <p:cNvPr id="40" name="TextBox 39"/>
              <p:cNvSpPr txBox="1"/>
              <p:nvPr/>
            </p:nvSpPr>
            <p:spPr>
              <a:xfrm>
                <a:off x="929761" y="5362575"/>
                <a:ext cx="1413400" cy="584775"/>
              </a:xfrm>
              <a:prstGeom prst="rect">
                <a:avLst/>
              </a:prstGeom>
              <a:solidFill>
                <a:schemeClr val="bg1">
                  <a:lumMod val="75000"/>
                </a:schemeClr>
              </a:solidFill>
            </p:spPr>
            <p:txBody>
              <a:bodyPr wrap="none" rtlCol="0">
                <a:spAutoFit/>
              </a:bodyPr>
              <a:lstStyle/>
              <a:p>
                <a:pPr>
                  <a:buNone/>
                </a:pPr>
                <a14:m>
                  <m:oMath xmlns:m="http://schemas.openxmlformats.org/officeDocument/2006/math">
                    <m:r>
                      <a:rPr lang="en-US" sz="3200" i="1" smtClean="0">
                        <a:solidFill>
                          <a:schemeClr val="tx1"/>
                        </a:solidFill>
                        <a:latin typeface="Cambria Math" charset="0"/>
                        <a:ea typeface="Helvetica" charset="0"/>
                        <a:cs typeface="Helvetica" charset="0"/>
                      </a:rPr>
                      <m:t>𝛼</m:t>
                    </m:r>
                  </m:oMath>
                </a14:m>
                <a:r>
                  <a:rPr lang="en-US" sz="3200" dirty="0">
                    <a:solidFill>
                      <a:schemeClr val="tx1"/>
                    </a:solidFill>
                    <a:latin typeface="Helvetica" charset="0"/>
                    <a:ea typeface="Helvetica" charset="0"/>
                    <a:cs typeface="Helvetica" charset="0"/>
                  </a:rPr>
                  <a:t>+</a:t>
                </a:r>
                <a14:m>
                  <m:oMath xmlns:m="http://schemas.openxmlformats.org/officeDocument/2006/math">
                    <m:r>
                      <a:rPr lang="en-US" sz="3200" i="1">
                        <a:solidFill>
                          <a:schemeClr val="tx1"/>
                        </a:solidFill>
                        <a:latin typeface="Cambria Math" charset="0"/>
                        <a:ea typeface="Helvetica" charset="0"/>
                        <a:cs typeface="Helvetica" charset="0"/>
                      </a:rPr>
                      <m:t>𝛽</m:t>
                    </m:r>
                  </m:oMath>
                </a14:m>
                <a:r>
                  <a:rPr lang="en-US" sz="3200" dirty="0">
                    <a:solidFill>
                      <a:schemeClr val="tx1"/>
                    </a:solidFill>
                    <a:latin typeface="Helvetica" charset="0"/>
                    <a:ea typeface="Helvetica" charset="0"/>
                    <a:cs typeface="Helvetica" charset="0"/>
                  </a:rPr>
                  <a:t>=1</a:t>
                </a:r>
              </a:p>
            </p:txBody>
          </p:sp>
        </mc:Choice>
        <mc:Fallback xmlns="">
          <p:sp>
            <p:nvSpPr>
              <p:cNvPr id="40" name="TextBox 39"/>
              <p:cNvSpPr txBox="1">
                <a:spLocks noRot="1" noChangeAspect="1" noMove="1" noResize="1" noEditPoints="1" noAdjustHandles="1" noChangeArrowheads="1" noChangeShapeType="1" noTextEdit="1"/>
              </p:cNvSpPr>
              <p:nvPr/>
            </p:nvSpPr>
            <p:spPr>
              <a:xfrm>
                <a:off x="929761" y="5362575"/>
                <a:ext cx="1413400" cy="584775"/>
              </a:xfrm>
              <a:prstGeom prst="rect">
                <a:avLst/>
              </a:prstGeom>
              <a:blipFill rotWithShape="0">
                <a:blip r:embed="rId7"/>
                <a:stretch>
                  <a:fillRect t="-13542" r="-10390" b="-33333"/>
                </a:stretch>
              </a:blipFill>
            </p:spPr>
            <p:txBody>
              <a:bodyPr/>
              <a:lstStyle/>
              <a:p>
                <a:r>
                  <a:rPr lang="en-US">
                    <a:noFill/>
                  </a:rPr>
                  <a:t> </a:t>
                </a:r>
              </a:p>
            </p:txBody>
          </p:sp>
        </mc:Fallback>
      </mc:AlternateContent>
      <p:sp>
        <p:nvSpPr>
          <p:cNvPr id="3" name="TextBox 2"/>
          <p:cNvSpPr txBox="1"/>
          <p:nvPr/>
        </p:nvSpPr>
        <p:spPr>
          <a:xfrm>
            <a:off x="2619490" y="5202239"/>
            <a:ext cx="4721164" cy="904863"/>
          </a:xfrm>
          <a:prstGeom prst="rect">
            <a:avLst/>
          </a:prstGeom>
          <a:solidFill>
            <a:srgbClr val="007E07"/>
          </a:solidFill>
        </p:spPr>
        <p:txBody>
          <a:bodyPr wrap="none" rtlCol="0">
            <a:spAutoFit/>
          </a:bodyPr>
          <a:lstStyle/>
          <a:p>
            <a:pPr algn="l">
              <a:buNone/>
            </a:pPr>
            <a:r>
              <a:rPr lang="en-US" dirty="0">
                <a:solidFill>
                  <a:schemeClr val="bg1"/>
                </a:solidFill>
                <a:latin typeface="Helvetica" charset="0"/>
                <a:ea typeface="Helvetica" charset="0"/>
                <a:cs typeface="Helvetica" charset="0"/>
              </a:rPr>
              <a:t>Suffices for this invariant to hold</a:t>
            </a:r>
          </a:p>
          <a:p>
            <a:pPr algn="l">
              <a:buNone/>
            </a:pPr>
            <a:r>
              <a:rPr lang="en-US" dirty="0">
                <a:solidFill>
                  <a:schemeClr val="bg1"/>
                </a:solidFill>
                <a:latin typeface="Helvetica" charset="0"/>
                <a:ea typeface="Helvetica" charset="0"/>
                <a:cs typeface="Helvetica" charset="0"/>
              </a:rPr>
              <a:t>over a larger number of iterations</a:t>
            </a:r>
          </a:p>
        </p:txBody>
      </p:sp>
    </p:spTree>
    <p:extLst>
      <p:ext uri="{BB962C8B-B14F-4D97-AF65-F5344CB8AC3E}">
        <p14:creationId xmlns:p14="http://schemas.microsoft.com/office/powerpoint/2010/main" val="247164342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Multiplicative Noise</a:t>
            </a:r>
          </a:p>
        </p:txBody>
      </p:sp>
      <p:cxnSp>
        <p:nvCxnSpPr>
          <p:cNvPr id="24" name="Straight Connector 23"/>
          <p:cNvCxnSpPr/>
          <p:nvPr/>
        </p:nvCxnSpPr>
        <p:spPr bwMode="auto">
          <a:xfrm>
            <a:off x="2238233" y="3035157"/>
            <a:ext cx="691695" cy="981186"/>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26" name="Rectangle 25"/>
          <p:cNvSpPr/>
          <p:nvPr/>
        </p:nvSpPr>
        <p:spPr bwMode="auto">
          <a:xfrm>
            <a:off x="1961114" y="2511300"/>
            <a:ext cx="1678675" cy="523857"/>
          </a:xfrm>
          <a:prstGeom prst="rect">
            <a:avLst/>
          </a:prstGeom>
          <a:solidFill>
            <a:schemeClr val="accent1">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 1</a:t>
            </a:r>
          </a:p>
        </p:txBody>
      </p:sp>
      <mc:AlternateContent xmlns:mc="http://schemas.openxmlformats.org/markup-compatibility/2006" xmlns:a14="http://schemas.microsoft.com/office/drawing/2010/main">
        <mc:Choice Requires="a14">
          <p:sp>
            <p:nvSpPr>
              <p:cNvPr id="27" name="Oval 26"/>
              <p:cNvSpPr/>
              <p:nvPr/>
            </p:nvSpPr>
            <p:spPr bwMode="auto">
              <a:xfrm>
                <a:off x="2540878" y="4016343"/>
                <a:ext cx="778101" cy="682930"/>
              </a:xfrm>
              <a:prstGeom prst="ellipse">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1</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7" name="Oval 26"/>
              <p:cNvSpPr>
                <a:spLocks noRot="1" noChangeAspect="1" noMove="1" noResize="1" noEditPoints="1" noAdjustHandles="1" noChangeArrowheads="1" noChangeShapeType="1" noTextEdit="1"/>
              </p:cNvSpPr>
              <p:nvPr/>
            </p:nvSpPr>
            <p:spPr bwMode="auto">
              <a:xfrm>
                <a:off x="2540878" y="4016343"/>
                <a:ext cx="778101" cy="682930"/>
              </a:xfrm>
              <a:prstGeom prst="ellipse">
                <a:avLst/>
              </a:prstGeom>
              <a:blipFill rotWithShape="0">
                <a:blip r:embed="rId2"/>
                <a:stretch>
                  <a:fillRect/>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Oval 27"/>
              <p:cNvSpPr/>
              <p:nvPr/>
            </p:nvSpPr>
            <p:spPr bwMode="auto">
              <a:xfrm>
                <a:off x="3983130" y="4018420"/>
                <a:ext cx="778101" cy="682930"/>
              </a:xfrm>
              <a:prstGeom prst="ellipse">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2</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8" name="Oval 27"/>
              <p:cNvSpPr>
                <a:spLocks noRot="1" noChangeAspect="1" noMove="1" noResize="1" noEditPoints="1" noAdjustHandles="1" noChangeArrowheads="1" noChangeShapeType="1" noTextEdit="1"/>
              </p:cNvSpPr>
              <p:nvPr/>
            </p:nvSpPr>
            <p:spPr bwMode="auto">
              <a:xfrm>
                <a:off x="3983130" y="4018420"/>
                <a:ext cx="778101" cy="682930"/>
              </a:xfrm>
              <a:prstGeom prst="ellipse">
                <a:avLst/>
              </a:prstGeom>
              <a:blipFill rotWithShape="0">
                <a:blip r:embed="rId3"/>
                <a:stretch>
                  <a:fillRect/>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p:sp>
        <p:nvSpPr>
          <p:cNvPr id="29" name="Rectangle 28"/>
          <p:cNvSpPr/>
          <p:nvPr/>
        </p:nvSpPr>
        <p:spPr bwMode="auto">
          <a:xfrm>
            <a:off x="5294762" y="2497652"/>
            <a:ext cx="1678675" cy="523857"/>
          </a:xfrm>
          <a:prstGeom prst="rect">
            <a:avLst/>
          </a:prstGeom>
          <a:solidFill>
            <a:schemeClr val="accent1">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 2</a:t>
            </a:r>
          </a:p>
        </p:txBody>
      </p:sp>
      <p:cxnSp>
        <p:nvCxnSpPr>
          <p:cNvPr id="30" name="Straight Connector 29"/>
          <p:cNvCxnSpPr/>
          <p:nvPr/>
        </p:nvCxnSpPr>
        <p:spPr bwMode="auto">
          <a:xfrm flipH="1">
            <a:off x="3639789" y="2759580"/>
            <a:ext cx="1654974" cy="13649"/>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31" name="Oval 30"/>
              <p:cNvSpPr/>
              <p:nvPr/>
            </p:nvSpPr>
            <p:spPr bwMode="auto">
              <a:xfrm>
                <a:off x="5440962" y="4010778"/>
                <a:ext cx="778101" cy="682930"/>
              </a:xfrm>
              <a:prstGeom prst="ellipse">
                <a:avLst/>
              </a:prstGeom>
              <a:solidFill>
                <a:srgbClr val="FFC0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charset="0"/>
                            </a:rPr>
                            <m:t>3</m:t>
                          </m:r>
                        </m:sub>
                      </m:sSub>
                    </m:oMath>
                  </m:oMathPara>
                </a14:m>
                <a:endParaRPr lang="en-US" sz="36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31" name="Oval 30"/>
              <p:cNvSpPr>
                <a:spLocks noRot="1" noChangeAspect="1" noMove="1" noResize="1" noEditPoints="1" noAdjustHandles="1" noChangeArrowheads="1" noChangeShapeType="1" noTextEdit="1"/>
              </p:cNvSpPr>
              <p:nvPr/>
            </p:nvSpPr>
            <p:spPr bwMode="auto">
              <a:xfrm>
                <a:off x="5440962" y="4010778"/>
                <a:ext cx="778101" cy="682930"/>
              </a:xfrm>
              <a:prstGeom prst="ellipse">
                <a:avLst/>
              </a:prstGeom>
              <a:blipFill rotWithShape="0">
                <a:blip r:embed="rId4"/>
                <a:stretch>
                  <a:fillRect/>
                </a:stretch>
              </a:blipFill>
              <a:ln w="28575" cap="flat" cmpd="sng" algn="ctr">
                <a:noFill/>
                <a:prstDash val="solid"/>
                <a:round/>
                <a:headEnd type="none" w="med" len="med"/>
                <a:tailEnd type="triangle" w="med" len="med"/>
              </a:ln>
              <a:effectLst/>
            </p:spPr>
            <p:txBody>
              <a:bodyPr/>
              <a:lstStyle/>
              <a:p>
                <a:r>
                  <a:rPr lang="en-US">
                    <a:noFill/>
                  </a:rPr>
                  <a:t> </a:t>
                </a:r>
              </a:p>
            </p:txBody>
          </p:sp>
        </mc:Fallback>
      </mc:AlternateContent>
      <p:cxnSp>
        <p:nvCxnSpPr>
          <p:cNvPr id="35" name="Straight Connector 34"/>
          <p:cNvCxnSpPr>
            <a:endCxn id="35" idx="7"/>
          </p:cNvCxnSpPr>
          <p:nvPr/>
        </p:nvCxnSpPr>
        <p:spPr bwMode="auto">
          <a:xfrm flipH="1">
            <a:off x="3205029" y="3035157"/>
            <a:ext cx="2349883" cy="1081199"/>
          </a:xfrm>
          <a:prstGeom prst="line">
            <a:avLst/>
          </a:prstGeom>
          <a:solidFill>
            <a:schemeClr val="accent1"/>
          </a:solidFill>
          <a:ln w="2857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38" name="TextBox 37"/>
              <p:cNvSpPr txBox="1"/>
              <p:nvPr/>
            </p:nvSpPr>
            <p:spPr>
              <a:xfrm>
                <a:off x="988270" y="3258994"/>
                <a:ext cx="1631216" cy="584775"/>
              </a:xfrm>
              <a:prstGeom prst="rect">
                <a:avLst/>
              </a:prstGeom>
              <a:solidFill>
                <a:schemeClr val="bg1">
                  <a:lumMod val="75000"/>
                </a:schemeClr>
              </a:solidFill>
            </p:spPr>
            <p:txBody>
              <a:bodyPr wrap="none" rtlCol="0">
                <a:spAutoFit/>
              </a:bodyPr>
              <a:lstStyle/>
              <a:p>
                <a:pPr>
                  <a:buNone/>
                </a:pPr>
                <a14:m>
                  <m:oMath xmlns:m="http://schemas.openxmlformats.org/officeDocument/2006/math">
                    <m:r>
                      <a:rPr lang="en-US" sz="3200" i="1" smtClean="0">
                        <a:solidFill>
                          <a:schemeClr val="tx1"/>
                        </a:solidFill>
                        <a:latin typeface="Cambria Math" charset="0"/>
                        <a:ea typeface="Times" charset="0"/>
                        <a:cs typeface="Times" charset="0"/>
                      </a:rPr>
                      <m:t>𝛼</m:t>
                    </m:r>
                    <m:r>
                      <a:rPr lang="en-US" sz="3200" i="1">
                        <a:solidFill>
                          <a:schemeClr val="tx1"/>
                        </a:solidFill>
                        <a:latin typeface="Cambria Math" charset="0"/>
                        <a:ea typeface="Times" charset="0"/>
                        <a:cs typeface="Times" charset="0"/>
                      </a:rPr>
                      <m:t>𝛻</m:t>
                    </m:r>
                    <m:sSub>
                      <m:sSubPr>
                        <m:ctrlPr>
                          <a:rPr lang="en-US" sz="3200" i="1">
                            <a:solidFill>
                              <a:schemeClr val="tx1"/>
                            </a:solidFill>
                            <a:latin typeface="Cambria Math" panose="02040503050406030204" pitchFamily="18" charset="0"/>
                            <a:ea typeface="Times" charset="0"/>
                            <a:cs typeface="Times" charset="0"/>
                          </a:rPr>
                        </m:ctrlPr>
                      </m:sSubPr>
                      <m:e>
                        <m:r>
                          <a:rPr lang="en-US" sz="3200" i="1">
                            <a:solidFill>
                              <a:schemeClr val="tx1"/>
                            </a:solidFill>
                            <a:latin typeface="Cambria Math" charset="0"/>
                            <a:ea typeface="Times" charset="0"/>
                            <a:cs typeface="Times" charset="0"/>
                          </a:rPr>
                          <m:t>𝑓</m:t>
                        </m:r>
                      </m:e>
                      <m:sub>
                        <m:r>
                          <a:rPr lang="en-US" sz="3200" i="1">
                            <a:solidFill>
                              <a:schemeClr val="tx1"/>
                            </a:solidFill>
                            <a:latin typeface="Cambria Math" charset="0"/>
                            <a:ea typeface="Times" charset="0"/>
                            <a:cs typeface="Times" charset="0"/>
                          </a:rPr>
                          <m:t>1</m:t>
                        </m:r>
                      </m:sub>
                    </m:sSub>
                  </m:oMath>
                </a14:m>
                <a:r>
                  <a:rPr lang="en-US" sz="3200" i="1" dirty="0">
                    <a:solidFill>
                      <a:schemeClr val="tx1"/>
                    </a:solidFill>
                    <a:latin typeface="Times" charset="0"/>
                    <a:ea typeface="Times" charset="0"/>
                    <a:cs typeface="Times" charset="0"/>
                  </a:rPr>
                  <a:t>(x</a:t>
                </a:r>
                <a:r>
                  <a:rPr lang="en-US" sz="3200" i="1" baseline="30000" dirty="0">
                    <a:solidFill>
                      <a:schemeClr val="tx1"/>
                    </a:solidFill>
                    <a:latin typeface="Times" charset="0"/>
                    <a:ea typeface="Times" charset="0"/>
                    <a:cs typeface="Times" charset="0"/>
                  </a:rPr>
                  <a:t>1</a:t>
                </a:r>
                <a:r>
                  <a:rPr lang="en-US" sz="3200" i="1" dirty="0">
                    <a:solidFill>
                      <a:schemeClr val="tx1"/>
                    </a:solidFill>
                    <a:latin typeface="Times" charset="0"/>
                    <a:ea typeface="Times" charset="0"/>
                    <a:cs typeface="Times" charset="0"/>
                  </a:rPr>
                  <a:t>)</a:t>
                </a:r>
              </a:p>
            </p:txBody>
          </p:sp>
        </mc:Choice>
        <mc:Fallback xmlns="">
          <p:sp>
            <p:nvSpPr>
              <p:cNvPr id="38" name="TextBox 37"/>
              <p:cNvSpPr txBox="1">
                <a:spLocks noRot="1" noChangeAspect="1" noMove="1" noResize="1" noEditPoints="1" noAdjustHandles="1" noChangeArrowheads="1" noChangeShapeType="1" noTextEdit="1"/>
              </p:cNvSpPr>
              <p:nvPr/>
            </p:nvSpPr>
            <p:spPr>
              <a:xfrm>
                <a:off x="988270" y="3258994"/>
                <a:ext cx="1631216" cy="584775"/>
              </a:xfrm>
              <a:prstGeom prst="rect">
                <a:avLst/>
              </a:prstGeom>
              <a:blipFill rotWithShape="0">
                <a:blip r:embed="rId5"/>
                <a:stretch>
                  <a:fillRect t="-13542" r="-8955"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3430982" y="3307570"/>
                <a:ext cx="1873398" cy="584775"/>
              </a:xfrm>
              <a:prstGeom prst="rect">
                <a:avLst/>
              </a:prstGeom>
              <a:solidFill>
                <a:schemeClr val="bg1">
                  <a:lumMod val="75000"/>
                </a:schemeClr>
              </a:solidFill>
            </p:spPr>
            <p:txBody>
              <a:bodyPr wrap="none" rtlCol="0">
                <a:spAutoFit/>
              </a:bodyPr>
              <a:lstStyle/>
              <a:p>
                <a:pPr>
                  <a:buNone/>
                </a:pPr>
                <a14:m>
                  <m:oMathPara xmlns:m="http://schemas.openxmlformats.org/officeDocument/2006/math">
                    <m:oMathParaPr>
                      <m:jc m:val="centerGroup"/>
                    </m:oMathParaPr>
                    <m:oMath xmlns:m="http://schemas.openxmlformats.org/officeDocument/2006/math">
                      <m:r>
                        <a:rPr lang="en-US" sz="3200" i="1" smtClean="0">
                          <a:solidFill>
                            <a:schemeClr val="tx1"/>
                          </a:solidFill>
                          <a:latin typeface="Cambria Math" panose="02040503050406030204" pitchFamily="18" charset="0"/>
                        </a:rPr>
                        <m:t>𝛽</m:t>
                      </m:r>
                      <m:r>
                        <a:rPr lang="en-US" sz="3200" i="1">
                          <a:solidFill>
                            <a:schemeClr val="tx1"/>
                          </a:solidFill>
                          <a:latin typeface="Cambria Math" panose="02040503050406030204" pitchFamily="18" charset="0"/>
                        </a:rPr>
                        <m:t>𝛻</m:t>
                      </m:r>
                      <m:sSub>
                        <m:sSubPr>
                          <m:ctrlPr>
                            <a:rPr lang="en-US" sz="3200" i="1">
                              <a:solidFill>
                                <a:schemeClr val="tx1"/>
                              </a:solidFill>
                              <a:latin typeface="Cambria Math" panose="02040503050406030204" pitchFamily="18" charset="0"/>
                            </a:rPr>
                          </m:ctrlPr>
                        </m:sSubPr>
                        <m:e>
                          <m:r>
                            <a:rPr lang="en-US" sz="3200" i="1">
                              <a:solidFill>
                                <a:schemeClr val="tx1"/>
                              </a:solidFill>
                              <a:latin typeface="Cambria Math" panose="02040503050406030204" pitchFamily="18" charset="0"/>
                            </a:rPr>
                            <m:t>𝑓</m:t>
                          </m:r>
                        </m:e>
                        <m:sub>
                          <m:r>
                            <a:rPr lang="en-US" sz="3200" i="1">
                              <a:solidFill>
                                <a:schemeClr val="tx1"/>
                              </a:solidFill>
                              <a:latin typeface="Cambria Math" panose="02040503050406030204" pitchFamily="18" charset="0"/>
                            </a:rPr>
                            <m:t>1</m:t>
                          </m:r>
                        </m:sub>
                      </m:sSub>
                      <m:r>
                        <a:rPr lang="en-US" sz="3200" b="0" i="1" smtClean="0">
                          <a:solidFill>
                            <a:schemeClr val="tx1"/>
                          </a:solidFill>
                          <a:latin typeface="Cambria Math" charset="0"/>
                        </a:rPr>
                        <m:t>(</m:t>
                      </m:r>
                      <m:r>
                        <a:rPr lang="en-US" sz="3200" b="0" i="1" smtClean="0">
                          <a:solidFill>
                            <a:schemeClr val="tx1"/>
                          </a:solidFill>
                          <a:latin typeface="Cambria Math" charset="0"/>
                        </a:rPr>
                        <m:t>𝑥</m:t>
                      </m:r>
                      <m:r>
                        <a:rPr lang="en-US" sz="3200" b="0" i="1" baseline="30000" smtClean="0">
                          <a:solidFill>
                            <a:schemeClr val="tx1"/>
                          </a:solidFill>
                          <a:latin typeface="Cambria Math" charset="0"/>
                        </a:rPr>
                        <m:t>2</m:t>
                      </m:r>
                      <m:r>
                        <a:rPr lang="en-US" sz="3200" b="0" i="1" smtClean="0">
                          <a:solidFill>
                            <a:schemeClr val="tx1"/>
                          </a:solidFill>
                          <a:latin typeface="Cambria Math" charset="0"/>
                        </a:rPr>
                        <m:t>)</m:t>
                      </m:r>
                    </m:oMath>
                  </m:oMathPara>
                </a14:m>
                <a:endParaRPr lang="en-US" sz="3200" i="1" dirty="0">
                  <a:solidFill>
                    <a:schemeClr val="tx1"/>
                  </a:solidFill>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3430982" y="3307570"/>
                <a:ext cx="1873398" cy="584775"/>
              </a:xfrm>
              <a:prstGeom prst="rect">
                <a:avLst/>
              </a:prstGeom>
              <a:blipFill rotWithShape="0">
                <a:blip r:embed="rId6"/>
                <a:stretch>
                  <a:fillRect/>
                </a:stretch>
              </a:blipFill>
            </p:spPr>
            <p:txBody>
              <a:bodyPr/>
              <a:lstStyle/>
              <a:p>
                <a:r>
                  <a:rPr lang="en-US">
                    <a:noFill/>
                  </a:rPr>
                  <a:t> </a:t>
                </a:r>
              </a:p>
            </p:txBody>
          </p:sp>
        </mc:Fallback>
      </mc:AlternateContent>
      <p:sp>
        <p:nvSpPr>
          <p:cNvPr id="18" name="TextBox 17"/>
          <p:cNvSpPr txBox="1"/>
          <p:nvPr/>
        </p:nvSpPr>
        <p:spPr>
          <a:xfrm>
            <a:off x="2426264" y="1885878"/>
            <a:ext cx="503664" cy="584775"/>
          </a:xfrm>
          <a:prstGeom prst="rect">
            <a:avLst/>
          </a:prstGeom>
          <a:solidFill>
            <a:srgbClr val="B5FCC4"/>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i="1" dirty="0">
                <a:solidFill>
                  <a:srgbClr val="FF0000"/>
                </a:solidFill>
                <a:latin typeface="Times" charset="0"/>
                <a:ea typeface="Times" charset="0"/>
                <a:cs typeface="Times" charset="0"/>
              </a:rPr>
              <a:t>x</a:t>
            </a:r>
            <a:r>
              <a:rPr lang="en-US" sz="3200" i="1" baseline="30000" dirty="0">
                <a:solidFill>
                  <a:srgbClr val="FF0000"/>
                </a:solidFill>
                <a:latin typeface="Times" charset="0"/>
                <a:ea typeface="Times" charset="0"/>
                <a:cs typeface="Times" charset="0"/>
              </a:rPr>
              <a:t>1</a:t>
            </a:r>
            <a:endParaRPr lang="en-US" sz="3200" i="1" dirty="0">
              <a:solidFill>
                <a:srgbClr val="FF0000"/>
              </a:solidFill>
              <a:latin typeface="Times" charset="0"/>
              <a:ea typeface="Times" charset="0"/>
              <a:cs typeface="Times" charset="0"/>
            </a:endParaRPr>
          </a:p>
        </p:txBody>
      </p:sp>
      <p:sp>
        <p:nvSpPr>
          <p:cNvPr id="41" name="TextBox 40"/>
          <p:cNvSpPr txBox="1"/>
          <p:nvPr/>
        </p:nvSpPr>
        <p:spPr>
          <a:xfrm>
            <a:off x="5812024" y="1843005"/>
            <a:ext cx="503664" cy="584775"/>
          </a:xfrm>
          <a:prstGeom prst="rect">
            <a:avLst/>
          </a:prstGeom>
          <a:solidFill>
            <a:srgbClr val="B5FCC4"/>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i="1" dirty="0">
                <a:solidFill>
                  <a:srgbClr val="FF0000"/>
                </a:solidFill>
                <a:latin typeface="Times" charset="0"/>
                <a:ea typeface="Times" charset="0"/>
                <a:cs typeface="Times" charset="0"/>
              </a:rPr>
              <a:t>x</a:t>
            </a:r>
            <a:r>
              <a:rPr lang="en-US" sz="3200" i="1" baseline="30000" dirty="0">
                <a:solidFill>
                  <a:srgbClr val="FF0000"/>
                </a:solidFill>
                <a:latin typeface="Times" charset="0"/>
                <a:ea typeface="Times" charset="0"/>
                <a:cs typeface="Times" charset="0"/>
              </a:rPr>
              <a:t>2</a:t>
            </a:r>
            <a:endParaRPr lang="en-US" sz="3200" i="1" dirty="0">
              <a:solidFill>
                <a:srgbClr val="FF0000"/>
              </a:solidFill>
              <a:latin typeface="Times" charset="0"/>
              <a:ea typeface="Times" charset="0"/>
              <a:cs typeface="Times" charset="0"/>
            </a:endParaRPr>
          </a:p>
        </p:txBody>
      </p:sp>
      <mc:AlternateContent xmlns:mc="http://schemas.openxmlformats.org/markup-compatibility/2006" xmlns:a14="http://schemas.microsoft.com/office/drawing/2010/main">
        <mc:Choice Requires="a14">
          <p:sp>
            <p:nvSpPr>
              <p:cNvPr id="40" name="TextBox 39"/>
              <p:cNvSpPr txBox="1"/>
              <p:nvPr/>
            </p:nvSpPr>
            <p:spPr>
              <a:xfrm>
                <a:off x="929761" y="5362575"/>
                <a:ext cx="1413400" cy="584775"/>
              </a:xfrm>
              <a:prstGeom prst="rect">
                <a:avLst/>
              </a:prstGeom>
              <a:solidFill>
                <a:schemeClr val="bg1">
                  <a:lumMod val="75000"/>
                </a:schemeClr>
              </a:solidFill>
            </p:spPr>
            <p:txBody>
              <a:bodyPr wrap="none" rtlCol="0">
                <a:spAutoFit/>
              </a:bodyPr>
              <a:lstStyle/>
              <a:p>
                <a:pPr>
                  <a:buNone/>
                </a:pPr>
                <a14:m>
                  <m:oMath xmlns:m="http://schemas.openxmlformats.org/officeDocument/2006/math">
                    <m:r>
                      <a:rPr lang="en-US" sz="3200" i="1" smtClean="0">
                        <a:solidFill>
                          <a:schemeClr val="tx1"/>
                        </a:solidFill>
                        <a:latin typeface="Cambria Math" charset="0"/>
                        <a:ea typeface="Helvetica" charset="0"/>
                        <a:cs typeface="Helvetica" charset="0"/>
                      </a:rPr>
                      <m:t>𝛼</m:t>
                    </m:r>
                  </m:oMath>
                </a14:m>
                <a:r>
                  <a:rPr lang="en-US" sz="3200" dirty="0">
                    <a:solidFill>
                      <a:schemeClr val="tx1"/>
                    </a:solidFill>
                    <a:latin typeface="Helvetica" charset="0"/>
                    <a:ea typeface="Helvetica" charset="0"/>
                    <a:cs typeface="Helvetica" charset="0"/>
                  </a:rPr>
                  <a:t>+</a:t>
                </a:r>
                <a14:m>
                  <m:oMath xmlns:m="http://schemas.openxmlformats.org/officeDocument/2006/math">
                    <m:r>
                      <a:rPr lang="en-US" sz="3200" i="1">
                        <a:solidFill>
                          <a:schemeClr val="tx1"/>
                        </a:solidFill>
                        <a:latin typeface="Cambria Math" charset="0"/>
                        <a:ea typeface="Helvetica" charset="0"/>
                        <a:cs typeface="Helvetica" charset="0"/>
                      </a:rPr>
                      <m:t>𝛽</m:t>
                    </m:r>
                  </m:oMath>
                </a14:m>
                <a:r>
                  <a:rPr lang="en-US" sz="3200" dirty="0">
                    <a:solidFill>
                      <a:schemeClr val="tx1"/>
                    </a:solidFill>
                    <a:latin typeface="Helvetica" charset="0"/>
                    <a:ea typeface="Helvetica" charset="0"/>
                    <a:cs typeface="Helvetica" charset="0"/>
                  </a:rPr>
                  <a:t>=1</a:t>
                </a:r>
              </a:p>
            </p:txBody>
          </p:sp>
        </mc:Choice>
        <mc:Fallback xmlns="">
          <p:sp>
            <p:nvSpPr>
              <p:cNvPr id="40" name="TextBox 39"/>
              <p:cNvSpPr txBox="1">
                <a:spLocks noRot="1" noChangeAspect="1" noMove="1" noResize="1" noEditPoints="1" noAdjustHandles="1" noChangeArrowheads="1" noChangeShapeType="1" noTextEdit="1"/>
              </p:cNvSpPr>
              <p:nvPr/>
            </p:nvSpPr>
            <p:spPr>
              <a:xfrm>
                <a:off x="929761" y="5362575"/>
                <a:ext cx="1413400" cy="584775"/>
              </a:xfrm>
              <a:prstGeom prst="rect">
                <a:avLst/>
              </a:prstGeom>
              <a:blipFill rotWithShape="0">
                <a:blip r:embed="rId7"/>
                <a:stretch>
                  <a:fillRect t="-13542" r="-10390" b="-33333"/>
                </a:stretch>
              </a:blipFill>
            </p:spPr>
            <p:txBody>
              <a:bodyPr/>
              <a:lstStyle/>
              <a:p>
                <a:r>
                  <a:rPr lang="en-US">
                    <a:noFill/>
                  </a:rPr>
                  <a:t> </a:t>
                </a:r>
              </a:p>
            </p:txBody>
          </p:sp>
        </mc:Fallback>
      </mc:AlternateContent>
      <p:sp>
        <p:nvSpPr>
          <p:cNvPr id="3" name="TextBox 2"/>
          <p:cNvSpPr txBox="1"/>
          <p:nvPr/>
        </p:nvSpPr>
        <p:spPr>
          <a:xfrm>
            <a:off x="2678096" y="5239172"/>
            <a:ext cx="4204997" cy="830997"/>
          </a:xfrm>
          <a:prstGeom prst="rect">
            <a:avLst/>
          </a:prstGeom>
          <a:solidFill>
            <a:srgbClr val="951202"/>
          </a:solidFill>
        </p:spPr>
        <p:txBody>
          <a:bodyPr wrap="none" rtlCol="0">
            <a:spAutoFit/>
          </a:bodyPr>
          <a:lstStyle/>
          <a:p>
            <a:pPr algn="l">
              <a:buNone/>
            </a:pPr>
            <a:r>
              <a:rPr lang="en-US" dirty="0">
                <a:solidFill>
                  <a:schemeClr val="bg1"/>
                </a:solidFill>
                <a:latin typeface="Helvetica" charset="0"/>
                <a:ea typeface="Helvetica" charset="0"/>
                <a:cs typeface="Helvetica" charset="0"/>
              </a:rPr>
              <a:t>Noise from client </a:t>
            </a:r>
            <a:r>
              <a:rPr lang="en-US" i="1" dirty="0" err="1">
                <a:solidFill>
                  <a:schemeClr val="bg1"/>
                </a:solidFill>
                <a:latin typeface="Helvetica" charset="0"/>
                <a:ea typeface="Helvetica" charset="0"/>
                <a:cs typeface="Helvetica" charset="0"/>
              </a:rPr>
              <a:t>i</a:t>
            </a:r>
            <a:r>
              <a:rPr lang="en-US" dirty="0">
                <a:solidFill>
                  <a:schemeClr val="bg1"/>
                </a:solidFill>
                <a:latin typeface="Helvetica" charset="0"/>
                <a:ea typeface="Helvetica" charset="0"/>
                <a:cs typeface="Helvetica" charset="0"/>
              </a:rPr>
              <a:t> to server </a:t>
            </a:r>
            <a:r>
              <a:rPr lang="en-US" i="1" dirty="0">
                <a:solidFill>
                  <a:schemeClr val="bg1"/>
                </a:solidFill>
                <a:latin typeface="Helvetica" charset="0"/>
                <a:ea typeface="Helvetica" charset="0"/>
                <a:cs typeface="Helvetica" charset="0"/>
              </a:rPr>
              <a:t>j</a:t>
            </a:r>
            <a:br>
              <a:rPr lang="en-US" dirty="0">
                <a:solidFill>
                  <a:schemeClr val="bg1"/>
                </a:solidFill>
                <a:latin typeface="Helvetica" charset="0"/>
                <a:ea typeface="Helvetica" charset="0"/>
                <a:cs typeface="Helvetica" charset="0"/>
              </a:rPr>
            </a:br>
            <a:r>
              <a:rPr lang="en-US" i="1" dirty="0">
                <a:solidFill>
                  <a:schemeClr val="bg1"/>
                </a:solidFill>
                <a:latin typeface="Helvetica" charset="0"/>
                <a:ea typeface="Helvetica" charset="0"/>
                <a:cs typeface="Helvetica" charset="0"/>
              </a:rPr>
              <a:t>not</a:t>
            </a:r>
            <a:r>
              <a:rPr lang="en-US" dirty="0">
                <a:solidFill>
                  <a:schemeClr val="bg1"/>
                </a:solidFill>
                <a:latin typeface="Helvetica" charset="0"/>
                <a:ea typeface="Helvetica" charset="0"/>
                <a:cs typeface="Helvetica" charset="0"/>
              </a:rPr>
              <a:t>  zero-mean</a:t>
            </a:r>
          </a:p>
        </p:txBody>
      </p:sp>
    </p:spTree>
    <p:extLst>
      <p:ext uri="{BB962C8B-B14F-4D97-AF65-F5344CB8AC3E}">
        <p14:creationId xmlns:p14="http://schemas.microsoft.com/office/powerpoint/2010/main" val="397573417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Claim</a:t>
            </a:r>
          </a:p>
        </p:txBody>
      </p:sp>
      <p:sp>
        <p:nvSpPr>
          <p:cNvPr id="3" name="Content Placeholder 2"/>
          <p:cNvSpPr>
            <a:spLocks noGrp="1"/>
          </p:cNvSpPr>
          <p:nvPr>
            <p:ph idx="1"/>
          </p:nvPr>
        </p:nvSpPr>
        <p:spPr/>
        <p:txBody>
          <a:bodyPr/>
          <a:lstStyle/>
          <a:p>
            <a:endParaRPr lang="en-US" dirty="0"/>
          </a:p>
          <a:p>
            <a:r>
              <a:rPr lang="en-US" dirty="0"/>
              <a:t>Under suitable assumptions, servers eventually reach consensus in</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D207DEF5-A307-4F25-8C66-A6D5B058479D}" type="slidenum">
              <a:rPr lang="en-US" smtClean="0"/>
              <a:pPr>
                <a:defRPr/>
              </a:pPr>
              <a:t>194</a:t>
            </a:fld>
            <a:endParaRPr lang="en-US" dirty="0"/>
          </a:p>
        </p:txBody>
      </p:sp>
      <p:sp>
        <p:nvSpPr>
          <p:cNvPr id="5" name="Rectangle 4"/>
          <p:cNvSpPr/>
          <p:nvPr/>
        </p:nvSpPr>
        <p:spPr bwMode="auto">
          <a:xfrm>
            <a:off x="4137683" y="2770302"/>
            <a:ext cx="2524046" cy="1617203"/>
          </a:xfrm>
          <a:prstGeom prst="rect">
            <a:avLst/>
          </a:prstGeom>
          <a:solidFill>
            <a:schemeClr val="accent6">
              <a:lumMod val="20000"/>
              <a:lumOff val="80000"/>
            </a:schemeClr>
          </a:solidFill>
          <a:ln w="127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grpSp>
        <p:nvGrpSpPr>
          <p:cNvPr id="6" name="Group 5"/>
          <p:cNvGrpSpPr/>
          <p:nvPr/>
        </p:nvGrpSpPr>
        <p:grpSpPr>
          <a:xfrm>
            <a:off x="4137683" y="2838736"/>
            <a:ext cx="2524046" cy="1512084"/>
            <a:chOff x="1082616" y="1973596"/>
            <a:chExt cx="3243724" cy="1835265"/>
          </a:xfrm>
          <a:solidFill>
            <a:schemeClr val="accent2">
              <a:lumMod val="20000"/>
              <a:lumOff val="80000"/>
            </a:schemeClr>
          </a:solidFill>
        </p:grpSpPr>
        <p:grpSp>
          <p:nvGrpSpPr>
            <p:cNvPr id="7" name="Group 6"/>
            <p:cNvGrpSpPr/>
            <p:nvPr/>
          </p:nvGrpSpPr>
          <p:grpSpPr>
            <a:xfrm>
              <a:off x="1082616" y="1973596"/>
              <a:ext cx="3243724" cy="1835265"/>
              <a:chOff x="1082616" y="1973596"/>
              <a:chExt cx="3243724" cy="1835265"/>
            </a:xfrm>
            <a:grpFill/>
          </p:grpSpPr>
          <p:pic>
            <p:nvPicPr>
              <p:cNvPr id="9" name="Picture 8"/>
              <p:cNvPicPr>
                <a:picLocks noChangeAspect="1"/>
              </p:cNvPicPr>
              <p:nvPr/>
            </p:nvPicPr>
            <p:blipFill>
              <a:blip r:embed="rId2"/>
              <a:stretch>
                <a:fillRect/>
              </a:stretch>
            </p:blipFill>
            <p:spPr>
              <a:xfrm>
                <a:off x="1082616" y="1973596"/>
                <a:ext cx="3243724" cy="1835265"/>
              </a:xfrm>
              <a:prstGeom prst="rect">
                <a:avLst/>
              </a:prstGeom>
              <a:grpFill/>
              <a:ln>
                <a:noFill/>
              </a:ln>
            </p:spPr>
          </p:pic>
          <p:sp>
            <p:nvSpPr>
              <p:cNvPr id="10" name="Rectangle 9"/>
              <p:cNvSpPr/>
              <p:nvPr/>
            </p:nvSpPr>
            <p:spPr bwMode="auto">
              <a:xfrm>
                <a:off x="2620370" y="2129051"/>
                <a:ext cx="573206" cy="423080"/>
              </a:xfrm>
              <a:prstGeom prst="rect">
                <a:avLst/>
              </a:prstGeom>
              <a:grp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11" name="Rectangle 10"/>
              <p:cNvSpPr/>
              <p:nvPr/>
            </p:nvSpPr>
            <p:spPr bwMode="auto">
              <a:xfrm>
                <a:off x="2634018" y="3213480"/>
                <a:ext cx="573206" cy="423080"/>
              </a:xfrm>
              <a:prstGeom prst="rect">
                <a:avLst/>
              </a:prstGeom>
              <a:grp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12" name="TextBox 11"/>
              <p:cNvSpPr txBox="1"/>
              <p:nvPr/>
            </p:nvSpPr>
            <p:spPr>
              <a:xfrm>
                <a:off x="2704478" y="3254986"/>
                <a:ext cx="285656" cy="523221"/>
              </a:xfrm>
              <a:prstGeom prst="rect">
                <a:avLst/>
              </a:prstGeom>
              <a:grp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i="1" dirty="0" err="1">
                    <a:latin typeface="Times" charset="0"/>
                    <a:ea typeface="Times" charset="0"/>
                    <a:cs typeface="Times" charset="0"/>
                  </a:rPr>
                  <a:t>i</a:t>
                </a:r>
                <a:endParaRPr lang="en-US" sz="2800" i="1" dirty="0">
                  <a:latin typeface="Times" charset="0"/>
                  <a:ea typeface="Times" charset="0"/>
                  <a:cs typeface="Times" charset="0"/>
                </a:endParaRPr>
              </a:p>
            </p:txBody>
          </p:sp>
        </p:grpSp>
        <p:sp>
          <p:nvSpPr>
            <p:cNvPr id="8" name="Rectangle 7"/>
            <p:cNvSpPr/>
            <p:nvPr/>
          </p:nvSpPr>
          <p:spPr bwMode="auto">
            <a:xfrm>
              <a:off x="1364776" y="3138986"/>
              <a:ext cx="955343" cy="395785"/>
            </a:xfrm>
            <a:prstGeom prst="rect">
              <a:avLst/>
            </a:prstGeom>
            <a:grp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grpSp>
    </p:spTree>
    <p:extLst>
      <p:ext uri="{BB962C8B-B14F-4D97-AF65-F5344CB8AC3E}">
        <p14:creationId xmlns:p14="http://schemas.microsoft.com/office/powerpoint/2010/main" val="235729463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Peer-to-Peer Architecture</a:t>
            </a:r>
            <a:br>
              <a:rPr lang="en-US" dirty="0"/>
            </a:br>
            <a:r>
              <a:rPr lang="en-US" dirty="0"/>
              <a:t>[</a:t>
            </a:r>
            <a:r>
              <a:rPr lang="en-US" sz="2400" dirty="0">
                <a:hlinkClick r:id="rId2"/>
              </a:rPr>
              <a:t>Gade, Vaidya 2016</a:t>
            </a:r>
            <a:r>
              <a:rPr lang="en-US" sz="2400" dirty="0"/>
              <a:t>, </a:t>
            </a:r>
            <a:r>
              <a:rPr lang="en-US" sz="2400" dirty="0">
                <a:hlinkClick r:id="rId3"/>
              </a:rPr>
              <a:t>2017</a:t>
            </a:r>
            <a:r>
              <a:rPr lang="en-US" sz="2400" dirty="0"/>
              <a:t>,</a:t>
            </a:r>
            <a:br>
              <a:rPr lang="en-US" sz="2400" dirty="0"/>
            </a:br>
            <a:r>
              <a:rPr lang="en-US" sz="2400" dirty="0">
                <a:hlinkClick r:id="rId4"/>
              </a:rPr>
              <a:t>Gupta,Chopra 2019</a:t>
            </a:r>
            <a:r>
              <a:rPr lang="en-US" sz="2400" dirty="0"/>
              <a:t>, </a:t>
            </a:r>
            <a:r>
              <a:rPr lang="en-US" sz="2400" dirty="0">
                <a:hlinkClick r:id="rId5"/>
              </a:rPr>
              <a:t>Gupta et al. 2020</a:t>
            </a:r>
            <a:r>
              <a:rPr lang="en-US" dirty="0"/>
              <a:t>]</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D207DEF5-A307-4F25-8C66-A6D5B058479D}" type="slidenum">
              <a:rPr lang="en-US" smtClean="0"/>
              <a:pPr>
                <a:defRPr/>
              </a:pPr>
              <a:t>195</a:t>
            </a:fld>
            <a:endParaRPr lang="en-US" dirty="0"/>
          </a:p>
        </p:txBody>
      </p:sp>
      <p:grpSp>
        <p:nvGrpSpPr>
          <p:cNvPr id="5" name="Group 4"/>
          <p:cNvGrpSpPr/>
          <p:nvPr/>
        </p:nvGrpSpPr>
        <p:grpSpPr>
          <a:xfrm>
            <a:off x="2236128" y="2448428"/>
            <a:ext cx="3656676" cy="1963982"/>
            <a:chOff x="2324904" y="3562607"/>
            <a:chExt cx="2620356" cy="1419076"/>
          </a:xfrm>
        </p:grpSpPr>
        <mc:AlternateContent xmlns:mc="http://schemas.openxmlformats.org/markup-compatibility/2006" xmlns:a14="http://schemas.microsoft.com/office/drawing/2010/main">
          <mc:Choice Requires="a14">
            <p:sp>
              <p:nvSpPr>
                <p:cNvPr id="6" name="Oval 5"/>
                <p:cNvSpPr/>
                <p:nvPr/>
              </p:nvSpPr>
              <p:spPr>
                <a:xfrm>
                  <a:off x="4305790" y="3624732"/>
                  <a:ext cx="431455" cy="45720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3</m:t>
                            </m:r>
                          </m:sub>
                        </m:sSub>
                      </m:oMath>
                    </m:oMathPara>
                  </a14:m>
                  <a:endParaRPr lang="en-US" sz="28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3" name="Oval 22"/>
                <p:cNvSpPr>
                  <a:spLocks noRot="1" noChangeAspect="1" noMove="1" noResize="1" noEditPoints="1" noAdjustHandles="1" noChangeArrowheads="1" noChangeShapeType="1" noTextEdit="1"/>
                </p:cNvSpPr>
                <p:nvPr/>
              </p:nvSpPr>
              <p:spPr>
                <a:xfrm>
                  <a:off x="4305790" y="3624732"/>
                  <a:ext cx="431455" cy="457200"/>
                </a:xfrm>
                <a:prstGeom prst="ellipse">
                  <a:avLst/>
                </a:prstGeom>
                <a:blipFill rotWithShape="0">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val 6"/>
                <p:cNvSpPr/>
                <p:nvPr/>
              </p:nvSpPr>
              <p:spPr>
                <a:xfrm>
                  <a:off x="3589538" y="4240857"/>
                  <a:ext cx="431455" cy="45720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panose="02040503050406030204" pitchFamily="18" charset="0"/>
                              </a:rPr>
                              <m:t>2</m:t>
                            </m:r>
                          </m:sub>
                        </m:sSub>
                      </m:oMath>
                    </m:oMathPara>
                  </a14:m>
                  <a:endParaRPr lang="en-US" sz="28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4" name="Oval 23"/>
                <p:cNvSpPr>
                  <a:spLocks noRot="1" noChangeAspect="1" noMove="1" noResize="1" noEditPoints="1" noAdjustHandles="1" noChangeArrowheads="1" noChangeShapeType="1" noTextEdit="1"/>
                </p:cNvSpPr>
                <p:nvPr/>
              </p:nvSpPr>
              <p:spPr>
                <a:xfrm>
                  <a:off x="3589538" y="4240857"/>
                  <a:ext cx="431455" cy="457200"/>
                </a:xfrm>
                <a:prstGeom prst="ellipse">
                  <a:avLst/>
                </a:prstGeom>
                <a:blipFill rotWithShape="0">
                  <a:blip r:embed="rId7"/>
                  <a:stretch>
                    <a:fillRect/>
                  </a:stretch>
                </a:blipFill>
                <a:ln>
                  <a:noFill/>
                </a:ln>
              </p:spPr>
              <p:txBody>
                <a:bodyPr/>
                <a:lstStyle/>
                <a:p>
                  <a:r>
                    <a:rPr lang="en-US">
                      <a:noFill/>
                    </a:rPr>
                    <a:t> </a:t>
                  </a:r>
                </a:p>
              </p:txBody>
            </p:sp>
          </mc:Fallback>
        </mc:AlternateContent>
        <p:cxnSp>
          <p:nvCxnSpPr>
            <p:cNvPr id="8" name="Straight Arrow Connector 7"/>
            <p:cNvCxnSpPr/>
            <p:nvPr/>
          </p:nvCxnSpPr>
          <p:spPr>
            <a:xfrm flipH="1" flipV="1">
              <a:off x="3314890" y="4019807"/>
              <a:ext cx="337833" cy="288005"/>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957808" y="4014977"/>
              <a:ext cx="411167" cy="292835"/>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530617" y="3691687"/>
              <a:ext cx="838358" cy="99520"/>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Oval 10"/>
                <p:cNvSpPr/>
                <p:nvPr/>
              </p:nvSpPr>
              <p:spPr>
                <a:xfrm>
                  <a:off x="4513805" y="4524483"/>
                  <a:ext cx="431455" cy="45720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4</m:t>
                            </m:r>
                          </m:sub>
                        </m:sSub>
                      </m:oMath>
                    </m:oMathPara>
                  </a14:m>
                  <a:endParaRPr lang="en-US" sz="28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8" name="Oval 27"/>
                <p:cNvSpPr>
                  <a:spLocks noRot="1" noChangeAspect="1" noMove="1" noResize="1" noEditPoints="1" noAdjustHandles="1" noChangeArrowheads="1" noChangeShapeType="1" noTextEdit="1"/>
                </p:cNvSpPr>
                <p:nvPr/>
              </p:nvSpPr>
              <p:spPr>
                <a:xfrm>
                  <a:off x="4513805" y="4524483"/>
                  <a:ext cx="431455" cy="457200"/>
                </a:xfrm>
                <a:prstGeom prst="ellipse">
                  <a:avLst/>
                </a:prstGeom>
                <a:blipFill rotWithShape="0">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Oval 11"/>
                <p:cNvSpPr/>
                <p:nvPr/>
              </p:nvSpPr>
              <p:spPr>
                <a:xfrm>
                  <a:off x="2324904" y="4263196"/>
                  <a:ext cx="431455" cy="45720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5</m:t>
                            </m:r>
                          </m:sub>
                        </m:sSub>
                      </m:oMath>
                    </m:oMathPara>
                  </a14:m>
                  <a:endParaRPr lang="en-US" sz="28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9" name="Oval 28"/>
                <p:cNvSpPr>
                  <a:spLocks noRot="1" noChangeAspect="1" noMove="1" noResize="1" noEditPoints="1" noAdjustHandles="1" noChangeArrowheads="1" noChangeShapeType="1" noTextEdit="1"/>
                </p:cNvSpPr>
                <p:nvPr/>
              </p:nvSpPr>
              <p:spPr>
                <a:xfrm>
                  <a:off x="2324904" y="4263196"/>
                  <a:ext cx="431455" cy="457200"/>
                </a:xfrm>
                <a:prstGeom prst="ellipse">
                  <a:avLst/>
                </a:prstGeom>
                <a:blipFill rotWithShape="0">
                  <a:blip r:embed="rId9"/>
                  <a:stretch>
                    <a:fillRect/>
                  </a:stretch>
                </a:blipFill>
                <a:ln>
                  <a:noFill/>
                </a:ln>
              </p:spPr>
              <p:txBody>
                <a:bodyPr/>
                <a:lstStyle/>
                <a:p>
                  <a:r>
                    <a:rPr lang="en-US">
                      <a:noFill/>
                    </a:rPr>
                    <a:t> </a:t>
                  </a:r>
                </a:p>
              </p:txBody>
            </p:sp>
          </mc:Fallback>
        </mc:AlternateContent>
        <p:cxnSp>
          <p:nvCxnSpPr>
            <p:cNvPr id="13" name="Straight Arrow Connector 12"/>
            <p:cNvCxnSpPr/>
            <p:nvPr/>
          </p:nvCxnSpPr>
          <p:spPr>
            <a:xfrm>
              <a:off x="3957808" y="4631102"/>
              <a:ext cx="555997" cy="121981"/>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693174" y="3952852"/>
              <a:ext cx="469173" cy="377299"/>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Oval 14"/>
                <p:cNvSpPr/>
                <p:nvPr/>
              </p:nvSpPr>
              <p:spPr>
                <a:xfrm>
                  <a:off x="3099162" y="3562607"/>
                  <a:ext cx="431455" cy="45720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1</m:t>
                            </m:r>
                          </m:sub>
                        </m:sSub>
                      </m:oMath>
                    </m:oMathPara>
                  </a14:m>
                  <a:endParaRPr lang="en-US" sz="28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32" name="Oval 31"/>
                <p:cNvSpPr>
                  <a:spLocks noRot="1" noChangeAspect="1" noMove="1" noResize="1" noEditPoints="1" noAdjustHandles="1" noChangeArrowheads="1" noChangeShapeType="1" noTextEdit="1"/>
                </p:cNvSpPr>
                <p:nvPr/>
              </p:nvSpPr>
              <p:spPr>
                <a:xfrm>
                  <a:off x="3099162" y="3562607"/>
                  <a:ext cx="431455" cy="457200"/>
                </a:xfrm>
                <a:prstGeom prst="ellipse">
                  <a:avLst/>
                </a:prstGeom>
                <a:blipFill rotWithShape="0">
                  <a:blip r:embed="rId10"/>
                  <a:stretch>
                    <a:fillRect/>
                  </a:stretch>
                </a:blipFill>
                <a:ln>
                  <a:noFill/>
                </a:ln>
              </p:spPr>
              <p:txBody>
                <a:bodyPr/>
                <a:lstStyle/>
                <a:p>
                  <a:r>
                    <a:rPr lang="en-US">
                      <a:noFill/>
                    </a:rPr>
                    <a:t> </a:t>
                  </a:r>
                </a:p>
              </p:txBody>
            </p:sp>
          </mc:Fallback>
        </mc:AlternateContent>
      </p:grpSp>
      <p:sp>
        <p:nvSpPr>
          <p:cNvPr id="16" name="Title 1"/>
          <p:cNvSpPr txBox="1">
            <a:spLocks/>
          </p:cNvSpPr>
          <p:nvPr/>
        </p:nvSpPr>
        <p:spPr bwMode="auto">
          <a:xfrm>
            <a:off x="720137" y="4633124"/>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rgbClr val="0000FF"/>
                </a:solidFill>
                <a:latin typeface="Helvetica"/>
                <a:ea typeface="+mj-ea"/>
                <a:cs typeface="Helvetica"/>
              </a:defRPr>
            </a:lvl1pPr>
            <a:lvl2pPr algn="ctr" rtl="0" eaLnBrk="0" fontAlgn="base" hangingPunct="0">
              <a:spcBef>
                <a:spcPct val="0"/>
              </a:spcBef>
              <a:spcAft>
                <a:spcPct val="0"/>
              </a:spcAft>
              <a:defRPr sz="2800">
                <a:solidFill>
                  <a:srgbClr val="0000FF"/>
                </a:solidFill>
                <a:latin typeface="Comic Sans MS" pitchFamily="66" charset="0"/>
              </a:defRPr>
            </a:lvl2pPr>
            <a:lvl3pPr algn="ctr" rtl="0" eaLnBrk="0" fontAlgn="base" hangingPunct="0">
              <a:spcBef>
                <a:spcPct val="0"/>
              </a:spcBef>
              <a:spcAft>
                <a:spcPct val="0"/>
              </a:spcAft>
              <a:defRPr sz="2800">
                <a:solidFill>
                  <a:srgbClr val="0000FF"/>
                </a:solidFill>
                <a:latin typeface="Comic Sans MS" pitchFamily="66" charset="0"/>
              </a:defRPr>
            </a:lvl3pPr>
            <a:lvl4pPr algn="ctr" rtl="0" eaLnBrk="0" fontAlgn="base" hangingPunct="0">
              <a:spcBef>
                <a:spcPct val="0"/>
              </a:spcBef>
              <a:spcAft>
                <a:spcPct val="0"/>
              </a:spcAft>
              <a:defRPr sz="2800">
                <a:solidFill>
                  <a:srgbClr val="0000FF"/>
                </a:solidFill>
                <a:latin typeface="Comic Sans MS" pitchFamily="66" charset="0"/>
              </a:defRPr>
            </a:lvl4pPr>
            <a:lvl5pPr algn="ctr" rtl="0" eaLnBrk="0" fontAlgn="base" hangingPunct="0">
              <a:spcBef>
                <a:spcPct val="0"/>
              </a:spcBef>
              <a:spcAft>
                <a:spcPct val="0"/>
              </a:spcAft>
              <a:defRPr sz="2800">
                <a:solidFill>
                  <a:srgbClr val="0000FF"/>
                </a:solidFill>
                <a:latin typeface="Comic Sans MS" pitchFamily="66" charset="0"/>
              </a:defRPr>
            </a:lvl5pPr>
            <a:lvl6pPr marL="457200" algn="ctr" rtl="0" eaLnBrk="0" fontAlgn="base" hangingPunct="0">
              <a:spcBef>
                <a:spcPct val="0"/>
              </a:spcBef>
              <a:spcAft>
                <a:spcPct val="0"/>
              </a:spcAft>
              <a:defRPr sz="2800">
                <a:solidFill>
                  <a:srgbClr val="0000FF"/>
                </a:solidFill>
                <a:latin typeface="Comic Sans MS" pitchFamily="66" charset="0"/>
              </a:defRPr>
            </a:lvl6pPr>
            <a:lvl7pPr marL="914400" algn="ctr" rtl="0" eaLnBrk="0" fontAlgn="base" hangingPunct="0">
              <a:spcBef>
                <a:spcPct val="0"/>
              </a:spcBef>
              <a:spcAft>
                <a:spcPct val="0"/>
              </a:spcAft>
              <a:defRPr sz="2800">
                <a:solidFill>
                  <a:srgbClr val="0000FF"/>
                </a:solidFill>
                <a:latin typeface="Comic Sans MS" pitchFamily="66" charset="0"/>
              </a:defRPr>
            </a:lvl7pPr>
            <a:lvl8pPr marL="1371600" algn="ctr" rtl="0" eaLnBrk="0" fontAlgn="base" hangingPunct="0">
              <a:spcBef>
                <a:spcPct val="0"/>
              </a:spcBef>
              <a:spcAft>
                <a:spcPct val="0"/>
              </a:spcAft>
              <a:defRPr sz="2800">
                <a:solidFill>
                  <a:srgbClr val="0000FF"/>
                </a:solidFill>
                <a:latin typeface="Comic Sans MS" pitchFamily="66" charset="0"/>
              </a:defRPr>
            </a:lvl8pPr>
            <a:lvl9pPr marL="1828800" algn="ctr" rtl="0" eaLnBrk="0" fontAlgn="base" hangingPunct="0">
              <a:spcBef>
                <a:spcPct val="0"/>
              </a:spcBef>
              <a:spcAft>
                <a:spcPct val="0"/>
              </a:spcAft>
              <a:defRPr sz="2800">
                <a:solidFill>
                  <a:srgbClr val="0000FF"/>
                </a:solidFill>
                <a:latin typeface="Comic Sans MS" pitchFamily="66" charset="0"/>
              </a:defRPr>
            </a:lvl9pPr>
          </a:lstStyle>
          <a:p>
            <a:pPr>
              <a:buClrTx/>
              <a:buSzTx/>
              <a:buFontTx/>
              <a:buNone/>
            </a:pPr>
            <a:endParaRPr lang="en-US" kern="0" dirty="0">
              <a:solidFill>
                <a:schemeClr val="tx1"/>
              </a:solidFill>
            </a:endParaRPr>
          </a:p>
        </p:txBody>
      </p:sp>
    </p:spTree>
    <p:extLst>
      <p:ext uri="{BB962C8B-B14F-4D97-AF65-F5344CB8AC3E}">
        <p14:creationId xmlns:p14="http://schemas.microsoft.com/office/powerpoint/2010/main" val="359081773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Balanced Noise</a:t>
            </a:r>
            <a:br>
              <a:rPr lang="en-US" dirty="0"/>
            </a:br>
            <a:r>
              <a:rPr lang="en-US" dirty="0"/>
              <a:t>[</a:t>
            </a:r>
            <a:r>
              <a:rPr lang="en-US" sz="2400" dirty="0">
                <a:hlinkClick r:id="rId2"/>
              </a:rPr>
              <a:t>Gade, Vaidya 2016</a:t>
            </a:r>
            <a:r>
              <a:rPr lang="en-US" sz="2400" dirty="0"/>
              <a:t>, </a:t>
            </a:r>
            <a:r>
              <a:rPr lang="en-US" sz="2400" dirty="0">
                <a:hlinkClick r:id="rId3"/>
              </a:rPr>
              <a:t>2017</a:t>
            </a:r>
            <a:r>
              <a:rPr lang="en-US" dirty="0"/>
              <a:t>]</a:t>
            </a:r>
          </a:p>
        </p:txBody>
      </p:sp>
      <p:sp>
        <p:nvSpPr>
          <p:cNvPr id="3" name="Content Placeholder 2"/>
          <p:cNvSpPr>
            <a:spLocks noGrp="1"/>
          </p:cNvSpPr>
          <p:nvPr>
            <p:ph idx="1"/>
          </p:nvPr>
        </p:nvSpPr>
        <p:spPr/>
        <p:txBody>
          <a:bodyPr/>
          <a:lstStyle/>
          <a:p>
            <a:r>
              <a:rPr lang="en-US" dirty="0"/>
              <a:t>Each agent shares </a:t>
            </a:r>
            <a:r>
              <a:rPr lang="en-US" dirty="0">
                <a:solidFill>
                  <a:srgbClr val="C00000"/>
                </a:solidFill>
              </a:rPr>
              <a:t>noisy estimate </a:t>
            </a:r>
            <a:r>
              <a:rPr lang="en-US" dirty="0"/>
              <a:t>with neighbors</a:t>
            </a:r>
            <a:br>
              <a:rPr lang="en-US" dirty="0"/>
            </a:br>
            <a:endParaRPr lang="en-US" dirty="0"/>
          </a:p>
          <a:p>
            <a:pPr lvl="2"/>
            <a:r>
              <a:rPr lang="en-US" dirty="0"/>
              <a:t>Scheme 1 – Noise cancels over neighbors</a:t>
            </a:r>
          </a:p>
          <a:p>
            <a:pPr lvl="2"/>
            <a:r>
              <a:rPr lang="en-US" dirty="0"/>
              <a:t>Scheme 2 – Noise cancels network-wide</a:t>
            </a:r>
          </a:p>
          <a:p>
            <a:endParaRPr lang="en-US" dirty="0"/>
          </a:p>
        </p:txBody>
      </p:sp>
      <p:grpSp>
        <p:nvGrpSpPr>
          <p:cNvPr id="16" name="Group 15"/>
          <p:cNvGrpSpPr/>
          <p:nvPr/>
        </p:nvGrpSpPr>
        <p:grpSpPr>
          <a:xfrm>
            <a:off x="380032" y="4331817"/>
            <a:ext cx="3656676" cy="1963982"/>
            <a:chOff x="2324904" y="3562607"/>
            <a:chExt cx="2620356" cy="1419076"/>
          </a:xfrm>
        </p:grpSpPr>
        <mc:AlternateContent xmlns:mc="http://schemas.openxmlformats.org/markup-compatibility/2006" xmlns:a14="http://schemas.microsoft.com/office/drawing/2010/main">
          <mc:Choice Requires="a14">
            <p:sp>
              <p:nvSpPr>
                <p:cNvPr id="17" name="Oval 16"/>
                <p:cNvSpPr/>
                <p:nvPr/>
              </p:nvSpPr>
              <p:spPr>
                <a:xfrm>
                  <a:off x="4305790" y="3624732"/>
                  <a:ext cx="431455" cy="45720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3</m:t>
                            </m:r>
                          </m:sub>
                        </m:sSub>
                      </m:oMath>
                    </m:oMathPara>
                  </a14:m>
                  <a:endParaRPr lang="en-US" sz="28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3" name="Oval 22"/>
                <p:cNvSpPr>
                  <a:spLocks noRot="1" noChangeAspect="1" noMove="1" noResize="1" noEditPoints="1" noAdjustHandles="1" noChangeArrowheads="1" noChangeShapeType="1" noTextEdit="1"/>
                </p:cNvSpPr>
                <p:nvPr/>
              </p:nvSpPr>
              <p:spPr>
                <a:xfrm>
                  <a:off x="4305790" y="3624732"/>
                  <a:ext cx="431455" cy="457200"/>
                </a:xfrm>
                <a:prstGeom prst="ellipse">
                  <a:avLst/>
                </a:prstGeom>
                <a:blipFill rotWithShape="0">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Oval 17"/>
                <p:cNvSpPr/>
                <p:nvPr/>
              </p:nvSpPr>
              <p:spPr>
                <a:xfrm>
                  <a:off x="3589538" y="4240857"/>
                  <a:ext cx="431455" cy="45720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panose="02040503050406030204" pitchFamily="18" charset="0"/>
                              </a:rPr>
                              <m:t>2</m:t>
                            </m:r>
                          </m:sub>
                        </m:sSub>
                      </m:oMath>
                    </m:oMathPara>
                  </a14:m>
                  <a:endParaRPr lang="en-US" sz="28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4" name="Oval 23"/>
                <p:cNvSpPr>
                  <a:spLocks noRot="1" noChangeAspect="1" noMove="1" noResize="1" noEditPoints="1" noAdjustHandles="1" noChangeArrowheads="1" noChangeShapeType="1" noTextEdit="1"/>
                </p:cNvSpPr>
                <p:nvPr/>
              </p:nvSpPr>
              <p:spPr>
                <a:xfrm>
                  <a:off x="3589538" y="4240857"/>
                  <a:ext cx="431455" cy="457200"/>
                </a:xfrm>
                <a:prstGeom prst="ellipse">
                  <a:avLst/>
                </a:prstGeom>
                <a:blipFill rotWithShape="0">
                  <a:blip r:embed="rId6"/>
                  <a:stretch>
                    <a:fillRect/>
                  </a:stretch>
                </a:blipFill>
                <a:ln>
                  <a:noFill/>
                </a:ln>
              </p:spPr>
              <p:txBody>
                <a:bodyPr/>
                <a:lstStyle/>
                <a:p>
                  <a:r>
                    <a:rPr lang="en-US">
                      <a:noFill/>
                    </a:rPr>
                    <a:t> </a:t>
                  </a:r>
                </a:p>
              </p:txBody>
            </p:sp>
          </mc:Fallback>
        </mc:AlternateContent>
        <p:cxnSp>
          <p:nvCxnSpPr>
            <p:cNvPr id="19" name="Straight Arrow Connector 18"/>
            <p:cNvCxnSpPr/>
            <p:nvPr/>
          </p:nvCxnSpPr>
          <p:spPr>
            <a:xfrm flipH="1" flipV="1">
              <a:off x="3314890" y="4019807"/>
              <a:ext cx="337833" cy="288005"/>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957808" y="4014977"/>
              <a:ext cx="411167" cy="292835"/>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530617" y="3691687"/>
              <a:ext cx="838358" cy="99520"/>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Oval 21"/>
                <p:cNvSpPr/>
                <p:nvPr/>
              </p:nvSpPr>
              <p:spPr>
                <a:xfrm>
                  <a:off x="4513805" y="4524483"/>
                  <a:ext cx="431455" cy="45720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4</m:t>
                            </m:r>
                          </m:sub>
                        </m:sSub>
                      </m:oMath>
                    </m:oMathPara>
                  </a14:m>
                  <a:endParaRPr lang="en-US" sz="28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8" name="Oval 27"/>
                <p:cNvSpPr>
                  <a:spLocks noRot="1" noChangeAspect="1" noMove="1" noResize="1" noEditPoints="1" noAdjustHandles="1" noChangeArrowheads="1" noChangeShapeType="1" noTextEdit="1"/>
                </p:cNvSpPr>
                <p:nvPr/>
              </p:nvSpPr>
              <p:spPr>
                <a:xfrm>
                  <a:off x="4513805" y="4524483"/>
                  <a:ext cx="431455" cy="457200"/>
                </a:xfrm>
                <a:prstGeom prst="ellipse">
                  <a:avLst/>
                </a:prstGeom>
                <a:blipFill rotWithShape="0">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Oval 22"/>
                <p:cNvSpPr/>
                <p:nvPr/>
              </p:nvSpPr>
              <p:spPr>
                <a:xfrm>
                  <a:off x="2324904" y="4263196"/>
                  <a:ext cx="431455" cy="45720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5</m:t>
                            </m:r>
                          </m:sub>
                        </m:sSub>
                      </m:oMath>
                    </m:oMathPara>
                  </a14:m>
                  <a:endParaRPr lang="en-US" sz="28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9" name="Oval 28"/>
                <p:cNvSpPr>
                  <a:spLocks noRot="1" noChangeAspect="1" noMove="1" noResize="1" noEditPoints="1" noAdjustHandles="1" noChangeArrowheads="1" noChangeShapeType="1" noTextEdit="1"/>
                </p:cNvSpPr>
                <p:nvPr/>
              </p:nvSpPr>
              <p:spPr>
                <a:xfrm>
                  <a:off x="2324904" y="4263196"/>
                  <a:ext cx="431455" cy="457200"/>
                </a:xfrm>
                <a:prstGeom prst="ellipse">
                  <a:avLst/>
                </a:prstGeom>
                <a:blipFill rotWithShape="0">
                  <a:blip r:embed="rId8"/>
                  <a:stretch>
                    <a:fillRect/>
                  </a:stretch>
                </a:blipFill>
                <a:ln>
                  <a:noFill/>
                </a:ln>
              </p:spPr>
              <p:txBody>
                <a:bodyPr/>
                <a:lstStyle/>
                <a:p>
                  <a:r>
                    <a:rPr lang="en-US">
                      <a:noFill/>
                    </a:rPr>
                    <a:t> </a:t>
                  </a:r>
                </a:p>
              </p:txBody>
            </p:sp>
          </mc:Fallback>
        </mc:AlternateContent>
        <p:cxnSp>
          <p:nvCxnSpPr>
            <p:cNvPr id="24" name="Straight Arrow Connector 23"/>
            <p:cNvCxnSpPr/>
            <p:nvPr/>
          </p:nvCxnSpPr>
          <p:spPr>
            <a:xfrm>
              <a:off x="3957808" y="4631102"/>
              <a:ext cx="555997" cy="121981"/>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693174" y="3952852"/>
              <a:ext cx="469173" cy="377299"/>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Oval 25"/>
                <p:cNvSpPr/>
                <p:nvPr/>
              </p:nvSpPr>
              <p:spPr>
                <a:xfrm>
                  <a:off x="3099162" y="3562607"/>
                  <a:ext cx="431455" cy="45720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1</m:t>
                            </m:r>
                          </m:sub>
                        </m:sSub>
                      </m:oMath>
                    </m:oMathPara>
                  </a14:m>
                  <a:endParaRPr lang="en-US" sz="28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32" name="Oval 31"/>
                <p:cNvSpPr>
                  <a:spLocks noRot="1" noChangeAspect="1" noMove="1" noResize="1" noEditPoints="1" noAdjustHandles="1" noChangeArrowheads="1" noChangeShapeType="1" noTextEdit="1"/>
                </p:cNvSpPr>
                <p:nvPr/>
              </p:nvSpPr>
              <p:spPr>
                <a:xfrm>
                  <a:off x="3099162" y="3562607"/>
                  <a:ext cx="431455" cy="457200"/>
                </a:xfrm>
                <a:prstGeom prst="ellipse">
                  <a:avLst/>
                </a:prstGeom>
                <a:blipFill rotWithShape="0">
                  <a:blip r:embed="rId9"/>
                  <a:stretch>
                    <a:fillRect/>
                  </a:stretch>
                </a:blipFill>
                <a:ln>
                  <a:noFill/>
                </a:ln>
              </p:spPr>
              <p:txBody>
                <a:bodyPr/>
                <a:lstStyle/>
                <a:p>
                  <a:r>
                    <a:rPr lang="en-US">
                      <a:noFill/>
                    </a:rPr>
                    <a:t> </a:t>
                  </a:r>
                </a:p>
              </p:txBody>
            </p:sp>
          </mc:Fallback>
        </mc:AlternateContent>
      </p:grpSp>
    </p:spTree>
    <p:extLst>
      <p:ext uri="{BB962C8B-B14F-4D97-AF65-F5344CB8AC3E}">
        <p14:creationId xmlns:p14="http://schemas.microsoft.com/office/powerpoint/2010/main" val="185361413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548673" y="2265528"/>
            <a:ext cx="5220617" cy="436729"/>
          </a:xfrm>
          <a:prstGeom prst="rect">
            <a:avLst/>
          </a:prstGeom>
          <a:solidFill>
            <a:srgbClr val="FFFF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p:cNvSpPr>
            <a:spLocks noGrp="1"/>
          </p:cNvSpPr>
          <p:nvPr>
            <p:ph type="title"/>
          </p:nvPr>
        </p:nvSpPr>
        <p:spPr/>
        <p:txBody>
          <a:bodyPr/>
          <a:lstStyle/>
          <a:p>
            <a:r>
              <a:rPr lang="en-US" dirty="0"/>
              <a:t>Balanced Noise</a:t>
            </a:r>
            <a:br>
              <a:rPr lang="en-US" dirty="0"/>
            </a:br>
            <a:r>
              <a:rPr lang="en-US" dirty="0"/>
              <a:t>[</a:t>
            </a:r>
            <a:r>
              <a:rPr lang="en-US" sz="2400" dirty="0">
                <a:hlinkClick r:id="rId2"/>
              </a:rPr>
              <a:t>Gade, Vaidya 2016</a:t>
            </a:r>
            <a:r>
              <a:rPr lang="en-US" sz="2400" dirty="0"/>
              <a:t>, </a:t>
            </a:r>
            <a:r>
              <a:rPr lang="en-US" sz="2400" dirty="0">
                <a:hlinkClick r:id="rId3"/>
              </a:rPr>
              <a:t>2017</a:t>
            </a:r>
            <a:r>
              <a:rPr lang="en-US" dirty="0"/>
              <a:t>]</a:t>
            </a:r>
          </a:p>
        </p:txBody>
      </p:sp>
      <p:sp>
        <p:nvSpPr>
          <p:cNvPr id="3" name="Content Placeholder 2"/>
          <p:cNvSpPr>
            <a:spLocks noGrp="1"/>
          </p:cNvSpPr>
          <p:nvPr>
            <p:ph idx="1"/>
          </p:nvPr>
        </p:nvSpPr>
        <p:spPr/>
        <p:txBody>
          <a:bodyPr/>
          <a:lstStyle/>
          <a:p>
            <a:r>
              <a:rPr lang="en-US" dirty="0"/>
              <a:t>Each agent shares </a:t>
            </a:r>
            <a:r>
              <a:rPr lang="en-US" dirty="0">
                <a:solidFill>
                  <a:srgbClr val="C00000"/>
                </a:solidFill>
              </a:rPr>
              <a:t>noisy estimate </a:t>
            </a:r>
            <a:r>
              <a:rPr lang="en-US" dirty="0"/>
              <a:t>with neighbors</a:t>
            </a:r>
            <a:br>
              <a:rPr lang="en-US" dirty="0"/>
            </a:br>
            <a:endParaRPr lang="en-US" dirty="0"/>
          </a:p>
          <a:p>
            <a:pPr lvl="2"/>
            <a:r>
              <a:rPr lang="en-US" dirty="0"/>
              <a:t>Scheme 1 – Noise cancels over neighbors</a:t>
            </a:r>
          </a:p>
          <a:p>
            <a:pPr lvl="2"/>
            <a:r>
              <a:rPr lang="en-US" dirty="0"/>
              <a:t>Scheme 2 – Noise cancels network-wide</a:t>
            </a:r>
          </a:p>
          <a:p>
            <a:endParaRPr lang="en-US" dirty="0"/>
          </a:p>
        </p:txBody>
      </p:sp>
      <p:grpSp>
        <p:nvGrpSpPr>
          <p:cNvPr id="16" name="Group 15"/>
          <p:cNvGrpSpPr/>
          <p:nvPr/>
        </p:nvGrpSpPr>
        <p:grpSpPr>
          <a:xfrm>
            <a:off x="380032" y="4331817"/>
            <a:ext cx="3656676" cy="1963982"/>
            <a:chOff x="2324904" y="3562607"/>
            <a:chExt cx="2620356" cy="1419076"/>
          </a:xfrm>
        </p:grpSpPr>
        <mc:AlternateContent xmlns:mc="http://schemas.openxmlformats.org/markup-compatibility/2006" xmlns:a14="http://schemas.microsoft.com/office/drawing/2010/main">
          <mc:Choice Requires="a14">
            <p:sp>
              <p:nvSpPr>
                <p:cNvPr id="17" name="Oval 16"/>
                <p:cNvSpPr/>
                <p:nvPr/>
              </p:nvSpPr>
              <p:spPr>
                <a:xfrm>
                  <a:off x="4305790" y="3624732"/>
                  <a:ext cx="431455" cy="45720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3</m:t>
                            </m:r>
                          </m:sub>
                        </m:sSub>
                      </m:oMath>
                    </m:oMathPara>
                  </a14:m>
                  <a:endParaRPr lang="en-US" sz="28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3" name="Oval 22"/>
                <p:cNvSpPr>
                  <a:spLocks noRot="1" noChangeAspect="1" noMove="1" noResize="1" noEditPoints="1" noAdjustHandles="1" noChangeArrowheads="1" noChangeShapeType="1" noTextEdit="1"/>
                </p:cNvSpPr>
                <p:nvPr/>
              </p:nvSpPr>
              <p:spPr>
                <a:xfrm>
                  <a:off x="4305790" y="3624732"/>
                  <a:ext cx="431455" cy="457200"/>
                </a:xfrm>
                <a:prstGeom prst="ellipse">
                  <a:avLst/>
                </a:prstGeom>
                <a:blipFill rotWithShape="0">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Oval 17"/>
                <p:cNvSpPr/>
                <p:nvPr/>
              </p:nvSpPr>
              <p:spPr>
                <a:xfrm>
                  <a:off x="3589538" y="4240857"/>
                  <a:ext cx="431455" cy="45720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𝑓</m:t>
                            </m:r>
                          </m:e>
                          <m:sub>
                            <m:r>
                              <a:rPr lang="en-US" sz="2800" b="0" i="1" smtClean="0">
                                <a:latin typeface="Cambria Math" panose="02040503050406030204" pitchFamily="18" charset="0"/>
                              </a:rPr>
                              <m:t>2</m:t>
                            </m:r>
                          </m:sub>
                        </m:sSub>
                      </m:oMath>
                    </m:oMathPara>
                  </a14:m>
                  <a:endParaRPr lang="en-US" sz="28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4" name="Oval 23"/>
                <p:cNvSpPr>
                  <a:spLocks noRot="1" noChangeAspect="1" noMove="1" noResize="1" noEditPoints="1" noAdjustHandles="1" noChangeArrowheads="1" noChangeShapeType="1" noTextEdit="1"/>
                </p:cNvSpPr>
                <p:nvPr/>
              </p:nvSpPr>
              <p:spPr>
                <a:xfrm>
                  <a:off x="3589538" y="4240857"/>
                  <a:ext cx="431455" cy="457200"/>
                </a:xfrm>
                <a:prstGeom prst="ellipse">
                  <a:avLst/>
                </a:prstGeom>
                <a:blipFill rotWithShape="0">
                  <a:blip r:embed="rId6"/>
                  <a:stretch>
                    <a:fillRect/>
                  </a:stretch>
                </a:blipFill>
                <a:ln>
                  <a:noFill/>
                </a:ln>
              </p:spPr>
              <p:txBody>
                <a:bodyPr/>
                <a:lstStyle/>
                <a:p>
                  <a:r>
                    <a:rPr lang="en-US">
                      <a:noFill/>
                    </a:rPr>
                    <a:t> </a:t>
                  </a:r>
                </a:p>
              </p:txBody>
            </p:sp>
          </mc:Fallback>
        </mc:AlternateContent>
        <p:cxnSp>
          <p:nvCxnSpPr>
            <p:cNvPr id="19" name="Straight Arrow Connector 18"/>
            <p:cNvCxnSpPr/>
            <p:nvPr/>
          </p:nvCxnSpPr>
          <p:spPr>
            <a:xfrm flipH="1" flipV="1">
              <a:off x="3314890" y="4019807"/>
              <a:ext cx="337833" cy="288005"/>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957808" y="4014977"/>
              <a:ext cx="411167" cy="292835"/>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530617" y="3691687"/>
              <a:ext cx="838358" cy="99520"/>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Oval 21"/>
                <p:cNvSpPr/>
                <p:nvPr/>
              </p:nvSpPr>
              <p:spPr>
                <a:xfrm>
                  <a:off x="4513805" y="4524483"/>
                  <a:ext cx="431455" cy="45720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4</m:t>
                            </m:r>
                          </m:sub>
                        </m:sSub>
                      </m:oMath>
                    </m:oMathPara>
                  </a14:m>
                  <a:endParaRPr lang="en-US" sz="28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8" name="Oval 27"/>
                <p:cNvSpPr>
                  <a:spLocks noRot="1" noChangeAspect="1" noMove="1" noResize="1" noEditPoints="1" noAdjustHandles="1" noChangeArrowheads="1" noChangeShapeType="1" noTextEdit="1"/>
                </p:cNvSpPr>
                <p:nvPr/>
              </p:nvSpPr>
              <p:spPr>
                <a:xfrm>
                  <a:off x="4513805" y="4524483"/>
                  <a:ext cx="431455" cy="457200"/>
                </a:xfrm>
                <a:prstGeom prst="ellipse">
                  <a:avLst/>
                </a:prstGeom>
                <a:blipFill rotWithShape="0">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Oval 22"/>
                <p:cNvSpPr/>
                <p:nvPr/>
              </p:nvSpPr>
              <p:spPr>
                <a:xfrm>
                  <a:off x="2324904" y="4263196"/>
                  <a:ext cx="431455" cy="45720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5</m:t>
                            </m:r>
                          </m:sub>
                        </m:sSub>
                      </m:oMath>
                    </m:oMathPara>
                  </a14:m>
                  <a:endParaRPr lang="en-US" sz="28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29" name="Oval 28"/>
                <p:cNvSpPr>
                  <a:spLocks noRot="1" noChangeAspect="1" noMove="1" noResize="1" noEditPoints="1" noAdjustHandles="1" noChangeArrowheads="1" noChangeShapeType="1" noTextEdit="1"/>
                </p:cNvSpPr>
                <p:nvPr/>
              </p:nvSpPr>
              <p:spPr>
                <a:xfrm>
                  <a:off x="2324904" y="4263196"/>
                  <a:ext cx="431455" cy="457200"/>
                </a:xfrm>
                <a:prstGeom prst="ellipse">
                  <a:avLst/>
                </a:prstGeom>
                <a:blipFill rotWithShape="0">
                  <a:blip r:embed="rId8"/>
                  <a:stretch>
                    <a:fillRect/>
                  </a:stretch>
                </a:blipFill>
                <a:ln>
                  <a:noFill/>
                </a:ln>
              </p:spPr>
              <p:txBody>
                <a:bodyPr/>
                <a:lstStyle/>
                <a:p>
                  <a:r>
                    <a:rPr lang="en-US">
                      <a:noFill/>
                    </a:rPr>
                    <a:t> </a:t>
                  </a:r>
                </a:p>
              </p:txBody>
            </p:sp>
          </mc:Fallback>
        </mc:AlternateContent>
        <p:cxnSp>
          <p:nvCxnSpPr>
            <p:cNvPr id="24" name="Straight Arrow Connector 23"/>
            <p:cNvCxnSpPr/>
            <p:nvPr/>
          </p:nvCxnSpPr>
          <p:spPr>
            <a:xfrm>
              <a:off x="3957808" y="4631102"/>
              <a:ext cx="555997" cy="121981"/>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693174" y="3952852"/>
              <a:ext cx="469173" cy="377299"/>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Oval 25"/>
                <p:cNvSpPr/>
                <p:nvPr/>
              </p:nvSpPr>
              <p:spPr>
                <a:xfrm>
                  <a:off x="3099162" y="3562607"/>
                  <a:ext cx="431455" cy="45720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1</m:t>
                            </m:r>
                          </m:sub>
                        </m:sSub>
                      </m:oMath>
                    </m:oMathPara>
                  </a14:m>
                  <a:endParaRPr lang="en-US" sz="28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mc:Choice>
          <mc:Fallback xmlns="">
            <p:sp>
              <p:nvSpPr>
                <p:cNvPr id="32" name="Oval 31"/>
                <p:cNvSpPr>
                  <a:spLocks noRot="1" noChangeAspect="1" noMove="1" noResize="1" noEditPoints="1" noAdjustHandles="1" noChangeArrowheads="1" noChangeShapeType="1" noTextEdit="1"/>
                </p:cNvSpPr>
                <p:nvPr/>
              </p:nvSpPr>
              <p:spPr>
                <a:xfrm>
                  <a:off x="3099162" y="3562607"/>
                  <a:ext cx="431455" cy="457200"/>
                </a:xfrm>
                <a:prstGeom prst="ellipse">
                  <a:avLst/>
                </a:prstGeom>
                <a:blipFill rotWithShape="0">
                  <a:blip r:embed="rId9"/>
                  <a:stretch>
                    <a:fillRect/>
                  </a:stretch>
                </a:blipFill>
                <a:ln>
                  <a:noFill/>
                </a:ln>
              </p:spPr>
              <p:txBody>
                <a:bodyPr/>
                <a:lstStyle/>
                <a:p>
                  <a:r>
                    <a:rPr lang="en-US">
                      <a:noFill/>
                    </a:rPr>
                    <a:t> </a:t>
                  </a:r>
                </a:p>
              </p:txBody>
            </p:sp>
          </mc:Fallback>
        </mc:AlternateContent>
      </p:grpSp>
      <p:cxnSp>
        <p:nvCxnSpPr>
          <p:cNvPr id="5" name="Straight Arrow Connector 4"/>
          <p:cNvCxnSpPr/>
          <p:nvPr/>
        </p:nvCxnSpPr>
        <p:spPr bwMode="auto">
          <a:xfrm flipH="1">
            <a:off x="2144814" y="4203510"/>
            <a:ext cx="1087695" cy="128307"/>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27" name="Straight Arrow Connector 26"/>
          <p:cNvCxnSpPr/>
          <p:nvPr/>
        </p:nvCxnSpPr>
        <p:spPr bwMode="auto">
          <a:xfrm flipH="1">
            <a:off x="3046673" y="5050556"/>
            <a:ext cx="699753" cy="536284"/>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sp>
        <p:nvSpPr>
          <p:cNvPr id="9" name="TextBox 8"/>
          <p:cNvSpPr txBox="1"/>
          <p:nvPr/>
        </p:nvSpPr>
        <p:spPr>
          <a:xfrm>
            <a:off x="2292829" y="3601368"/>
            <a:ext cx="939680" cy="461665"/>
          </a:xfrm>
          <a:prstGeom prst="rect">
            <a:avLst/>
          </a:prstGeom>
          <a:solidFill>
            <a:srgbClr val="FFFF00"/>
          </a:solidFill>
        </p:spPr>
        <p:txBody>
          <a:bodyPr wrap="none" rtlCol="0">
            <a:spAutoFit/>
          </a:bodyPr>
          <a:lstStyle/>
          <a:p>
            <a:pPr>
              <a:buNone/>
            </a:pPr>
            <a:r>
              <a:rPr lang="en-US" i="1" dirty="0">
                <a:latin typeface="Times" charset="0"/>
                <a:ea typeface="Times" charset="0"/>
                <a:cs typeface="Times" charset="0"/>
              </a:rPr>
              <a:t>x + ε</a:t>
            </a:r>
            <a:r>
              <a:rPr lang="en-US" i="1" baseline="-25000" dirty="0">
                <a:latin typeface="Times" charset="0"/>
                <a:ea typeface="Times" charset="0"/>
                <a:cs typeface="Times" charset="0"/>
              </a:rPr>
              <a:t>1</a:t>
            </a:r>
            <a:endParaRPr lang="en-US" i="1" dirty="0">
              <a:latin typeface="Times" charset="0"/>
              <a:ea typeface="Times" charset="0"/>
              <a:cs typeface="Times" charset="0"/>
            </a:endParaRPr>
          </a:p>
        </p:txBody>
      </p:sp>
      <p:sp>
        <p:nvSpPr>
          <p:cNvPr id="28" name="TextBox 27"/>
          <p:cNvSpPr txBox="1"/>
          <p:nvPr/>
        </p:nvSpPr>
        <p:spPr>
          <a:xfrm>
            <a:off x="3702087" y="5147205"/>
            <a:ext cx="922047" cy="461665"/>
          </a:xfrm>
          <a:prstGeom prst="rect">
            <a:avLst/>
          </a:prstGeom>
          <a:solidFill>
            <a:srgbClr val="FFFF00"/>
          </a:solidFill>
        </p:spPr>
        <p:txBody>
          <a:bodyPr wrap="none" rtlCol="0">
            <a:spAutoFit/>
          </a:bodyPr>
          <a:lstStyle/>
          <a:p>
            <a:pPr>
              <a:buNone/>
            </a:pPr>
            <a:r>
              <a:rPr lang="en-US" i="1" dirty="0">
                <a:latin typeface="Times" charset="0"/>
                <a:ea typeface="Times" charset="0"/>
                <a:cs typeface="Times" charset="0"/>
              </a:rPr>
              <a:t>x + ε</a:t>
            </a:r>
            <a:r>
              <a:rPr lang="en-US" i="1" baseline="-25000" dirty="0">
                <a:latin typeface="Times" charset="0"/>
                <a:ea typeface="Times" charset="0"/>
                <a:cs typeface="Times" charset="0"/>
              </a:rPr>
              <a:t>2</a:t>
            </a:r>
            <a:endParaRPr lang="en-US" i="1" dirty="0">
              <a:latin typeface="Times" charset="0"/>
              <a:ea typeface="Times" charset="0"/>
              <a:cs typeface="Times" charset="0"/>
            </a:endParaRPr>
          </a:p>
        </p:txBody>
      </p:sp>
      <p:sp>
        <p:nvSpPr>
          <p:cNvPr id="29" name="TextBox 28"/>
          <p:cNvSpPr txBox="1"/>
          <p:nvPr/>
        </p:nvSpPr>
        <p:spPr>
          <a:xfrm>
            <a:off x="4892696" y="3956132"/>
            <a:ext cx="4092787" cy="461665"/>
          </a:xfrm>
          <a:prstGeom prst="rect">
            <a:avLst/>
          </a:prstGeom>
          <a:solidFill>
            <a:srgbClr val="FFFF00"/>
          </a:solidFill>
        </p:spPr>
        <p:txBody>
          <a:bodyPr wrap="none" rtlCol="0">
            <a:spAutoFit/>
          </a:bodyPr>
          <a:lstStyle/>
          <a:p>
            <a:pPr>
              <a:buNone/>
            </a:pPr>
            <a:r>
              <a:rPr lang="en-US" i="1" dirty="0">
                <a:latin typeface="Times" charset="0"/>
                <a:ea typeface="Times" charset="0"/>
                <a:cs typeface="Times" charset="0"/>
              </a:rPr>
              <a:t>ε</a:t>
            </a:r>
            <a:r>
              <a:rPr lang="en-US" i="1" baseline="-25000" dirty="0">
                <a:latin typeface="Times" charset="0"/>
                <a:ea typeface="Times" charset="0"/>
                <a:cs typeface="Times" charset="0"/>
              </a:rPr>
              <a:t>1</a:t>
            </a:r>
            <a:r>
              <a:rPr lang="en-US" i="1" dirty="0">
                <a:latin typeface="Times" charset="0"/>
                <a:ea typeface="Times" charset="0"/>
                <a:cs typeface="Times" charset="0"/>
              </a:rPr>
              <a:t> + ε</a:t>
            </a:r>
            <a:r>
              <a:rPr lang="en-US" i="1" baseline="-25000" dirty="0">
                <a:latin typeface="Times" charset="0"/>
                <a:ea typeface="Times" charset="0"/>
                <a:cs typeface="Times" charset="0"/>
              </a:rPr>
              <a:t>2</a:t>
            </a:r>
            <a:r>
              <a:rPr lang="en-US" i="1" dirty="0">
                <a:latin typeface="Times" charset="0"/>
                <a:ea typeface="Times" charset="0"/>
                <a:cs typeface="Times" charset="0"/>
              </a:rPr>
              <a:t> </a:t>
            </a:r>
            <a:r>
              <a:rPr lang="en-US" dirty="0">
                <a:latin typeface="Times" charset="0"/>
                <a:ea typeface="Times" charset="0"/>
                <a:cs typeface="Times" charset="0"/>
              </a:rPr>
              <a:t>= 0      (over iterations)</a:t>
            </a:r>
          </a:p>
        </p:txBody>
      </p:sp>
    </p:spTree>
    <p:extLst>
      <p:ext uri="{BB962C8B-B14F-4D97-AF65-F5344CB8AC3E}">
        <p14:creationId xmlns:p14="http://schemas.microsoft.com/office/powerpoint/2010/main" val="305378852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20000"/>
              </a:spcBef>
              <a:spcAft>
                <a:spcPct val="0"/>
              </a:spcAft>
              <a:buClr>
                <a:srgbClr val="FF0000"/>
              </a:buClr>
              <a:buSzPct val="65000"/>
              <a:buFont typeface="Marlett" pitchFamily="2" charset="2"/>
              <a:buChar char="g"/>
              <a:defRPr sz="2000">
                <a:solidFill>
                  <a:schemeClr val="tx1"/>
                </a:solidFill>
                <a:latin typeface="Comic Sans MS" pitchFamily="66" charset="0"/>
              </a:defRPr>
            </a:lvl6pPr>
            <a:lvl7pPr marL="2971800" indent="-228600" algn="ctr" eaLnBrk="0" fontAlgn="base" hangingPunct="0">
              <a:spcBef>
                <a:spcPct val="20000"/>
              </a:spcBef>
              <a:spcAft>
                <a:spcPct val="0"/>
              </a:spcAft>
              <a:buClr>
                <a:srgbClr val="FF0000"/>
              </a:buClr>
              <a:buSzPct val="65000"/>
              <a:buFont typeface="Marlett" pitchFamily="2" charset="2"/>
              <a:buChar char="g"/>
              <a:defRPr sz="2000">
                <a:solidFill>
                  <a:schemeClr val="tx1"/>
                </a:solidFill>
                <a:latin typeface="Comic Sans MS" pitchFamily="66" charset="0"/>
              </a:defRPr>
            </a:lvl7pPr>
            <a:lvl8pPr marL="3429000" indent="-228600" algn="ctr" eaLnBrk="0" fontAlgn="base" hangingPunct="0">
              <a:spcBef>
                <a:spcPct val="20000"/>
              </a:spcBef>
              <a:spcAft>
                <a:spcPct val="0"/>
              </a:spcAft>
              <a:buClr>
                <a:srgbClr val="FF0000"/>
              </a:buClr>
              <a:buSzPct val="65000"/>
              <a:buFont typeface="Marlett" pitchFamily="2" charset="2"/>
              <a:buChar char="g"/>
              <a:defRPr sz="2000">
                <a:solidFill>
                  <a:schemeClr val="tx1"/>
                </a:solidFill>
                <a:latin typeface="Comic Sans MS" pitchFamily="66" charset="0"/>
              </a:defRPr>
            </a:lvl8pPr>
            <a:lvl9pPr marL="3886200" indent="-228600" algn="ctr" eaLnBrk="0" fontAlgn="base" hangingPunct="0">
              <a:spcBef>
                <a:spcPct val="20000"/>
              </a:spcBef>
              <a:spcAft>
                <a:spcPct val="0"/>
              </a:spcAft>
              <a:buClr>
                <a:srgbClr val="FF0000"/>
              </a:buClr>
              <a:buSzPct val="65000"/>
              <a:buFont typeface="Marlett" pitchFamily="2" charset="2"/>
              <a:buChar char="g"/>
              <a:defRPr sz="2000">
                <a:solidFill>
                  <a:schemeClr val="tx1"/>
                </a:solidFill>
                <a:latin typeface="Comic Sans MS" pitchFamily="66" charset="0"/>
              </a:defRPr>
            </a:lvl9pPr>
          </a:lstStyle>
          <a:p>
            <a:fld id="{21AB244F-322B-424D-B581-513D47FAA3C8}" type="slidenum">
              <a:rPr lang="en-US" sz="1400" smtClean="0">
                <a:latin typeface="Helvetica" pitchFamily="2" charset="0"/>
              </a:rPr>
              <a:pPr/>
              <a:t>198</a:t>
            </a:fld>
            <a:endParaRPr lang="en-US" sz="1400">
              <a:latin typeface="Helvetica" pitchFamily="2" charset="0"/>
            </a:endParaRPr>
          </a:p>
        </p:txBody>
      </p:sp>
      <p:sp>
        <p:nvSpPr>
          <p:cNvPr id="37891" name="Rectangle 2"/>
          <p:cNvSpPr>
            <a:spLocks noGrp="1" noChangeArrowheads="1"/>
          </p:cNvSpPr>
          <p:nvPr>
            <p:ph type="title"/>
          </p:nvPr>
        </p:nvSpPr>
        <p:spPr/>
        <p:txBody>
          <a:bodyPr/>
          <a:lstStyle/>
          <a:p>
            <a:r>
              <a:rPr lang="en-US" dirty="0">
                <a:latin typeface="Helvetica" pitchFamily="2" charset="0"/>
              </a:rPr>
              <a:t>Locally Balanced Noise</a:t>
            </a:r>
          </a:p>
        </p:txBody>
      </p:sp>
      <mc:AlternateContent xmlns:mc="http://schemas.openxmlformats.org/markup-compatibility/2006" xmlns:a14="http://schemas.microsoft.com/office/drawing/2010/main">
        <mc:Choice Requires="a14">
          <p:sp>
            <p:nvSpPr>
              <p:cNvPr id="4" name="Content Placeholder 2"/>
              <p:cNvSpPr>
                <a:spLocks noGrp="1"/>
              </p:cNvSpPr>
              <p:nvPr>
                <p:ph idx="1"/>
              </p:nvPr>
            </p:nvSpPr>
            <p:spPr>
              <a:xfrm>
                <a:off x="685800" y="1524000"/>
                <a:ext cx="7772400" cy="4572000"/>
              </a:xfrm>
            </p:spPr>
            <p:txBody>
              <a:bodyPr/>
              <a:lstStyle/>
              <a:p>
                <a:pPr marL="0" indent="0">
                  <a:buNone/>
                </a:pPr>
                <a:r>
                  <a:rPr lang="en-US" dirty="0">
                    <a:latin typeface="Helvetica" pitchFamily="2" charset="0"/>
                  </a:rPr>
                  <a:t>Perturbations </a:t>
                </a:r>
              </a:p>
              <a:p>
                <a:r>
                  <a:rPr lang="en-US" dirty="0">
                    <a:latin typeface="Helvetica" pitchFamily="2" charset="0"/>
                  </a:rPr>
                  <a:t>Add to zero (locally per node)</a:t>
                </a:r>
              </a:p>
              <a:p>
                <a:endParaRPr lang="en-US" dirty="0">
                  <a:latin typeface="Helvetica" pitchFamily="2" charset="0"/>
                </a:endParaRPr>
              </a:p>
              <a:p>
                <a:pPr marL="0" indent="0">
                  <a:buNone/>
                </a:pPr>
                <a:endParaRPr lang="en-US" dirty="0">
                  <a:latin typeface="Helvetica" pitchFamily="2" charset="0"/>
                </a:endParaRPr>
              </a:p>
              <a:p>
                <a:pPr marL="0" indent="0">
                  <a:buNone/>
                </a:pPr>
                <a:r>
                  <a:rPr lang="en-US" dirty="0">
                    <a:latin typeface="Helvetica" pitchFamily="2" charset="0"/>
                  </a:rPr>
                  <a:t>Algorithm</a:t>
                </a:r>
              </a:p>
              <a:p>
                <a:r>
                  <a:rPr lang="en-US" dirty="0">
                    <a:latin typeface="Helvetica" pitchFamily="2" charset="0"/>
                  </a:rPr>
                  <a:t>Node j selects </a:t>
                </a:r>
                <a14:m>
                  <m:oMath xmlns:m="http://schemas.openxmlformats.org/officeDocument/2006/math">
                    <m:sSubSup>
                      <m:sSubSupPr>
                        <m:ctrlPr>
                          <a:rPr lang="en-US" b="0" i="1" smtClean="0">
                            <a:latin typeface="Cambria Math" panose="02040503050406030204" pitchFamily="18" charset="0"/>
                          </a:rPr>
                        </m:ctrlPr>
                      </m:sSubSupPr>
                      <m:e>
                        <m:r>
                          <m:rPr>
                            <m:sty m:val="p"/>
                          </m:rPr>
                          <a:rPr lang="en-US" b="0" i="0" smtClean="0">
                            <a:latin typeface="Cambria Math" panose="02040503050406030204" pitchFamily="18" charset="0"/>
                          </a:rPr>
                          <m:t>d</m:t>
                        </m:r>
                      </m:e>
                      <m:sub>
                        <m:r>
                          <m:rPr>
                            <m:sty m:val="p"/>
                          </m:rPr>
                          <a:rPr lang="en-US" b="0" i="0" smtClean="0">
                            <a:latin typeface="Cambria Math" panose="02040503050406030204" pitchFamily="18" charset="0"/>
                          </a:rPr>
                          <m:t>k</m:t>
                        </m:r>
                      </m:sub>
                      <m:sup>
                        <m:r>
                          <m:rPr>
                            <m:sty m:val="p"/>
                          </m:rPr>
                          <a:rPr lang="en-US" b="0" i="0" smtClean="0">
                            <a:latin typeface="Cambria Math" panose="02040503050406030204" pitchFamily="18" charset="0"/>
                          </a:rPr>
                          <m:t>j</m:t>
                        </m:r>
                        <m:r>
                          <a:rPr lang="en-US" b="0" i="0" smtClean="0">
                            <a:latin typeface="Cambria Math" panose="02040503050406030204" pitchFamily="18" charset="0"/>
                          </a:rPr>
                          <m:t>,</m:t>
                        </m:r>
                        <m:r>
                          <m:rPr>
                            <m:sty m:val="p"/>
                          </m:rPr>
                          <a:rPr lang="en-US" b="0" i="0" smtClean="0">
                            <a:latin typeface="Cambria Math" panose="02040503050406030204" pitchFamily="18" charset="0"/>
                          </a:rPr>
                          <m:t>i</m:t>
                        </m:r>
                      </m:sup>
                    </m:sSubSup>
                  </m:oMath>
                </a14:m>
                <a:r>
                  <a:rPr lang="en-US" dirty="0">
                    <a:latin typeface="Helvetica" pitchFamily="2" charset="0"/>
                  </a:rPr>
                  <a:t> such that </a:t>
                </a:r>
                <a14:m>
                  <m:oMath xmlns:m="http://schemas.openxmlformats.org/officeDocument/2006/math">
                    <m:nary>
                      <m:naryPr>
                        <m:chr m:val="∑"/>
                        <m:supHide m:val="on"/>
                        <m:ctrlPr>
                          <a:rPr lang="en-US" b="0" i="1" smtClean="0">
                            <a:latin typeface="Cambria Math" panose="02040503050406030204" pitchFamily="18" charset="0"/>
                          </a:rPr>
                        </m:ctrlPr>
                      </m:naryPr>
                      <m:sub>
                        <m:r>
                          <m:rPr>
                            <m:sty m:val="p"/>
                          </m:rPr>
                          <a:rPr lang="en-US" b="0" i="0" smtClean="0">
                            <a:latin typeface="Cambria Math" panose="02040503050406030204" pitchFamily="18" charset="0"/>
                          </a:rPr>
                          <m:t>i</m:t>
                        </m:r>
                      </m:sub>
                      <m:sup/>
                      <m:e>
                        <m:sSubSup>
                          <m:sSubSupPr>
                            <m:ctrlPr>
                              <a:rPr lang="en-US" i="1">
                                <a:latin typeface="Cambria Math" panose="02040503050406030204" pitchFamily="18" charset="0"/>
                              </a:rPr>
                            </m:ctrlPr>
                          </m:sSubSupPr>
                          <m:e>
                            <m:r>
                              <m:rPr>
                                <m:sty m:val="p"/>
                              </m:rPr>
                              <a:rPr lang="en-US" i="0">
                                <a:latin typeface="Cambria Math" panose="02040503050406030204" pitchFamily="18" charset="0"/>
                              </a:rPr>
                              <m:t>d</m:t>
                            </m:r>
                          </m:e>
                          <m:sub>
                            <m:r>
                              <m:rPr>
                                <m:sty m:val="p"/>
                              </m:rPr>
                              <a:rPr lang="en-US" i="0">
                                <a:latin typeface="Cambria Math" panose="02040503050406030204" pitchFamily="18" charset="0"/>
                              </a:rPr>
                              <m:t>k</m:t>
                            </m:r>
                          </m:sub>
                          <m:sup>
                            <m:r>
                              <m:rPr>
                                <m:sty m:val="p"/>
                              </m:rPr>
                              <a:rPr lang="en-US" i="0">
                                <a:latin typeface="Cambria Math" panose="02040503050406030204" pitchFamily="18" charset="0"/>
                              </a:rPr>
                              <m:t>j</m:t>
                            </m:r>
                            <m:r>
                              <a:rPr lang="en-US" i="0">
                                <a:latin typeface="Cambria Math" panose="02040503050406030204" pitchFamily="18" charset="0"/>
                              </a:rPr>
                              <m:t>,</m:t>
                            </m:r>
                            <m:r>
                              <m:rPr>
                                <m:sty m:val="p"/>
                              </m:rPr>
                              <a:rPr lang="en-US" i="0">
                                <a:latin typeface="Cambria Math" panose="02040503050406030204" pitchFamily="18" charset="0"/>
                              </a:rPr>
                              <m:t>i</m:t>
                            </m:r>
                          </m:sup>
                        </m:sSubSup>
                      </m:e>
                    </m:nary>
                    <m:r>
                      <a:rPr lang="en-US" b="0" i="0" smtClean="0">
                        <a:latin typeface="Cambria Math" panose="02040503050406030204" pitchFamily="18" charset="0"/>
                      </a:rPr>
                      <m:t>=0</m:t>
                    </m:r>
                  </m:oMath>
                </a14:m>
                <a:r>
                  <a:rPr lang="en-US" dirty="0">
                    <a:latin typeface="Helvetica" pitchFamily="2" charset="0"/>
                  </a:rPr>
                  <a:t> and </a:t>
                </a:r>
                <a14:m>
                  <m:oMath xmlns:m="http://schemas.openxmlformats.org/officeDocument/2006/math">
                    <m:d>
                      <m:dPr>
                        <m:begChr m:val="|"/>
                        <m:endChr m:val="|"/>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𝑑</m:t>
                            </m:r>
                          </m:e>
                          <m:sub>
                            <m:r>
                              <a:rPr lang="en-US" b="0" i="1" smtClean="0">
                                <a:latin typeface="Cambria Math" panose="02040503050406030204" pitchFamily="18" charset="0"/>
                              </a:rPr>
                              <m:t>𝑘</m:t>
                            </m:r>
                          </m:sub>
                          <m:sup>
                            <m:r>
                              <a:rPr lang="en-US" b="0" i="1" smtClean="0">
                                <a:latin typeface="Cambria Math" panose="02040503050406030204" pitchFamily="18" charset="0"/>
                              </a:rPr>
                              <m:t>𝑗</m:t>
                            </m:r>
                            <m:r>
                              <a:rPr lang="en-US" b="0" i="1" smtClean="0">
                                <a:latin typeface="Cambria Math" panose="02040503050406030204" pitchFamily="18" charset="0"/>
                              </a:rPr>
                              <m:t>,</m:t>
                            </m:r>
                            <m:r>
                              <a:rPr lang="en-US" b="0" i="1" smtClean="0">
                                <a:latin typeface="Cambria Math" panose="02040503050406030204" pitchFamily="18" charset="0"/>
                              </a:rPr>
                              <m:t>𝑖</m:t>
                            </m:r>
                          </m:sup>
                        </m:sSubSup>
                      </m:e>
                    </m:d>
                    <m:r>
                      <a:rPr lang="en-US" b="0" i="1" smtClean="0">
                        <a:latin typeface="Cambria Math" panose="02040503050406030204" pitchFamily="18" charset="0"/>
                      </a:rPr>
                      <m:t>≤</m:t>
                    </m:r>
                    <m:r>
                      <m:rPr>
                        <m:sty m:val="p"/>
                      </m:rPr>
                      <a:rPr lang="en-US" b="0" i="0" smtClean="0">
                        <a:latin typeface="Cambria Math" panose="02040503050406030204" pitchFamily="18" charset="0"/>
                      </a:rPr>
                      <m:t>Δ</m:t>
                    </m:r>
                  </m:oMath>
                </a14:m>
                <a:endParaRPr lang="en-US" dirty="0">
                  <a:latin typeface="Helvetica" pitchFamily="2" charset="0"/>
                </a:endParaRPr>
              </a:p>
              <a:p>
                <a:r>
                  <a:rPr lang="en-US" b="0" dirty="0">
                    <a:latin typeface="Helvetica" pitchFamily="2" charset="0"/>
                  </a:rPr>
                  <a:t>Share </a:t>
                </a:r>
                <a14:m>
                  <m:oMath xmlns:m="http://schemas.openxmlformats.org/officeDocument/2006/math">
                    <m:sSubSup>
                      <m:sSubSupPr>
                        <m:ctrlPr>
                          <a:rPr lang="en-US" b="0" i="1" smtClean="0">
                            <a:latin typeface="Cambria Math" panose="02040503050406030204" pitchFamily="18" charset="0"/>
                          </a:rPr>
                        </m:ctrlPr>
                      </m:sSubSupPr>
                      <m:e>
                        <m:r>
                          <m:rPr>
                            <m:sty m:val="p"/>
                          </m:rPr>
                          <a:rPr lang="en-US" b="0" i="0" smtClean="0">
                            <a:latin typeface="Cambria Math" panose="02040503050406030204" pitchFamily="18" charset="0"/>
                          </a:rPr>
                          <m:t>w</m:t>
                        </m:r>
                      </m:e>
                      <m:sub>
                        <m:r>
                          <m:rPr>
                            <m:sty m:val="p"/>
                          </m:rPr>
                          <a:rPr lang="en-US" b="0" i="0" smtClean="0">
                            <a:latin typeface="Cambria Math" panose="02040503050406030204" pitchFamily="18" charset="0"/>
                          </a:rPr>
                          <m:t>k</m:t>
                        </m:r>
                      </m:sub>
                      <m:sup>
                        <m:r>
                          <m:rPr>
                            <m:sty m:val="p"/>
                          </m:rPr>
                          <a:rPr lang="en-US" b="0" i="0" smtClean="0">
                            <a:latin typeface="Cambria Math" panose="02040503050406030204" pitchFamily="18" charset="0"/>
                          </a:rPr>
                          <m:t>j</m:t>
                        </m:r>
                        <m:r>
                          <a:rPr lang="en-US" b="0" i="0" smtClean="0">
                            <a:latin typeface="Cambria Math" panose="02040503050406030204" pitchFamily="18" charset="0"/>
                          </a:rPr>
                          <m:t>,</m:t>
                        </m:r>
                        <m:r>
                          <m:rPr>
                            <m:sty m:val="p"/>
                          </m:rPr>
                          <a:rPr lang="en-US" b="0" i="0" smtClean="0">
                            <a:latin typeface="Cambria Math" panose="02040503050406030204" pitchFamily="18" charset="0"/>
                          </a:rPr>
                          <m:t>i</m:t>
                        </m:r>
                      </m:sup>
                    </m:sSubSup>
                    <m:r>
                      <a:rPr lang="en-US" b="0" i="0" smtClean="0">
                        <a:latin typeface="Cambria Math" panose="02040503050406030204" pitchFamily="18" charset="0"/>
                      </a:rPr>
                      <m:t>=</m:t>
                    </m:r>
                    <m:sSubSup>
                      <m:sSubSupPr>
                        <m:ctrlPr>
                          <a:rPr lang="en-US" b="0" i="1" smtClean="0">
                            <a:latin typeface="Cambria Math" panose="02040503050406030204" pitchFamily="18" charset="0"/>
                          </a:rPr>
                        </m:ctrlPr>
                      </m:sSubSupPr>
                      <m:e>
                        <m:r>
                          <m:rPr>
                            <m:sty m:val="p"/>
                          </m:rPr>
                          <a:rPr lang="en-US" b="0" i="0" smtClean="0">
                            <a:latin typeface="Cambria Math" panose="02040503050406030204" pitchFamily="18" charset="0"/>
                          </a:rPr>
                          <m:t>x</m:t>
                        </m:r>
                      </m:e>
                      <m:sub>
                        <m:r>
                          <m:rPr>
                            <m:sty m:val="p"/>
                          </m:rPr>
                          <a:rPr lang="en-US" b="0" i="0" smtClean="0">
                            <a:latin typeface="Cambria Math" panose="02040503050406030204" pitchFamily="18" charset="0"/>
                          </a:rPr>
                          <m:t>k</m:t>
                        </m:r>
                      </m:sub>
                      <m:sup>
                        <m:r>
                          <m:rPr>
                            <m:sty m:val="p"/>
                          </m:rPr>
                          <a:rPr lang="en-US" b="0" i="0" smtClean="0">
                            <a:latin typeface="Cambria Math" panose="02040503050406030204" pitchFamily="18" charset="0"/>
                          </a:rPr>
                          <m:t>j</m:t>
                        </m:r>
                      </m:sup>
                    </m:sSubSup>
                    <m:r>
                      <a:rPr lang="en-US" b="0" i="0" smtClean="0">
                        <a:latin typeface="Cambria Math" panose="02040503050406030204" pitchFamily="18" charset="0"/>
                      </a:rPr>
                      <m:t>+</m:t>
                    </m:r>
                    <m:sSubSup>
                      <m:sSubSupPr>
                        <m:ctrlPr>
                          <a:rPr lang="en-US" b="0" i="1" smtClean="0">
                            <a:latin typeface="Cambria Math" panose="02040503050406030204" pitchFamily="18" charset="0"/>
                          </a:rPr>
                        </m:ctrlPr>
                      </m:sSubSupPr>
                      <m:e>
                        <m:r>
                          <m:rPr>
                            <m:sty m:val="p"/>
                          </m:rPr>
                          <a:rPr lang="en-US" b="0" i="0" smtClean="0">
                            <a:latin typeface="Cambria Math" panose="02040503050406030204" pitchFamily="18" charset="0"/>
                          </a:rPr>
                          <m:t>d</m:t>
                        </m:r>
                      </m:e>
                      <m:sub>
                        <m:r>
                          <m:rPr>
                            <m:sty m:val="p"/>
                          </m:rPr>
                          <a:rPr lang="en-US" b="0" i="0" smtClean="0">
                            <a:latin typeface="Cambria Math" panose="02040503050406030204" pitchFamily="18" charset="0"/>
                          </a:rPr>
                          <m:t>k</m:t>
                        </m:r>
                      </m:sub>
                      <m:sup>
                        <m:r>
                          <m:rPr>
                            <m:sty m:val="p"/>
                          </m:rPr>
                          <a:rPr lang="en-US" b="0" i="0" smtClean="0">
                            <a:latin typeface="Cambria Math" panose="02040503050406030204" pitchFamily="18" charset="0"/>
                          </a:rPr>
                          <m:t>j</m:t>
                        </m:r>
                        <m:r>
                          <a:rPr lang="en-US" b="0" i="0" smtClean="0">
                            <a:latin typeface="Cambria Math" panose="02040503050406030204" pitchFamily="18" charset="0"/>
                          </a:rPr>
                          <m:t>,</m:t>
                        </m:r>
                        <m:r>
                          <m:rPr>
                            <m:sty m:val="p"/>
                          </m:rPr>
                          <a:rPr lang="en-US" b="0" i="0" smtClean="0">
                            <a:latin typeface="Cambria Math" panose="02040503050406030204" pitchFamily="18" charset="0"/>
                          </a:rPr>
                          <m:t>i</m:t>
                        </m:r>
                      </m:sup>
                    </m:sSubSup>
                  </m:oMath>
                </a14:m>
                <a:r>
                  <a:rPr lang="en-US" dirty="0">
                    <a:latin typeface="Helvetica" pitchFamily="2" charset="0"/>
                  </a:rPr>
                  <a:t> with node I</a:t>
                </a:r>
              </a:p>
              <a:p>
                <a:r>
                  <a:rPr lang="en-US" dirty="0">
                    <a:latin typeface="Helvetica" pitchFamily="2" charset="0"/>
                  </a:rPr>
                  <a:t>Weighted averaging and gradient descent</a:t>
                </a:r>
              </a:p>
            </p:txBody>
          </p:sp>
        </mc:Choice>
        <mc:Fallback xmlns="">
          <p:sp>
            <p:nvSpPr>
              <p:cNvPr id="4" name="Content Placeholder 2"/>
              <p:cNvSpPr>
                <a:spLocks noGrp="1" noRot="1" noChangeAspect="1" noMove="1" noResize="1" noEditPoints="1" noAdjustHandles="1" noChangeArrowheads="1" noChangeShapeType="1" noTextEdit="1"/>
              </p:cNvSpPr>
              <p:nvPr>
                <p:ph idx="1"/>
              </p:nvPr>
            </p:nvSpPr>
            <p:spPr>
              <a:xfrm>
                <a:off x="685800" y="1524000"/>
                <a:ext cx="7772400" cy="4572000"/>
              </a:xfrm>
              <a:blipFill>
                <a:blip r:embed="rId2"/>
                <a:stretch>
                  <a:fillRect l="-1142" t="-1111"/>
                </a:stretch>
              </a:blipFill>
            </p:spPr>
            <p:txBody>
              <a:bodyPr/>
              <a:lstStyle/>
              <a:p>
                <a:r>
                  <a:rPr lang="en-US">
                    <a:noFill/>
                  </a:rPr>
                  <a:t> </a:t>
                </a:r>
              </a:p>
            </p:txBody>
          </p:sp>
        </mc:Fallback>
      </mc:AlternateContent>
    </p:spTree>
    <p:extLst>
      <p:ext uri="{BB962C8B-B14F-4D97-AF65-F5344CB8AC3E}">
        <p14:creationId xmlns:p14="http://schemas.microsoft.com/office/powerpoint/2010/main" val="380447802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2209800" y="261860"/>
            <a:ext cx="787400" cy="677334"/>
          </a:xfrm>
          <a:prstGeom prst="ellipse">
            <a:avLst/>
          </a:prstGeom>
          <a:solidFill>
            <a:srgbClr val="FFFF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sz="2800" i="1" dirty="0">
                <a:solidFill>
                  <a:schemeClr val="tx1"/>
                </a:solidFill>
                <a:latin typeface="Times New Roman" panose="02020603050405020304" pitchFamily="18" charset="0"/>
                <a:cs typeface="Times New Roman" panose="02020603050405020304" pitchFamily="18" charset="0"/>
              </a:rPr>
              <a:t>x</a:t>
            </a:r>
            <a:r>
              <a:rPr lang="en-US" sz="2800" i="1" baseline="-25000" dirty="0">
                <a:solidFill>
                  <a:schemeClr val="tx1"/>
                </a:solidFill>
                <a:latin typeface="Times New Roman" panose="02020603050405020304" pitchFamily="18" charset="0"/>
                <a:cs typeface="Times New Roman" panose="02020603050405020304" pitchFamily="18" charset="0"/>
              </a:rPr>
              <a:t>1</a:t>
            </a:r>
          </a:p>
        </p:txBody>
      </p:sp>
      <p:sp>
        <p:nvSpPr>
          <p:cNvPr id="15" name="Oval 14"/>
          <p:cNvSpPr/>
          <p:nvPr/>
        </p:nvSpPr>
        <p:spPr>
          <a:xfrm>
            <a:off x="3852333" y="2031393"/>
            <a:ext cx="787400" cy="677334"/>
          </a:xfrm>
          <a:prstGeom prst="ellipse">
            <a:avLst/>
          </a:prstGeom>
          <a:solidFill>
            <a:srgbClr val="FFFF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sz="2800" i="1" dirty="0">
                <a:solidFill>
                  <a:schemeClr val="tx1"/>
                </a:solidFill>
                <a:latin typeface="Times New Roman" panose="02020603050405020304" pitchFamily="18" charset="0"/>
                <a:cs typeface="Times New Roman" panose="02020603050405020304" pitchFamily="18" charset="0"/>
              </a:rPr>
              <a:t>x</a:t>
            </a:r>
            <a:r>
              <a:rPr lang="en-US" sz="2800" i="1" baseline="-25000" dirty="0">
                <a:solidFill>
                  <a:schemeClr val="tx1"/>
                </a:solidFill>
                <a:latin typeface="Times New Roman" panose="02020603050405020304" pitchFamily="18" charset="0"/>
                <a:cs typeface="Times New Roman" panose="02020603050405020304" pitchFamily="18" charset="0"/>
              </a:rPr>
              <a:t>3</a:t>
            </a:r>
          </a:p>
        </p:txBody>
      </p:sp>
      <p:sp>
        <p:nvSpPr>
          <p:cNvPr id="16" name="Oval 15"/>
          <p:cNvSpPr/>
          <p:nvPr/>
        </p:nvSpPr>
        <p:spPr>
          <a:xfrm>
            <a:off x="6121400" y="338060"/>
            <a:ext cx="787400" cy="677334"/>
          </a:xfrm>
          <a:prstGeom prst="ellipse">
            <a:avLst/>
          </a:prstGeom>
          <a:solidFill>
            <a:srgbClr val="FFFF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sz="2800" i="1" dirty="0">
                <a:solidFill>
                  <a:schemeClr val="tx1"/>
                </a:solidFill>
                <a:latin typeface="Times New Roman" panose="02020603050405020304" pitchFamily="18" charset="0"/>
                <a:cs typeface="Times New Roman" panose="02020603050405020304" pitchFamily="18" charset="0"/>
              </a:rPr>
              <a:t>x</a:t>
            </a:r>
            <a:r>
              <a:rPr lang="en-US" sz="2800" i="1" baseline="-25000" dirty="0">
                <a:solidFill>
                  <a:schemeClr val="tx1"/>
                </a:solidFill>
                <a:latin typeface="Times New Roman" panose="02020603050405020304" pitchFamily="18" charset="0"/>
                <a:cs typeface="Times New Roman" panose="02020603050405020304" pitchFamily="18" charset="0"/>
              </a:rPr>
              <a:t>2</a:t>
            </a:r>
          </a:p>
        </p:txBody>
      </p:sp>
      <p:cxnSp>
        <p:nvCxnSpPr>
          <p:cNvPr id="17" name="Straight Arrow Connector 16"/>
          <p:cNvCxnSpPr>
            <a:stCxn id="13" idx="5"/>
            <a:endCxn id="15" idx="1"/>
          </p:cNvCxnSpPr>
          <p:nvPr/>
        </p:nvCxnSpPr>
        <p:spPr>
          <a:xfrm>
            <a:off x="2881888" y="840001"/>
            <a:ext cx="1085757" cy="1290585"/>
          </a:xfrm>
          <a:prstGeom prst="straightConnector1">
            <a:avLst/>
          </a:prstGeom>
          <a:ln w="12700">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4521200" y="795260"/>
            <a:ext cx="1591733" cy="1337735"/>
          </a:xfrm>
          <a:prstGeom prst="straightConnector1">
            <a:avLst/>
          </a:prstGeom>
          <a:ln w="12700">
            <a:headEnd type="arrow"/>
            <a:tailEnd type="arrow"/>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541E18C8-1265-D74C-AC84-4077685CA3DA}"/>
              </a:ext>
            </a:extLst>
          </p:cNvPr>
          <p:cNvSpPr txBox="1"/>
          <p:nvPr/>
        </p:nvSpPr>
        <p:spPr>
          <a:xfrm>
            <a:off x="3079589" y="1668921"/>
            <a:ext cx="423514" cy="461665"/>
          </a:xfrm>
          <a:prstGeom prst="rect">
            <a:avLst/>
          </a:prstGeom>
          <a:noFill/>
          <a:ln w="12700">
            <a:noFill/>
          </a:ln>
        </p:spPr>
        <p:txBody>
          <a:bodyPr wrap="none" rtlCol="0">
            <a:spAutoFit/>
          </a:bodyPr>
          <a:lstStyle/>
          <a:p>
            <a:pPr>
              <a:buNone/>
            </a:pPr>
            <a:r>
              <a:rPr lang="en-US" i="1" dirty="0">
                <a:solidFill>
                  <a:srgbClr val="FF0000"/>
                </a:solidFill>
                <a:latin typeface="Times New Roman" panose="02020603050405020304" pitchFamily="18" charset="0"/>
                <a:cs typeface="Times New Roman" panose="02020603050405020304" pitchFamily="18" charset="0"/>
              </a:rPr>
              <a:t>x</a:t>
            </a:r>
            <a:r>
              <a:rPr lang="en-US" i="1" baseline="-25000" dirty="0">
                <a:solidFill>
                  <a:srgbClr val="FF0000"/>
                </a:solidFill>
                <a:latin typeface="Times New Roman" panose="02020603050405020304" pitchFamily="18" charset="0"/>
                <a:cs typeface="Times New Roman" panose="02020603050405020304" pitchFamily="18" charset="0"/>
              </a:rPr>
              <a:t>3</a:t>
            </a:r>
            <a:endParaRPr lang="en-US" i="1" dirty="0">
              <a:solidFill>
                <a:srgbClr val="FF0000"/>
              </a:solidFill>
              <a:latin typeface="Times New Roman" panose="02020603050405020304" pitchFamily="18"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340CF496-E292-0D4B-8B64-47048B81C6EA}"/>
              </a:ext>
            </a:extLst>
          </p:cNvPr>
          <p:cNvCxnSpPr/>
          <p:nvPr/>
        </p:nvCxnSpPr>
        <p:spPr bwMode="auto">
          <a:xfrm flipV="1">
            <a:off x="5330779" y="1464127"/>
            <a:ext cx="406400" cy="338667"/>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28" name="Straight Arrow Connector 27">
            <a:extLst>
              <a:ext uri="{FF2B5EF4-FFF2-40B4-BE49-F238E27FC236}">
                <a16:creationId xmlns:a16="http://schemas.microsoft.com/office/drawing/2014/main" id="{F4AC04B9-0FF7-4C47-ADE5-D00EFA30D17F}"/>
              </a:ext>
            </a:extLst>
          </p:cNvPr>
          <p:cNvCxnSpPr/>
          <p:nvPr/>
        </p:nvCxnSpPr>
        <p:spPr bwMode="auto">
          <a:xfrm flipH="1" flipV="1">
            <a:off x="2870672" y="1416726"/>
            <a:ext cx="270934" cy="287867"/>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29" name="TextBox 28">
            <a:extLst>
              <a:ext uri="{FF2B5EF4-FFF2-40B4-BE49-F238E27FC236}">
                <a16:creationId xmlns:a16="http://schemas.microsoft.com/office/drawing/2014/main" id="{71DBA359-EE2C-6548-AA77-698BC9CFCF2C}"/>
              </a:ext>
            </a:extLst>
          </p:cNvPr>
          <p:cNvSpPr txBox="1"/>
          <p:nvPr/>
        </p:nvSpPr>
        <p:spPr>
          <a:xfrm>
            <a:off x="4907266" y="1703490"/>
            <a:ext cx="423513" cy="461665"/>
          </a:xfrm>
          <a:prstGeom prst="rect">
            <a:avLst/>
          </a:prstGeom>
          <a:noFill/>
          <a:ln w="12700">
            <a:noFill/>
          </a:ln>
        </p:spPr>
        <p:txBody>
          <a:bodyPr wrap="none" rtlCol="0">
            <a:spAutoFit/>
          </a:bodyPr>
          <a:lstStyle/>
          <a:p>
            <a:pPr>
              <a:buNone/>
            </a:pPr>
            <a:r>
              <a:rPr lang="en-US" i="1" dirty="0">
                <a:solidFill>
                  <a:srgbClr val="FF0000"/>
                </a:solidFill>
                <a:latin typeface="Times New Roman" panose="02020603050405020304" pitchFamily="18" charset="0"/>
                <a:cs typeface="Times New Roman" panose="02020603050405020304" pitchFamily="18" charset="0"/>
              </a:rPr>
              <a:t>x</a:t>
            </a:r>
            <a:r>
              <a:rPr lang="en-US" i="1" baseline="-25000" dirty="0">
                <a:solidFill>
                  <a:srgbClr val="FF0000"/>
                </a:solidFill>
                <a:latin typeface="Times New Roman" panose="02020603050405020304" pitchFamily="18" charset="0"/>
                <a:cs typeface="Times New Roman" panose="02020603050405020304" pitchFamily="18" charset="0"/>
              </a:rPr>
              <a:t>3</a:t>
            </a:r>
            <a:endParaRPr lang="en-US" i="1" dirty="0">
              <a:solidFill>
                <a:srgbClr val="FF0000"/>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1A7EEB6-BA08-934C-ACE2-9A870E4DECBD}"/>
              </a:ext>
            </a:extLst>
          </p:cNvPr>
          <p:cNvGrpSpPr/>
          <p:nvPr/>
        </p:nvGrpSpPr>
        <p:grpSpPr>
          <a:xfrm>
            <a:off x="947160" y="4677994"/>
            <a:ext cx="7806423" cy="1061615"/>
            <a:chOff x="947687" y="4677994"/>
            <a:chExt cx="7806423" cy="1061615"/>
          </a:xfrm>
        </p:grpSpPr>
        <p:sp>
          <p:nvSpPr>
            <p:cNvPr id="20" name="Rectangle 19">
              <a:extLst>
                <a:ext uri="{FF2B5EF4-FFF2-40B4-BE49-F238E27FC236}">
                  <a16:creationId xmlns:a16="http://schemas.microsoft.com/office/drawing/2014/main" id="{C628F57D-9D9B-3A45-BFC9-7317EFDF1889}"/>
                </a:ext>
              </a:extLst>
            </p:cNvPr>
            <p:cNvSpPr/>
            <p:nvPr/>
          </p:nvSpPr>
          <p:spPr bwMode="auto">
            <a:xfrm>
              <a:off x="6572250" y="4677995"/>
              <a:ext cx="2181860" cy="1061614"/>
            </a:xfrm>
            <a:prstGeom prst="rect">
              <a:avLst/>
            </a:prstGeom>
            <a:solidFill>
              <a:schemeClr val="accent5">
                <a:lumMod val="40000"/>
                <a:lumOff val="6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1" name="Rectangle 20">
              <a:extLst>
                <a:ext uri="{FF2B5EF4-FFF2-40B4-BE49-F238E27FC236}">
                  <a16:creationId xmlns:a16="http://schemas.microsoft.com/office/drawing/2014/main" id="{7E5FD672-4E6B-474E-A78B-5F46B99AB89B}"/>
                </a:ext>
              </a:extLst>
            </p:cNvPr>
            <p:cNvSpPr/>
            <p:nvPr/>
          </p:nvSpPr>
          <p:spPr bwMode="auto">
            <a:xfrm>
              <a:off x="2514600" y="4677994"/>
              <a:ext cx="3776238" cy="1061615"/>
            </a:xfrm>
            <a:prstGeom prst="rect">
              <a:avLst/>
            </a:prstGeom>
            <a:solidFill>
              <a:srgbClr val="FFFF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graphicFrame>
              <p:nvGraphicFramePr>
                <p:cNvPr id="24" name="对象 5">
                  <a:extLst>
                    <a:ext uri="{FF2B5EF4-FFF2-40B4-BE49-F238E27FC236}">
                      <a16:creationId xmlns:a16="http://schemas.microsoft.com/office/drawing/2014/main" id="{FB97AD6C-9484-4F4A-A865-F57E5064CE00}"/>
                    </a:ext>
                  </a:extLst>
                </p:cNvPr>
                <p:cNvGraphicFramePr>
                  <a:graphicFrameLocks noChangeAspect="1"/>
                </p:cNvGraphicFramePr>
                <p:nvPr>
                  <p:extLst/>
                </p:nvPr>
              </p:nvGraphicFramePr>
              <p:xfrm>
                <a:off x="947687" y="4708843"/>
                <a:ext cx="7789863" cy="1030287"/>
              </p:xfrm>
              <a:graphic>
                <a:graphicData uri="http://schemas.openxmlformats.org/presentationml/2006/ole">
                  <mc:AlternateContent>
                    <mc:Choice xmlns:v="urn:schemas-microsoft-com:vml" Requires="v">
                      <p:oleObj spid="_x0000_s12291" name="Equation" r:id="rId3" imgW="2971800" imgH="393700" progId="Equation.3">
                        <p:embed/>
                      </p:oleObj>
                    </mc:Choice>
                    <mc:Fallback>
                      <p:oleObj name="Equation" r:id="rId3" imgW="2971800" imgH="393700" progId="Equation.3">
                        <p:embed/>
                        <p:pic>
                          <p:nvPicPr>
                            <p:cNvPr id="24" name="对象 5">
                              <a:extLst>
                                <a:ext uri="{FF2B5EF4-FFF2-40B4-BE49-F238E27FC236}">
                                  <a16:creationId xmlns:a16="http://schemas.microsoft.com/office/drawing/2014/main" id="{FB97AD6C-9484-4F4A-A865-F57E5064CE00}"/>
                                </a:ext>
                              </a:extLst>
                            </p:cNvPr>
                            <p:cNvPicPr/>
                            <p:nvPr/>
                          </p:nvPicPr>
                          <p:blipFill>
                            <a:blip r:embed="rId4"/>
                            <a:stretch>
                              <a:fillRect/>
                            </a:stretch>
                          </p:blipFill>
                          <p:spPr>
                            <a:xfrm>
                              <a:off x="947687" y="4708843"/>
                              <a:ext cx="7789863" cy="1030287"/>
                            </a:xfrm>
                            <a:prstGeom prst="rect">
                              <a:avLst/>
                            </a:prstGeom>
                          </p:spPr>
                        </p:pic>
                      </p:oleObj>
                    </mc:Fallback>
                  </mc:AlternateContent>
                </a:graphicData>
              </a:graphic>
            </p:graphicFrame>
          </mc:Choice>
          <mc:Fallback xmlns="">
            <p:graphicFrame>
              <p:nvGraphicFramePr>
                <p:cNvPr id="24" name="对象 5">
                  <a:extLst>
                    <a:ext uri="{FF2B5EF4-FFF2-40B4-BE49-F238E27FC236}">
                      <a16:creationId xmlns:a16="http://schemas.microsoft.com/office/drawing/2014/main" id="{FB97AD6C-9484-4F4A-A865-F57E5064CE00}"/>
                    </a:ext>
                  </a:extLst>
                </p:cNvPr>
                <p:cNvGraphicFramePr>
                  <a:graphicFrameLocks noChangeAspect="1"/>
                </p:cNvGraphicFramePr>
                <p:nvPr>
                  <p:extLst/>
                </p:nvPr>
              </p:nvGraphicFramePr>
              <p:xfrm>
                <a:off x="947687" y="4708843"/>
                <a:ext cx="7789863" cy="1030287"/>
              </p:xfrm>
              <a:graphic>
                <a:graphicData uri="http://schemas.openxmlformats.org/presentationml/2006/ole">
                  <mc:AlternateContent>
                    <mc:Choice xmlns:v="urn:schemas-microsoft-com:vml" Requires="v">
                      <p:oleObj spid="_x0000_s44055" name="Equation" r:id="rId5" imgW="2971800" imgH="393700" progId="Equation.3">
                        <p:embed/>
                      </p:oleObj>
                    </mc:Choice>
                    <mc:Fallback>
                      <p:oleObj name="Equation" r:id="rId5" imgW="2971800" imgH="393700" progId="Equation.3">
                        <p:embed/>
                        <p:pic>
                          <p:nvPicPr>
                            <p:cNvPr id="24" name="对象 5">
                              <a:extLst>
                                <a:ext uri="{FF2B5EF4-FFF2-40B4-BE49-F238E27FC236}">
                                  <a16:creationId xmlns:a16="http://schemas.microsoft.com/office/drawing/2014/main" id="{FB97AD6C-9484-4F4A-A865-F57E5064CE00}"/>
                                </a:ext>
                              </a:extLst>
                            </p:cNvPr>
                            <p:cNvPicPr/>
                            <p:nvPr/>
                          </p:nvPicPr>
                          <p:blipFill>
                            <a:blip r:embed="rId6"/>
                            <a:stretch>
                              <a:fillRect/>
                            </a:stretch>
                          </p:blipFill>
                          <p:spPr>
                            <a:xfrm>
                              <a:off x="947687" y="4708843"/>
                              <a:ext cx="7789863" cy="1030287"/>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3448A02-07BE-FB4F-A001-BA602606DF8A}"/>
                    </a:ext>
                  </a:extLst>
                </p:cNvPr>
                <p:cNvSpPr txBox="1"/>
                <p:nvPr/>
              </p:nvSpPr>
              <p:spPr>
                <a:xfrm>
                  <a:off x="7260935" y="5009686"/>
                  <a:ext cx="415627" cy="430887"/>
                </a:xfrm>
                <a:prstGeom prst="rect">
                  <a:avLst/>
                </a:prstGeom>
                <a:solidFill>
                  <a:schemeClr val="accent5">
                    <a:lumMod val="40000"/>
                    <a:lumOff val="60000"/>
                  </a:schemeClr>
                </a:solid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3</m:t>
                            </m:r>
                          </m:sub>
                        </m:sSub>
                      </m:oMath>
                    </m:oMathPara>
                  </a14:m>
                  <a:endParaRPr lang="en-US" sz="2800" dirty="0"/>
                </a:p>
              </p:txBody>
            </p:sp>
          </mc:Choice>
          <mc:Fallback xmlns="">
            <p:sp>
              <p:nvSpPr>
                <p:cNvPr id="2" name="TextBox 1">
                  <a:extLst>
                    <a:ext uri="{FF2B5EF4-FFF2-40B4-BE49-F238E27FC236}">
                      <a16:creationId xmlns:a16="http://schemas.microsoft.com/office/drawing/2014/main" id="{A3448A02-07BE-FB4F-A001-BA602606DF8A}"/>
                    </a:ext>
                  </a:extLst>
                </p:cNvPr>
                <p:cNvSpPr txBox="1">
                  <a:spLocks noRot="1" noChangeAspect="1" noMove="1" noResize="1" noEditPoints="1" noAdjustHandles="1" noChangeArrowheads="1" noChangeShapeType="1" noTextEdit="1"/>
                </p:cNvSpPr>
                <p:nvPr/>
              </p:nvSpPr>
              <p:spPr>
                <a:xfrm>
                  <a:off x="7260935" y="5009686"/>
                  <a:ext cx="415627" cy="430887"/>
                </a:xfrm>
                <a:prstGeom prst="rect">
                  <a:avLst/>
                </a:prstGeom>
                <a:blipFill>
                  <a:blip r:embed="rId7"/>
                  <a:stretch>
                    <a:fillRect l="-39394" b="-34286"/>
                  </a:stretch>
                </a:blipFill>
              </p:spPr>
              <p:txBody>
                <a:bodyPr/>
                <a:lstStyle/>
                <a:p>
                  <a:r>
                    <a:rPr lang="en-US">
                      <a:noFill/>
                    </a:rPr>
                    <a:t> </a:t>
                  </a:r>
                </a:p>
              </p:txBody>
            </p:sp>
          </mc:Fallback>
        </mc:AlternateContent>
      </p:grpSp>
      <p:grpSp>
        <p:nvGrpSpPr>
          <p:cNvPr id="8" name="Group 7">
            <a:extLst>
              <a:ext uri="{FF2B5EF4-FFF2-40B4-BE49-F238E27FC236}">
                <a16:creationId xmlns:a16="http://schemas.microsoft.com/office/drawing/2014/main" id="{BECE9631-5BD9-5F44-8320-A2E3BE823791}"/>
              </a:ext>
            </a:extLst>
          </p:cNvPr>
          <p:cNvGrpSpPr/>
          <p:nvPr/>
        </p:nvGrpSpPr>
        <p:grpSpPr>
          <a:xfrm>
            <a:off x="901173" y="3366719"/>
            <a:ext cx="6457736" cy="1242695"/>
            <a:chOff x="901173" y="3366719"/>
            <a:chExt cx="6457736" cy="1242695"/>
          </a:xfrm>
        </p:grpSpPr>
        <p:sp>
          <p:nvSpPr>
            <p:cNvPr id="22" name="Rectangle 21">
              <a:extLst>
                <a:ext uri="{FF2B5EF4-FFF2-40B4-BE49-F238E27FC236}">
                  <a16:creationId xmlns:a16="http://schemas.microsoft.com/office/drawing/2014/main" id="{2D8D3AB4-A589-3B46-B9EA-9A658DE84237}"/>
                </a:ext>
              </a:extLst>
            </p:cNvPr>
            <p:cNvSpPr/>
            <p:nvPr/>
          </p:nvSpPr>
          <p:spPr bwMode="auto">
            <a:xfrm>
              <a:off x="5234940" y="3366719"/>
              <a:ext cx="2123969" cy="1242695"/>
            </a:xfrm>
            <a:prstGeom prst="rect">
              <a:avLst/>
            </a:prstGeom>
            <a:solidFill>
              <a:schemeClr val="accent5">
                <a:lumMod val="40000"/>
                <a:lumOff val="6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3" name="Rectangle 22">
              <a:extLst>
                <a:ext uri="{FF2B5EF4-FFF2-40B4-BE49-F238E27FC236}">
                  <a16:creationId xmlns:a16="http://schemas.microsoft.com/office/drawing/2014/main" id="{94EFEDF9-1B47-D84F-B347-105E94CB8253}"/>
                </a:ext>
              </a:extLst>
            </p:cNvPr>
            <p:cNvSpPr/>
            <p:nvPr/>
          </p:nvSpPr>
          <p:spPr bwMode="auto">
            <a:xfrm>
              <a:off x="2537460" y="3366719"/>
              <a:ext cx="2426970" cy="1242695"/>
            </a:xfrm>
            <a:prstGeom prst="rect">
              <a:avLst/>
            </a:prstGeom>
            <a:solidFill>
              <a:srgbClr val="FFFF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graphicFrame>
              <p:nvGraphicFramePr>
                <p:cNvPr id="25" name="对象 5">
                  <a:extLst>
                    <a:ext uri="{FF2B5EF4-FFF2-40B4-BE49-F238E27FC236}">
                      <a16:creationId xmlns:a16="http://schemas.microsoft.com/office/drawing/2014/main" id="{C1DA7796-F71C-3847-9118-6805F0820EA0}"/>
                    </a:ext>
                  </a:extLst>
                </p:cNvPr>
                <p:cNvGraphicFramePr>
                  <a:graphicFrameLocks noChangeAspect="1"/>
                </p:cNvGraphicFramePr>
                <p:nvPr>
                  <p:extLst/>
                </p:nvPr>
              </p:nvGraphicFramePr>
              <p:xfrm>
                <a:off x="901173" y="3436989"/>
                <a:ext cx="6457736" cy="1031031"/>
              </p:xfrm>
              <a:graphic>
                <a:graphicData uri="http://schemas.openxmlformats.org/presentationml/2006/ole">
                  <mc:AlternateContent>
                    <mc:Choice xmlns:v="urn:schemas-microsoft-com:vml" Requires="v">
                      <p:oleObj spid="_x0000_s12292" name="Equation" r:id="rId8" imgW="2463800" imgH="393700" progId="Equation.3">
                        <p:embed/>
                      </p:oleObj>
                    </mc:Choice>
                    <mc:Fallback>
                      <p:oleObj name="Equation" r:id="rId8" imgW="2463800" imgH="393700" progId="Equation.3">
                        <p:embed/>
                        <p:pic>
                          <p:nvPicPr>
                            <p:cNvPr id="25" name="对象 5">
                              <a:extLst>
                                <a:ext uri="{FF2B5EF4-FFF2-40B4-BE49-F238E27FC236}">
                                  <a16:creationId xmlns:a16="http://schemas.microsoft.com/office/drawing/2014/main" id="{C1DA7796-F71C-3847-9118-6805F0820EA0}"/>
                                </a:ext>
                              </a:extLst>
                            </p:cNvPr>
                            <p:cNvPicPr/>
                            <p:nvPr/>
                          </p:nvPicPr>
                          <p:blipFill>
                            <a:blip r:embed="rId9"/>
                            <a:stretch>
                              <a:fillRect/>
                            </a:stretch>
                          </p:blipFill>
                          <p:spPr>
                            <a:xfrm>
                              <a:off x="901173" y="3436989"/>
                              <a:ext cx="6457736" cy="1031031"/>
                            </a:xfrm>
                            <a:prstGeom prst="rect">
                              <a:avLst/>
                            </a:prstGeom>
                          </p:spPr>
                        </p:pic>
                      </p:oleObj>
                    </mc:Fallback>
                  </mc:AlternateContent>
                </a:graphicData>
              </a:graphic>
            </p:graphicFrame>
          </mc:Choice>
          <mc:Fallback xmlns="">
            <p:graphicFrame>
              <p:nvGraphicFramePr>
                <p:cNvPr id="25" name="对象 5">
                  <a:extLst>
                    <a:ext uri="{FF2B5EF4-FFF2-40B4-BE49-F238E27FC236}">
                      <a16:creationId xmlns:a16="http://schemas.microsoft.com/office/drawing/2014/main" id="{C1DA7796-F71C-3847-9118-6805F0820EA0}"/>
                    </a:ext>
                  </a:extLst>
                </p:cNvPr>
                <p:cNvGraphicFramePr>
                  <a:graphicFrameLocks noChangeAspect="1"/>
                </p:cNvGraphicFramePr>
                <p:nvPr>
                  <p:extLst>
                    <p:ext uri="{D42A27DB-BD31-4B8C-83A1-F6EECF244321}">
                      <p14:modId xmlns:p14="http://schemas.microsoft.com/office/powerpoint/2010/main" val="3949733832"/>
                    </p:ext>
                  </p:extLst>
                </p:nvPr>
              </p:nvGraphicFramePr>
              <p:xfrm>
                <a:off x="901173" y="3436989"/>
                <a:ext cx="6457736" cy="1031031"/>
              </p:xfrm>
              <a:graphic>
                <a:graphicData uri="http://schemas.openxmlformats.org/presentationml/2006/ole">
                  <mc:AlternateContent>
                    <mc:Choice xmlns:v="urn:schemas-microsoft-com:vml" Requires="v">
                      <p:oleObj spid="_x0000_s2068" name="Equation" r:id="rId10" imgW="2463800" imgH="393700" progId="Equation.3">
                        <p:embed/>
                      </p:oleObj>
                    </mc:Choice>
                    <mc:Fallback>
                      <p:oleObj name="Equation" r:id="rId10" imgW="2463800" imgH="393700" progId="Equation.3">
                        <p:embed/>
                        <p:pic>
                          <p:nvPicPr>
                            <p:cNvPr id="25" name="对象 5">
                              <a:extLst>
                                <a:ext uri="{FF2B5EF4-FFF2-40B4-BE49-F238E27FC236}">
                                  <a16:creationId xmlns:a16="http://schemas.microsoft.com/office/drawing/2014/main" id="{C1DA7796-F71C-3847-9118-6805F0820EA0}"/>
                                </a:ext>
                              </a:extLst>
                            </p:cNvPr>
                            <p:cNvPicPr/>
                            <p:nvPr/>
                          </p:nvPicPr>
                          <p:blipFill>
                            <a:blip r:embed="rId11"/>
                            <a:stretch>
                              <a:fillRect/>
                            </a:stretch>
                          </p:blipFill>
                          <p:spPr>
                            <a:xfrm>
                              <a:off x="901173" y="3436989"/>
                              <a:ext cx="6457736" cy="1031031"/>
                            </a:xfrm>
                            <a:prstGeom prst="rect">
                              <a:avLst/>
                            </a:prstGeom>
                          </p:spPr>
                        </p:pic>
                      </p:oleObj>
                    </mc:Fallback>
                  </mc:AlternateContent>
                </a:graphicData>
              </a:graphic>
            </p:graphicFrame>
          </mc:Fallback>
        </mc:AlternateContent>
        <p:grpSp>
          <p:nvGrpSpPr>
            <p:cNvPr id="7" name="Group 6">
              <a:extLst>
                <a:ext uri="{FF2B5EF4-FFF2-40B4-BE49-F238E27FC236}">
                  <a16:creationId xmlns:a16="http://schemas.microsoft.com/office/drawing/2014/main" id="{AFFEE8CD-7287-EB42-93F1-55EFDC05C10C}"/>
                </a:ext>
              </a:extLst>
            </p:cNvPr>
            <p:cNvGrpSpPr/>
            <p:nvPr/>
          </p:nvGrpSpPr>
          <p:grpSpPr>
            <a:xfrm>
              <a:off x="5923713" y="3758136"/>
              <a:ext cx="385041" cy="528935"/>
              <a:chOff x="7678730" y="1948740"/>
              <a:chExt cx="385041" cy="528935"/>
            </a:xfrm>
          </p:grpSpPr>
          <p:sp>
            <p:nvSpPr>
              <p:cNvPr id="5" name="TextBox 4">
                <a:extLst>
                  <a:ext uri="{FF2B5EF4-FFF2-40B4-BE49-F238E27FC236}">
                    <a16:creationId xmlns:a16="http://schemas.microsoft.com/office/drawing/2014/main" id="{2EB06FA8-435F-B548-8FEC-501E6A2605FF}"/>
                  </a:ext>
                </a:extLst>
              </p:cNvPr>
              <p:cNvSpPr txBox="1"/>
              <p:nvPr/>
            </p:nvSpPr>
            <p:spPr>
              <a:xfrm>
                <a:off x="7678730" y="2016010"/>
                <a:ext cx="385041" cy="461665"/>
              </a:xfrm>
              <a:prstGeom prst="rect">
                <a:avLst/>
              </a:prstGeom>
              <a:solidFill>
                <a:schemeClr val="accent5">
                  <a:lumMod val="40000"/>
                  <a:lumOff val="60000"/>
                </a:schemeClr>
              </a:solidFill>
            </p:spPr>
            <p:txBody>
              <a:bodyPr wrap="square" rtlCol="0">
                <a:spAutoFit/>
              </a:bodyPr>
              <a:lstStyle/>
              <a:p>
                <a:endParaRPr lang="en-US"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C9BFF26-E58C-2C47-B4AB-EB0375B87182}"/>
                      </a:ext>
                    </a:extLst>
                  </p:cNvPr>
                  <p:cNvSpPr txBox="1"/>
                  <p:nvPr/>
                </p:nvSpPr>
                <p:spPr>
                  <a:xfrm>
                    <a:off x="7705280" y="1948740"/>
                    <a:ext cx="342273" cy="369332"/>
                  </a:xfrm>
                  <a:prstGeom prst="rect">
                    <a:avLst/>
                  </a:prstGeom>
                  <a:solidFill>
                    <a:schemeClr val="accent5">
                      <a:lumMod val="40000"/>
                      <a:lumOff val="60000"/>
                    </a:schemeClr>
                  </a:solid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oMath>
                      </m:oMathPara>
                    </a14:m>
                    <a:endParaRPr lang="en-US" dirty="0">
                      <a:latin typeface="Arial" panose="020B0604020202020204" pitchFamily="34" charset="0"/>
                      <a:cs typeface="Arial" panose="020B0604020202020204" pitchFamily="34" charset="0"/>
                    </a:endParaRPr>
                  </a:p>
                </p:txBody>
              </p:sp>
            </mc:Choice>
            <mc:Fallback xmlns="">
              <p:sp>
                <p:nvSpPr>
                  <p:cNvPr id="19" name="TextBox 18">
                    <a:extLst>
                      <a:ext uri="{FF2B5EF4-FFF2-40B4-BE49-F238E27FC236}">
                        <a16:creationId xmlns:a16="http://schemas.microsoft.com/office/drawing/2014/main" id="{2C9BFF26-E58C-2C47-B4AB-EB0375B87182}"/>
                      </a:ext>
                    </a:extLst>
                  </p:cNvPr>
                  <p:cNvSpPr txBox="1">
                    <a:spLocks noRot="1" noChangeAspect="1" noMove="1" noResize="1" noEditPoints="1" noAdjustHandles="1" noChangeArrowheads="1" noChangeShapeType="1" noTextEdit="1"/>
                  </p:cNvSpPr>
                  <p:nvPr/>
                </p:nvSpPr>
                <p:spPr>
                  <a:xfrm>
                    <a:off x="7705280" y="1948740"/>
                    <a:ext cx="342273" cy="369332"/>
                  </a:xfrm>
                  <a:prstGeom prst="rect">
                    <a:avLst/>
                  </a:prstGeom>
                  <a:blipFill>
                    <a:blip r:embed="rId12"/>
                    <a:stretch>
                      <a:fillRect l="-40741" b="-33333"/>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2961446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4A96D-AA7B-9C44-9ED1-75C8D19836EA}"/>
              </a:ext>
            </a:extLst>
          </p:cNvPr>
          <p:cNvSpPr>
            <a:spLocks noGrp="1"/>
          </p:cNvSpPr>
          <p:nvPr>
            <p:ph type="title"/>
          </p:nvPr>
        </p:nvSpPr>
        <p:spPr/>
        <p:txBody>
          <a:bodyPr/>
          <a:lstStyle/>
          <a:p>
            <a:r>
              <a:rPr lang="en-US" dirty="0"/>
              <a:t>Slides &amp; Videos</a:t>
            </a:r>
          </a:p>
        </p:txBody>
      </p:sp>
      <p:sp>
        <p:nvSpPr>
          <p:cNvPr id="3" name="Content Placeholder 2">
            <a:extLst>
              <a:ext uri="{FF2B5EF4-FFF2-40B4-BE49-F238E27FC236}">
                <a16:creationId xmlns:a16="http://schemas.microsoft.com/office/drawing/2014/main" id="{CB920410-5949-D246-98F1-B2C873B9CB54}"/>
              </a:ext>
            </a:extLst>
          </p:cNvPr>
          <p:cNvSpPr>
            <a:spLocks noGrp="1"/>
          </p:cNvSpPr>
          <p:nvPr>
            <p:ph idx="1"/>
          </p:nvPr>
        </p:nvSpPr>
        <p:spPr/>
        <p:txBody>
          <a:bodyPr/>
          <a:lstStyle/>
          <a:p>
            <a:endParaRPr lang="en-US" dirty="0"/>
          </a:p>
          <a:p>
            <a:r>
              <a:rPr lang="en-US" dirty="0"/>
              <a:t>Visit </a:t>
            </a:r>
            <a:r>
              <a:rPr lang="en-US" dirty="0" err="1">
                <a:solidFill>
                  <a:srgbClr val="FF0000"/>
                </a:solidFill>
              </a:rPr>
              <a:t>disc.georgetown.domains</a:t>
            </a:r>
            <a:r>
              <a:rPr lang="en-US" dirty="0">
                <a:solidFill>
                  <a:srgbClr val="FF0000"/>
                </a:solidFill>
              </a:rPr>
              <a:t> </a:t>
            </a:r>
            <a:r>
              <a:rPr lang="en-US" dirty="0"/>
              <a:t>and follow the link for </a:t>
            </a:r>
            <a:r>
              <a:rPr lang="en-US" dirty="0">
                <a:solidFill>
                  <a:srgbClr val="C00000"/>
                </a:solidFill>
              </a:rPr>
              <a:t>Talks</a:t>
            </a:r>
          </a:p>
          <a:p>
            <a:endParaRPr lang="en-US" dirty="0"/>
          </a:p>
          <a:p>
            <a:pPr lvl="1"/>
            <a:r>
              <a:rPr lang="en-US" dirty="0"/>
              <a:t>Slides for this tutorial</a:t>
            </a:r>
          </a:p>
          <a:p>
            <a:endParaRPr lang="en-US" dirty="0"/>
          </a:p>
          <a:p>
            <a:pPr lvl="1"/>
            <a:r>
              <a:rPr lang="en-US" dirty="0"/>
              <a:t>Video and slides for a longer version of the tutorial</a:t>
            </a:r>
          </a:p>
        </p:txBody>
      </p:sp>
      <p:sp>
        <p:nvSpPr>
          <p:cNvPr id="4" name="Slide Number Placeholder 3">
            <a:extLst>
              <a:ext uri="{FF2B5EF4-FFF2-40B4-BE49-F238E27FC236}">
                <a16:creationId xmlns:a16="http://schemas.microsoft.com/office/drawing/2014/main" id="{DC631080-F60C-724A-AC27-4F8E0A5FA5C8}"/>
              </a:ext>
            </a:extLst>
          </p:cNvPr>
          <p:cNvSpPr>
            <a:spLocks noGrp="1"/>
          </p:cNvSpPr>
          <p:nvPr>
            <p:ph type="sldNum" sz="quarter" idx="12"/>
          </p:nvPr>
        </p:nvSpPr>
        <p:spPr/>
        <p:txBody>
          <a:bodyPr/>
          <a:lstStyle/>
          <a:p>
            <a:pPr>
              <a:defRPr/>
            </a:pPr>
            <a:fld id="{D207DEF5-A307-4F25-8C66-A6D5B058479D}" type="slidenum">
              <a:rPr lang="en-US" smtClean="0"/>
              <a:pPr>
                <a:defRPr/>
              </a:pPr>
              <a:t>2</a:t>
            </a:fld>
            <a:endParaRPr lang="en-US" dirty="0"/>
          </a:p>
        </p:txBody>
      </p:sp>
    </p:spTree>
    <p:extLst>
      <p:ext uri="{BB962C8B-B14F-4D97-AF65-F5344CB8AC3E}">
        <p14:creationId xmlns:p14="http://schemas.microsoft.com/office/powerpoint/2010/main" val="3542818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27CEC-F6CC-C34B-AC7D-7CDFF797B83D}"/>
              </a:ext>
            </a:extLst>
          </p:cNvPr>
          <p:cNvSpPr>
            <a:spLocks noGrp="1"/>
          </p:cNvSpPr>
          <p:nvPr>
            <p:ph type="title"/>
          </p:nvPr>
        </p:nvSpPr>
        <p:spPr/>
        <p:txBody>
          <a:bodyPr/>
          <a:lstStyle/>
          <a:p>
            <a:r>
              <a:rPr lang="en-US" dirty="0"/>
              <a:t>Machine 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170D312-3000-F542-9F03-C8479BED4929}"/>
                  </a:ext>
                </a:extLst>
              </p:cNvPr>
              <p:cNvSpPr>
                <a:spLocks noGrp="1"/>
              </p:cNvSpPr>
              <p:nvPr>
                <p:ph idx="1"/>
              </p:nvPr>
            </p:nvSpPr>
            <p:spPr>
              <a:xfrm>
                <a:off x="685800" y="1524000"/>
                <a:ext cx="8092440" cy="4572000"/>
              </a:xfrm>
            </p:spPr>
            <p:txBody>
              <a:bodyPr/>
              <a:lstStyle/>
              <a:p>
                <a:endParaRPr lang="en-US" dirty="0"/>
              </a:p>
              <a:p>
                <a:r>
                  <a:rPr lang="en-US" dirty="0"/>
                  <a:t>Training a neural network</a:t>
                </a:r>
              </a:p>
              <a:p>
                <a:endParaRPr lang="en-US" dirty="0"/>
              </a:p>
              <a:p>
                <a:pPr marL="0" indent="0">
                  <a:buNone/>
                </a:pPr>
                <a:endParaRPr lang="en-US" dirty="0"/>
              </a:p>
              <a:p>
                <a:pPr marL="0" indent="0">
                  <a:buNone/>
                </a:pPr>
                <a:r>
                  <a:rPr lang="en-US" dirty="0">
                    <a:sym typeface="Wingdings" pitchFamily="2" charset="2"/>
                  </a:rPr>
                  <a:t> Choose machine parameters </a:t>
                </a:r>
                <a14:m>
                  <m:oMath xmlns:m="http://schemas.openxmlformats.org/officeDocument/2006/math">
                    <m:r>
                      <a:rPr lang="en-US" i="1" dirty="0" smtClean="0">
                        <a:solidFill>
                          <a:srgbClr val="00B050"/>
                        </a:solidFill>
                        <a:latin typeface="Cambria Math" panose="02040503050406030204" pitchFamily="18" charset="0"/>
                      </a:rPr>
                      <m:t>𝑥</m:t>
                    </m:r>
                  </m:oMath>
                </a14:m>
                <a:r>
                  <a:rPr lang="en-US" dirty="0"/>
                  <a:t> such that total loss</a:t>
                </a:r>
                <a:br>
                  <a:rPr lang="en-US" dirty="0"/>
                </a:br>
                <a:endParaRPr lang="en-US" dirty="0"/>
              </a:p>
              <a:p>
                <a:pPr marL="0" indent="0">
                  <a:buNone/>
                </a:pPr>
                <a:r>
                  <a:rPr lang="en-US" dirty="0"/>
                  <a:t>	</a:t>
                </a:r>
                <a14:m>
                  <m:oMath xmlns:m="http://schemas.openxmlformats.org/officeDocument/2006/math">
                    <m:nary>
                      <m:naryPr>
                        <m:chr m:val="∑"/>
                        <m:supHide m:val="on"/>
                        <m:ctrlPr>
                          <a:rPr lang="en-US" i="1" smtClean="0">
                            <a:solidFill>
                              <a:srgbClr val="FF0000"/>
                            </a:solidFill>
                            <a:latin typeface="Cambria Math" panose="02040503050406030204" pitchFamily="18" charset="0"/>
                          </a:rPr>
                        </m:ctrlPr>
                      </m:naryPr>
                      <m:sub>
                        <m:r>
                          <m:rPr>
                            <m:brk m:alnAt="7"/>
                          </m:rPr>
                          <a:rPr lang="en-US" b="0" i="1" smtClean="0">
                            <a:solidFill>
                              <a:srgbClr val="FF0000"/>
                            </a:solidFill>
                            <a:latin typeface="Cambria Math" panose="02040503050406030204" pitchFamily="18" charset="0"/>
                          </a:rPr>
                          <m:t>𝑗</m:t>
                        </m:r>
                      </m:sub>
                      <m:sup/>
                      <m:e>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𝐿</m:t>
                            </m:r>
                          </m:e>
                          <m:sub>
                            <m:r>
                              <a:rPr lang="en-US" i="1">
                                <a:solidFill>
                                  <a:srgbClr val="FF0000"/>
                                </a:solidFill>
                                <a:latin typeface="Cambria Math" panose="02040503050406030204" pitchFamily="18" charset="0"/>
                              </a:rPr>
                              <m:t>𝑗</m:t>
                            </m:r>
                          </m:sub>
                        </m:sSub>
                      </m:e>
                    </m:nary>
                  </m:oMath>
                </a14:m>
                <a:r>
                  <a:rPr lang="en-US" dirty="0"/>
                  <a:t> is minimized</a:t>
                </a:r>
              </a:p>
              <a:p>
                <a:pPr marL="0" indent="0">
                  <a:buNone/>
                </a:pPr>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B170D312-3000-F542-9F03-C8479BED4929}"/>
                  </a:ext>
                </a:extLst>
              </p:cNvPr>
              <p:cNvSpPr>
                <a:spLocks noGrp="1" noRot="1" noChangeAspect="1" noMove="1" noResize="1" noEditPoints="1" noAdjustHandles="1" noChangeArrowheads="1" noChangeShapeType="1" noTextEdit="1"/>
              </p:cNvSpPr>
              <p:nvPr>
                <p:ph idx="1"/>
              </p:nvPr>
            </p:nvSpPr>
            <p:spPr>
              <a:xfrm>
                <a:off x="685800" y="1524000"/>
                <a:ext cx="8092440" cy="4572000"/>
              </a:xfrm>
              <a:blipFill>
                <a:blip r:embed="rId2"/>
                <a:stretch>
                  <a:fillRect l="-109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29A4747-2489-3F48-AF18-2543B9EC9487}"/>
              </a:ext>
            </a:extLst>
          </p:cNvPr>
          <p:cNvSpPr>
            <a:spLocks noGrp="1"/>
          </p:cNvSpPr>
          <p:nvPr>
            <p:ph type="sldNum" sz="quarter" idx="12"/>
          </p:nvPr>
        </p:nvSpPr>
        <p:spPr/>
        <p:txBody>
          <a:bodyPr/>
          <a:lstStyle/>
          <a:p>
            <a:pPr>
              <a:defRPr/>
            </a:pPr>
            <a:fld id="{D207DEF5-A307-4F25-8C66-A6D5B058479D}" type="slidenum">
              <a:rPr lang="en-US" smtClean="0"/>
              <a:pPr>
                <a:defRPr/>
              </a:pPr>
              <a:t>20</a:t>
            </a:fld>
            <a:endParaRPr lang="en-US" dirty="0"/>
          </a:p>
        </p:txBody>
      </p:sp>
    </p:spTree>
    <p:extLst>
      <p:ext uri="{BB962C8B-B14F-4D97-AF65-F5344CB8AC3E}">
        <p14:creationId xmlns:p14="http://schemas.microsoft.com/office/powerpoint/2010/main" val="386311910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20000"/>
              </a:spcBef>
              <a:spcAft>
                <a:spcPct val="0"/>
              </a:spcAft>
              <a:buClr>
                <a:srgbClr val="FF0000"/>
              </a:buClr>
              <a:buSzPct val="65000"/>
              <a:buFont typeface="Marlett" pitchFamily="2" charset="2"/>
              <a:buChar char="g"/>
              <a:defRPr sz="2000">
                <a:solidFill>
                  <a:schemeClr val="tx1"/>
                </a:solidFill>
                <a:latin typeface="Comic Sans MS" pitchFamily="66" charset="0"/>
              </a:defRPr>
            </a:lvl6pPr>
            <a:lvl7pPr marL="2971800" indent="-228600" algn="ctr" eaLnBrk="0" fontAlgn="base" hangingPunct="0">
              <a:spcBef>
                <a:spcPct val="20000"/>
              </a:spcBef>
              <a:spcAft>
                <a:spcPct val="0"/>
              </a:spcAft>
              <a:buClr>
                <a:srgbClr val="FF0000"/>
              </a:buClr>
              <a:buSzPct val="65000"/>
              <a:buFont typeface="Marlett" pitchFamily="2" charset="2"/>
              <a:buChar char="g"/>
              <a:defRPr sz="2000">
                <a:solidFill>
                  <a:schemeClr val="tx1"/>
                </a:solidFill>
                <a:latin typeface="Comic Sans MS" pitchFamily="66" charset="0"/>
              </a:defRPr>
            </a:lvl7pPr>
            <a:lvl8pPr marL="3429000" indent="-228600" algn="ctr" eaLnBrk="0" fontAlgn="base" hangingPunct="0">
              <a:spcBef>
                <a:spcPct val="20000"/>
              </a:spcBef>
              <a:spcAft>
                <a:spcPct val="0"/>
              </a:spcAft>
              <a:buClr>
                <a:srgbClr val="FF0000"/>
              </a:buClr>
              <a:buSzPct val="65000"/>
              <a:buFont typeface="Marlett" pitchFamily="2" charset="2"/>
              <a:buChar char="g"/>
              <a:defRPr sz="2000">
                <a:solidFill>
                  <a:schemeClr val="tx1"/>
                </a:solidFill>
                <a:latin typeface="Comic Sans MS" pitchFamily="66" charset="0"/>
              </a:defRPr>
            </a:lvl8pPr>
            <a:lvl9pPr marL="3886200" indent="-228600" algn="ctr" eaLnBrk="0" fontAlgn="base" hangingPunct="0">
              <a:spcBef>
                <a:spcPct val="20000"/>
              </a:spcBef>
              <a:spcAft>
                <a:spcPct val="0"/>
              </a:spcAft>
              <a:buClr>
                <a:srgbClr val="FF0000"/>
              </a:buClr>
              <a:buSzPct val="65000"/>
              <a:buFont typeface="Marlett" pitchFamily="2" charset="2"/>
              <a:buChar char="g"/>
              <a:defRPr sz="2000">
                <a:solidFill>
                  <a:schemeClr val="tx1"/>
                </a:solidFill>
                <a:latin typeface="Comic Sans MS" pitchFamily="66" charset="0"/>
              </a:defRPr>
            </a:lvl9pPr>
          </a:lstStyle>
          <a:p>
            <a:fld id="{21AB244F-322B-424D-B581-513D47FAA3C8}" type="slidenum">
              <a:rPr lang="en-US" sz="1400" smtClean="0"/>
              <a:pPr/>
              <a:t>200</a:t>
            </a:fld>
            <a:endParaRPr lang="en-US" sz="1400"/>
          </a:p>
        </p:txBody>
      </p:sp>
      <p:sp>
        <p:nvSpPr>
          <p:cNvPr id="37891" name="Rectangle 2"/>
          <p:cNvSpPr>
            <a:spLocks noGrp="1" noChangeArrowheads="1"/>
          </p:cNvSpPr>
          <p:nvPr>
            <p:ph type="title"/>
          </p:nvPr>
        </p:nvSpPr>
        <p:spPr/>
        <p:txBody>
          <a:bodyPr/>
          <a:lstStyle/>
          <a:p>
            <a:r>
              <a:rPr lang="en-US" dirty="0"/>
              <a:t>Network Balanced Noise</a:t>
            </a:r>
          </a:p>
        </p:txBody>
      </p:sp>
      <mc:AlternateContent xmlns:mc="http://schemas.openxmlformats.org/markup-compatibility/2006" xmlns:a14="http://schemas.microsoft.com/office/drawing/2010/main">
        <mc:Choice Requires="a14">
          <p:sp>
            <p:nvSpPr>
              <p:cNvPr id="4" name="Content Placeholder 2"/>
              <p:cNvSpPr>
                <a:spLocks noGrp="1"/>
              </p:cNvSpPr>
              <p:nvPr>
                <p:ph idx="1"/>
              </p:nvPr>
            </p:nvSpPr>
            <p:spPr>
              <a:xfrm>
                <a:off x="685800" y="1524000"/>
                <a:ext cx="7772400" cy="4572000"/>
              </a:xfrm>
            </p:spPr>
            <p:txBody>
              <a:bodyPr/>
              <a:lstStyle/>
              <a:p>
                <a:pPr marL="0" indent="0">
                  <a:buNone/>
                </a:pPr>
                <a:r>
                  <a:rPr lang="en-US" dirty="0"/>
                  <a:t>Perturbations </a:t>
                </a:r>
              </a:p>
              <a:p>
                <a:r>
                  <a:rPr lang="en-US" dirty="0"/>
                  <a:t>Add to zero (over network)</a:t>
                </a:r>
              </a:p>
              <a:p>
                <a:pPr marL="0" indent="0">
                  <a:buNone/>
                </a:pPr>
                <a:endParaRPr lang="en-US" dirty="0"/>
              </a:p>
              <a:p>
                <a:pPr marL="0" indent="0">
                  <a:buNone/>
                </a:pPr>
                <a:r>
                  <a:rPr lang="en-US" dirty="0"/>
                  <a:t>Algorithm</a:t>
                </a:r>
              </a:p>
              <a:p>
                <a:r>
                  <a:rPr lang="en-US" dirty="0"/>
                  <a:t>Node j computes perturbation </a:t>
                </a:r>
                <a14:m>
                  <m:oMath xmlns:m="http://schemas.openxmlformats.org/officeDocument/2006/math">
                    <m:sSubSup>
                      <m:sSubSupPr>
                        <m:ctrlPr>
                          <a:rPr lang="en-US" b="0" i="1" smtClean="0">
                            <a:latin typeface="Cambria Math" panose="02040503050406030204" pitchFamily="18" charset="0"/>
                          </a:rPr>
                        </m:ctrlPr>
                      </m:sSubSupPr>
                      <m:e>
                        <m:r>
                          <m:rPr>
                            <m:sty m:val="p"/>
                          </m:rPr>
                          <a:rPr lang="en-US" b="0" i="0" smtClean="0">
                            <a:latin typeface="Cambria Math" panose="02040503050406030204" pitchFamily="18" charset="0"/>
                          </a:rPr>
                          <m:t>d</m:t>
                        </m:r>
                      </m:e>
                      <m:sub>
                        <m:r>
                          <m:rPr>
                            <m:sty m:val="p"/>
                          </m:rPr>
                          <a:rPr lang="en-US" b="0" i="0" smtClean="0">
                            <a:latin typeface="Cambria Math" panose="02040503050406030204" pitchFamily="18" charset="0"/>
                          </a:rPr>
                          <m:t>k</m:t>
                        </m:r>
                      </m:sub>
                      <m:sup>
                        <m:r>
                          <m:rPr>
                            <m:sty m:val="p"/>
                          </m:rPr>
                          <a:rPr lang="en-US" b="0" i="0" smtClean="0">
                            <a:latin typeface="Cambria Math" panose="02040503050406030204" pitchFamily="18" charset="0"/>
                          </a:rPr>
                          <m:t>j</m:t>
                        </m:r>
                      </m:sup>
                    </m:sSubSup>
                  </m:oMath>
                </a14:m>
                <a:endParaRPr lang="en-US" dirty="0"/>
              </a:p>
              <a:p>
                <a:pPr marL="457200" lvl="1" indent="0">
                  <a:buNone/>
                </a:pPr>
                <a:r>
                  <a:rPr lang="en-US" dirty="0"/>
                  <a:t>- sends </a:t>
                </a:r>
                <a14:m>
                  <m:oMath xmlns:m="http://schemas.openxmlformats.org/officeDocument/2006/math">
                    <m:sSup>
                      <m:sSupPr>
                        <m:ctrlPr>
                          <a:rPr lang="en-US" i="1">
                            <a:latin typeface="Cambria Math" panose="02040503050406030204" pitchFamily="18" charset="0"/>
                          </a:rPr>
                        </m:ctrlPr>
                      </m:sSupPr>
                      <m:e>
                        <m:r>
                          <m:rPr>
                            <m:sty m:val="p"/>
                          </m:rPr>
                          <a:rPr lang="en-US">
                            <a:latin typeface="Cambria Math" panose="02040503050406030204" pitchFamily="18" charset="0"/>
                          </a:rPr>
                          <m:t>s</m:t>
                        </m:r>
                      </m:e>
                      <m:sup>
                        <m:r>
                          <m:rPr>
                            <m:sty m:val="p"/>
                          </m:rPr>
                          <a:rPr lang="en-US">
                            <a:latin typeface="Cambria Math" panose="02040503050406030204" pitchFamily="18" charset="0"/>
                          </a:rPr>
                          <m:t>j</m:t>
                        </m:r>
                        <m:r>
                          <a:rPr lang="en-US">
                            <a:latin typeface="Cambria Math" panose="02040503050406030204" pitchFamily="18" charset="0"/>
                          </a:rPr>
                          <m:t>,</m:t>
                        </m:r>
                        <m:r>
                          <m:rPr>
                            <m:sty m:val="p"/>
                          </m:rPr>
                          <a:rPr lang="en-US">
                            <a:latin typeface="Cambria Math" panose="02040503050406030204" pitchFamily="18" charset="0"/>
                          </a:rPr>
                          <m:t>i</m:t>
                        </m:r>
                      </m:sup>
                    </m:sSup>
                    <m:r>
                      <a:rPr lang="en-US" i="1">
                        <a:latin typeface="Cambria Math" panose="02040503050406030204" pitchFamily="18" charset="0"/>
                      </a:rPr>
                      <m:t> </m:t>
                    </m:r>
                  </m:oMath>
                </a14:m>
                <a:r>
                  <a:rPr lang="en-US" dirty="0"/>
                  <a:t> to </a:t>
                </a:r>
                <a:r>
                  <a:rPr lang="en-US" dirty="0" err="1"/>
                  <a:t>i</a:t>
                </a:r>
                <a:endParaRPr lang="en-US" dirty="0"/>
              </a:p>
              <a:p>
                <a:pPr marL="457200" lvl="1" indent="0">
                  <a:buNone/>
                </a:pPr>
                <a:r>
                  <a:rPr lang="en-US" dirty="0"/>
                  <a:t>- add received </a:t>
                </a:r>
                <a14:m>
                  <m:oMath xmlns:m="http://schemas.openxmlformats.org/officeDocument/2006/math">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s</m:t>
                        </m:r>
                      </m:e>
                      <m:sup>
                        <m:r>
                          <m:rPr>
                            <m:sty m:val="p"/>
                          </m:rPr>
                          <a:rPr lang="en-US" b="0" i="0" smtClean="0">
                            <a:latin typeface="Cambria Math" panose="02040503050406030204" pitchFamily="18" charset="0"/>
                          </a:rPr>
                          <m:t>i</m:t>
                        </m:r>
                        <m:r>
                          <a:rPr lang="en-US" b="0" i="0" smtClean="0">
                            <a:latin typeface="Cambria Math" panose="02040503050406030204" pitchFamily="18" charset="0"/>
                          </a:rPr>
                          <m:t>,</m:t>
                        </m:r>
                        <m:r>
                          <m:rPr>
                            <m:sty m:val="p"/>
                          </m:rPr>
                          <a:rPr lang="en-US" b="0" i="0" smtClean="0">
                            <a:latin typeface="Cambria Math" panose="02040503050406030204" pitchFamily="18" charset="0"/>
                          </a:rPr>
                          <m:t>j</m:t>
                        </m:r>
                      </m:sup>
                    </m:sSup>
                  </m:oMath>
                </a14:m>
                <a:r>
                  <a:rPr lang="en-US" dirty="0"/>
                  <a:t> and subtract sent </a:t>
                </a:r>
                <a14:m>
                  <m:oMath xmlns:m="http://schemas.openxmlformats.org/officeDocument/2006/math">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s</m:t>
                        </m:r>
                      </m:e>
                      <m:sup>
                        <m:r>
                          <m:rPr>
                            <m:sty m:val="p"/>
                          </m:rPr>
                          <a:rPr lang="en-US" b="0" i="0" smtClean="0">
                            <a:latin typeface="Cambria Math" panose="02040503050406030204" pitchFamily="18" charset="0"/>
                          </a:rPr>
                          <m:t>j</m:t>
                        </m:r>
                        <m:r>
                          <a:rPr lang="en-US" b="0" i="0" smtClean="0">
                            <a:latin typeface="Cambria Math" panose="02040503050406030204" pitchFamily="18" charset="0"/>
                          </a:rPr>
                          <m:t>,</m:t>
                        </m:r>
                        <m:r>
                          <m:rPr>
                            <m:sty m:val="p"/>
                          </m:rPr>
                          <a:rPr lang="en-US" b="0" i="0" smtClean="0">
                            <a:latin typeface="Cambria Math" panose="02040503050406030204" pitchFamily="18" charset="0"/>
                          </a:rPr>
                          <m:t>i</m:t>
                        </m:r>
                      </m:sup>
                    </m:sSup>
                  </m:oMath>
                </a14:m>
                <a:r>
                  <a:rPr lang="en-US" dirty="0"/>
                  <a:t> </a:t>
                </a:r>
                <a14:m>
                  <m:oMath xmlns:m="http://schemas.openxmlformats.org/officeDocument/2006/math">
                    <m:r>
                      <a:rPr lang="en-US" b="0" i="1" smtClean="0">
                        <a:latin typeface="Cambria Math" panose="02040503050406030204" pitchFamily="18" charset="0"/>
                        <a:ea typeface="Cambria Math" panose="02040503050406030204" pitchFamily="18" charset="0"/>
                      </a:rPr>
                      <m:t>⇒</m:t>
                    </m:r>
                    <m:sSubSup>
                      <m:sSubSupPr>
                        <m:ctrlPr>
                          <a:rPr lang="en-US" b="0" i="1" smtClean="0">
                            <a:latin typeface="Cambria Math" panose="02040503050406030204" pitchFamily="18" charset="0"/>
                          </a:rPr>
                        </m:ctrlPr>
                      </m:sSubSupPr>
                      <m:e>
                        <m:r>
                          <m:rPr>
                            <m:sty m:val="p"/>
                          </m:rPr>
                          <a:rPr lang="en-US" b="0" i="0" smtClean="0">
                            <a:latin typeface="Cambria Math" panose="02040503050406030204" pitchFamily="18" charset="0"/>
                          </a:rPr>
                          <m:t>d</m:t>
                        </m:r>
                      </m:e>
                      <m:sub>
                        <m:r>
                          <m:rPr>
                            <m:sty m:val="p"/>
                          </m:rPr>
                          <a:rPr lang="en-US" b="0" i="0" smtClean="0">
                            <a:latin typeface="Cambria Math" panose="02040503050406030204" pitchFamily="18" charset="0"/>
                          </a:rPr>
                          <m:t>k</m:t>
                        </m:r>
                      </m:sub>
                      <m:sup>
                        <m:r>
                          <m:rPr>
                            <m:sty m:val="p"/>
                          </m:rPr>
                          <a:rPr lang="en-US" b="0" i="0" smtClean="0">
                            <a:latin typeface="Cambria Math" panose="02040503050406030204" pitchFamily="18" charset="0"/>
                          </a:rPr>
                          <m:t>j</m:t>
                        </m:r>
                      </m:sup>
                    </m:sSubSup>
                    <m:r>
                      <a:rPr lang="en-US" b="0" i="0" smtClean="0">
                        <a:latin typeface="Cambria Math" panose="02040503050406030204" pitchFamily="18" charset="0"/>
                      </a:rPr>
                      <m:t>=</m:t>
                    </m:r>
                    <m:nary>
                      <m:naryPr>
                        <m:chr m:val="∑"/>
                        <m:subHide m:val="on"/>
                        <m:supHide m:val="on"/>
                        <m:ctrlPr>
                          <a:rPr lang="en-US" b="0" i="1" smtClean="0">
                            <a:latin typeface="Cambria Math" panose="02040503050406030204" pitchFamily="18" charset="0"/>
                          </a:rPr>
                        </m:ctrlPr>
                      </m:naryPr>
                      <m:sub/>
                      <m:sup/>
                      <m:e>
                        <m:r>
                          <m:rPr>
                            <m:sty m:val="p"/>
                          </m:rPr>
                          <a:rPr lang="en-US" b="0" i="0" smtClean="0">
                            <a:latin typeface="Cambria Math" panose="02040503050406030204" pitchFamily="18" charset="0"/>
                          </a:rPr>
                          <m:t>rcvd</m:t>
                        </m:r>
                        <m:r>
                          <a:rPr lang="en-US" b="0" i="0" smtClean="0">
                            <a:latin typeface="Cambria Math" panose="02040503050406030204" pitchFamily="18" charset="0"/>
                          </a:rPr>
                          <m:t> −</m:t>
                        </m:r>
                        <m:nary>
                          <m:naryPr>
                            <m:chr m:val="∑"/>
                            <m:subHide m:val="on"/>
                            <m:supHide m:val="on"/>
                            <m:ctrlPr>
                              <a:rPr lang="en-US" b="0" i="1" smtClean="0">
                                <a:latin typeface="Cambria Math" panose="02040503050406030204" pitchFamily="18" charset="0"/>
                              </a:rPr>
                            </m:ctrlPr>
                          </m:naryPr>
                          <m:sub/>
                          <m:sup/>
                          <m:e>
                            <m:r>
                              <m:rPr>
                                <m:sty m:val="p"/>
                              </m:rPr>
                              <a:rPr lang="en-US" b="0" i="0" smtClean="0">
                                <a:latin typeface="Cambria Math" panose="02040503050406030204" pitchFamily="18" charset="0"/>
                              </a:rPr>
                              <m:t>sent</m:t>
                            </m:r>
                          </m:e>
                        </m:nary>
                      </m:e>
                    </m:nary>
                  </m:oMath>
                </a14:m>
                <a:endParaRPr lang="en-US" sz="1800" dirty="0"/>
              </a:p>
              <a:p>
                <a:r>
                  <a:rPr lang="en-US" b="0" dirty="0"/>
                  <a:t>Obfuscate state </a:t>
                </a:r>
                <a14:m>
                  <m:oMath xmlns:m="http://schemas.openxmlformats.org/officeDocument/2006/math">
                    <m:sSubSup>
                      <m:sSubSupPr>
                        <m:ctrlPr>
                          <a:rPr lang="en-US" b="0" i="1" smtClean="0">
                            <a:latin typeface="Cambria Math" panose="02040503050406030204" pitchFamily="18" charset="0"/>
                          </a:rPr>
                        </m:ctrlPr>
                      </m:sSubSupPr>
                      <m:e>
                        <m:r>
                          <m:rPr>
                            <m:sty m:val="p"/>
                          </m:rPr>
                          <a:rPr lang="en-US" b="0" i="0" smtClean="0">
                            <a:latin typeface="Cambria Math" panose="02040503050406030204" pitchFamily="18" charset="0"/>
                          </a:rPr>
                          <m:t>w</m:t>
                        </m:r>
                      </m:e>
                      <m:sub>
                        <m:r>
                          <m:rPr>
                            <m:sty m:val="p"/>
                          </m:rPr>
                          <a:rPr lang="en-US" b="0" i="0" smtClean="0">
                            <a:latin typeface="Cambria Math" panose="02040503050406030204" pitchFamily="18" charset="0"/>
                          </a:rPr>
                          <m:t>k</m:t>
                        </m:r>
                      </m:sub>
                      <m:sup>
                        <m:r>
                          <m:rPr>
                            <m:sty m:val="p"/>
                          </m:rPr>
                          <a:rPr lang="en-US" b="0" i="0" smtClean="0">
                            <a:latin typeface="Cambria Math" panose="02040503050406030204" pitchFamily="18" charset="0"/>
                          </a:rPr>
                          <m:t>j</m:t>
                        </m:r>
                      </m:sup>
                    </m:sSubSup>
                    <m:r>
                      <a:rPr lang="en-US" b="0" i="0" smtClean="0">
                        <a:latin typeface="Cambria Math" panose="02040503050406030204" pitchFamily="18" charset="0"/>
                      </a:rPr>
                      <m:t>=</m:t>
                    </m:r>
                    <m:sSubSup>
                      <m:sSubSupPr>
                        <m:ctrlPr>
                          <a:rPr lang="en-US" b="0" i="1" smtClean="0">
                            <a:latin typeface="Cambria Math" panose="02040503050406030204" pitchFamily="18" charset="0"/>
                          </a:rPr>
                        </m:ctrlPr>
                      </m:sSubSupPr>
                      <m:e>
                        <m:r>
                          <m:rPr>
                            <m:sty m:val="p"/>
                          </m:rPr>
                          <a:rPr lang="en-US" b="0" i="0" smtClean="0">
                            <a:latin typeface="Cambria Math" panose="02040503050406030204" pitchFamily="18" charset="0"/>
                          </a:rPr>
                          <m:t>x</m:t>
                        </m:r>
                      </m:e>
                      <m:sub>
                        <m:r>
                          <m:rPr>
                            <m:sty m:val="p"/>
                          </m:rPr>
                          <a:rPr lang="en-US" b="0" i="0" smtClean="0">
                            <a:latin typeface="Cambria Math" panose="02040503050406030204" pitchFamily="18" charset="0"/>
                          </a:rPr>
                          <m:t>k</m:t>
                        </m:r>
                      </m:sub>
                      <m:sup>
                        <m:r>
                          <m:rPr>
                            <m:sty m:val="p"/>
                          </m:rPr>
                          <a:rPr lang="en-US" b="0" i="0" smtClean="0">
                            <a:latin typeface="Cambria Math" panose="02040503050406030204" pitchFamily="18" charset="0"/>
                          </a:rPr>
                          <m:t>j</m:t>
                        </m:r>
                      </m:sup>
                    </m:sSubSup>
                    <m:r>
                      <a:rPr lang="en-US" b="0" i="0" smtClean="0">
                        <a:latin typeface="Cambria Math" panose="02040503050406030204" pitchFamily="18" charset="0"/>
                      </a:rPr>
                      <m:t>+</m:t>
                    </m:r>
                    <m:sSubSup>
                      <m:sSubSupPr>
                        <m:ctrlPr>
                          <a:rPr lang="en-US" b="0" i="1" smtClean="0">
                            <a:latin typeface="Cambria Math" panose="02040503050406030204" pitchFamily="18" charset="0"/>
                          </a:rPr>
                        </m:ctrlPr>
                      </m:sSubSupPr>
                      <m:e>
                        <m:r>
                          <m:rPr>
                            <m:sty m:val="p"/>
                          </m:rPr>
                          <a:rPr lang="en-US" b="0" i="0" smtClean="0">
                            <a:latin typeface="Cambria Math" panose="02040503050406030204" pitchFamily="18" charset="0"/>
                          </a:rPr>
                          <m:t>d</m:t>
                        </m:r>
                      </m:e>
                      <m:sub>
                        <m:r>
                          <m:rPr>
                            <m:sty m:val="p"/>
                          </m:rPr>
                          <a:rPr lang="en-US" b="0" i="0" smtClean="0">
                            <a:latin typeface="Cambria Math" panose="02040503050406030204" pitchFamily="18" charset="0"/>
                          </a:rPr>
                          <m:t>k</m:t>
                        </m:r>
                      </m:sub>
                      <m:sup>
                        <m:r>
                          <m:rPr>
                            <m:sty m:val="p"/>
                          </m:rPr>
                          <a:rPr lang="en-US" b="0" i="0" smtClean="0">
                            <a:latin typeface="Cambria Math" panose="02040503050406030204" pitchFamily="18" charset="0"/>
                          </a:rPr>
                          <m:t>j</m:t>
                        </m:r>
                      </m:sup>
                    </m:sSubSup>
                  </m:oMath>
                </a14:m>
                <a:r>
                  <a:rPr lang="en-US" dirty="0"/>
                  <a:t> shared with neighbors</a:t>
                </a:r>
              </a:p>
              <a:p>
                <a:r>
                  <a:rPr lang="en-US" dirty="0"/>
                  <a:t>Weighted averaging and gradient descent </a:t>
                </a:r>
              </a:p>
            </p:txBody>
          </p:sp>
        </mc:Choice>
        <mc:Fallback xmlns="">
          <p:sp>
            <p:nvSpPr>
              <p:cNvPr id="4" name="Content Placeholder 2"/>
              <p:cNvSpPr>
                <a:spLocks noGrp="1" noRot="1" noChangeAspect="1" noMove="1" noResize="1" noEditPoints="1" noAdjustHandles="1" noChangeArrowheads="1" noChangeShapeType="1" noTextEdit="1"/>
              </p:cNvSpPr>
              <p:nvPr>
                <p:ph idx="1"/>
              </p:nvPr>
            </p:nvSpPr>
            <p:spPr>
              <a:xfrm>
                <a:off x="685800" y="1524000"/>
                <a:ext cx="7772400" cy="4572000"/>
              </a:xfrm>
              <a:blipFill>
                <a:blip r:embed="rId2"/>
                <a:stretch>
                  <a:fillRect l="-1142" t="-1111"/>
                </a:stretch>
              </a:blipFill>
            </p:spPr>
            <p:txBody>
              <a:bodyPr/>
              <a:lstStyle/>
              <a:p>
                <a:r>
                  <a:rPr lang="en-US">
                    <a:noFill/>
                  </a:rPr>
                  <a:t> </a:t>
                </a:r>
              </a:p>
            </p:txBody>
          </p:sp>
        </mc:Fallback>
      </mc:AlternateContent>
    </p:spTree>
    <p:extLst>
      <p:ext uri="{BB962C8B-B14F-4D97-AF65-F5344CB8AC3E}">
        <p14:creationId xmlns:p14="http://schemas.microsoft.com/office/powerpoint/2010/main" val="87569420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 Sharing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Let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f</m:t>
                        </m:r>
                      </m:e>
                      <m:sub>
                        <m:r>
                          <m:rPr>
                            <m:sty m:val="p"/>
                          </m:rPr>
                          <a:rPr lang="en-US" b="0" i="0" smtClean="0">
                            <a:latin typeface="Cambria Math" panose="02040503050406030204" pitchFamily="18" charset="0"/>
                          </a:rPr>
                          <m:t>i</m:t>
                        </m:r>
                      </m:sub>
                    </m:sSub>
                    <m:r>
                      <a:rPr lang="en-US" b="0" i="0" smtClean="0">
                        <a:latin typeface="Cambria Math" panose="02040503050406030204" pitchFamily="18" charset="0"/>
                      </a:rPr>
                      <m:t>(</m:t>
                    </m:r>
                    <m:r>
                      <m:rPr>
                        <m:sty m:val="p"/>
                      </m:rPr>
                      <a:rPr lang="en-US" b="0" i="0" smtClean="0">
                        <a:latin typeface="Cambria Math" panose="02040503050406030204" pitchFamily="18" charset="0"/>
                      </a:rPr>
                      <m:t>x</m:t>
                    </m:r>
                    <m:r>
                      <a:rPr lang="en-US" b="0" i="0" smtClean="0">
                        <a:latin typeface="Cambria Math" panose="02040503050406030204" pitchFamily="18" charset="0"/>
                      </a:rPr>
                      <m:t>)</m:t>
                    </m:r>
                  </m:oMath>
                </a14:m>
                <a:r>
                  <a:rPr lang="en-US" dirty="0"/>
                  <a:t> be bounded degree polynomials </a:t>
                </a:r>
              </a:p>
              <a:p>
                <a:endParaRPr lang="en-US" dirty="0"/>
              </a:p>
              <a:p>
                <a:endParaRPr lang="en-US" dirty="0"/>
              </a:p>
              <a:p>
                <a:pPr marL="0" indent="0">
                  <a:buNone/>
                </a:pPr>
                <a:r>
                  <a:rPr lang="en-US" dirty="0"/>
                  <a:t>Algorithm</a:t>
                </a:r>
              </a:p>
              <a:p>
                <a:pPr marL="0" indent="0">
                  <a:buNone/>
                </a:pPr>
                <a:endParaRPr lang="en-US" dirty="0"/>
              </a:p>
              <a:p>
                <a:r>
                  <a:rPr lang="en-US" dirty="0"/>
                  <a:t>Node j shares </a:t>
                </a:r>
                <a14:m>
                  <m:oMath xmlns:m="http://schemas.openxmlformats.org/officeDocument/2006/math">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s</m:t>
                        </m:r>
                      </m:e>
                      <m:sup>
                        <m:r>
                          <m:rPr>
                            <m:sty m:val="p"/>
                          </m:rPr>
                          <a:rPr lang="en-US" b="0" i="0" smtClean="0">
                            <a:latin typeface="Cambria Math" panose="02040503050406030204" pitchFamily="18" charset="0"/>
                          </a:rPr>
                          <m:t>j</m:t>
                        </m:r>
                        <m:r>
                          <a:rPr lang="en-US" b="0" i="0" smtClean="0">
                            <a:latin typeface="Cambria Math" panose="02040503050406030204" pitchFamily="18" charset="0"/>
                          </a:rPr>
                          <m:t>,</m:t>
                        </m:r>
                        <m:r>
                          <m:rPr>
                            <m:sty m:val="p"/>
                          </m:rPr>
                          <a:rPr lang="en-US" b="0" i="0" smtClean="0">
                            <a:latin typeface="Cambria Math" panose="02040503050406030204" pitchFamily="18" charset="0"/>
                          </a:rPr>
                          <m:t>i</m:t>
                        </m:r>
                      </m:sup>
                    </m:sSup>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x</m:t>
                        </m:r>
                      </m:e>
                    </m:d>
                  </m:oMath>
                </a14:m>
                <a:r>
                  <a:rPr lang="en-US" dirty="0"/>
                  <a:t> with node </a:t>
                </a:r>
                <a:r>
                  <a:rPr lang="en-US" dirty="0" err="1"/>
                  <a:t>i</a:t>
                </a:r>
                <a:endParaRPr lang="en-US" dirty="0"/>
              </a:p>
              <a:p>
                <a:r>
                  <a:rPr lang="en-US" dirty="0"/>
                  <a:t>Node j obfuscates using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p</m:t>
                        </m:r>
                      </m:e>
                      <m:sub>
                        <m:r>
                          <m:rPr>
                            <m:sty m:val="p"/>
                          </m:rPr>
                          <a:rPr lang="en-US" b="0" i="0" smtClean="0">
                            <a:latin typeface="Cambria Math" panose="02040503050406030204" pitchFamily="18" charset="0"/>
                          </a:rPr>
                          <m:t>j</m:t>
                        </m:r>
                      </m:sub>
                    </m:sSub>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x</m:t>
                        </m:r>
                      </m:e>
                    </m:d>
                    <m:r>
                      <a:rPr lang="en-US" b="0" i="0" smtClean="0">
                        <a:latin typeface="Cambria Math" panose="02040503050406030204" pitchFamily="18" charset="0"/>
                      </a:rPr>
                      <m:t>=∑</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s</m:t>
                        </m:r>
                      </m:e>
                      <m:sup>
                        <m:r>
                          <m:rPr>
                            <m:sty m:val="p"/>
                          </m:rPr>
                          <a:rPr lang="en-US" b="0" i="0" smtClean="0">
                            <a:latin typeface="Cambria Math" panose="02040503050406030204" pitchFamily="18" charset="0"/>
                          </a:rPr>
                          <m:t>i</m:t>
                        </m:r>
                        <m:r>
                          <a:rPr lang="en-US" b="0" i="0" smtClean="0">
                            <a:latin typeface="Cambria Math" panose="02040503050406030204" pitchFamily="18" charset="0"/>
                          </a:rPr>
                          <m:t>,</m:t>
                        </m:r>
                        <m:r>
                          <m:rPr>
                            <m:sty m:val="p"/>
                          </m:rPr>
                          <a:rPr lang="en-US" b="0" i="0" smtClean="0">
                            <a:latin typeface="Cambria Math" panose="02040503050406030204" pitchFamily="18" charset="0"/>
                          </a:rPr>
                          <m:t>j</m:t>
                        </m:r>
                      </m:sup>
                    </m:sSup>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x</m:t>
                        </m:r>
                      </m:e>
                    </m:d>
                    <m:r>
                      <a:rPr lang="en-US" b="0" i="0" smtClean="0">
                        <a:latin typeface="Cambria Math" panose="02040503050406030204" pitchFamily="18" charset="0"/>
                      </a:rPr>
                      <m:t> −∑</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s</m:t>
                        </m:r>
                      </m:e>
                      <m:sup>
                        <m:r>
                          <m:rPr>
                            <m:sty m:val="p"/>
                          </m:rPr>
                          <a:rPr lang="en-US" b="0" i="0" smtClean="0">
                            <a:latin typeface="Cambria Math" panose="02040503050406030204" pitchFamily="18" charset="0"/>
                          </a:rPr>
                          <m:t>j</m:t>
                        </m:r>
                        <m:r>
                          <a:rPr lang="en-US" b="0" i="0" smtClean="0">
                            <a:latin typeface="Cambria Math" panose="02040503050406030204" pitchFamily="18" charset="0"/>
                          </a:rPr>
                          <m:t>,</m:t>
                        </m:r>
                        <m:r>
                          <m:rPr>
                            <m:sty m:val="p"/>
                          </m:rPr>
                          <a:rPr lang="en-US" b="0" i="0" smtClean="0">
                            <a:latin typeface="Cambria Math" panose="02040503050406030204" pitchFamily="18" charset="0"/>
                          </a:rPr>
                          <m:t>i</m:t>
                        </m:r>
                      </m:sup>
                    </m:sSup>
                    <m:r>
                      <a:rPr lang="en-US" b="0" i="0" smtClean="0">
                        <a:latin typeface="Cambria Math" panose="02040503050406030204" pitchFamily="18" charset="0"/>
                      </a:rPr>
                      <m:t>(</m:t>
                    </m:r>
                    <m:r>
                      <m:rPr>
                        <m:sty m:val="p"/>
                      </m:rPr>
                      <a:rPr lang="en-US" b="0" i="0" smtClean="0">
                        <a:latin typeface="Cambria Math" panose="02040503050406030204" pitchFamily="18" charset="0"/>
                      </a:rPr>
                      <m:t>x</m:t>
                    </m:r>
                    <m:r>
                      <a:rPr lang="en-US" b="0" i="0" smtClean="0">
                        <a:latin typeface="Cambria Math" panose="02040503050406030204" pitchFamily="18" charset="0"/>
                      </a:rPr>
                      <m:t>)</m:t>
                    </m:r>
                  </m:oMath>
                </a14:m>
                <a:endParaRPr lang="en-US" dirty="0"/>
              </a:p>
              <a:p>
                <a:r>
                  <a:rPr lang="en-US" dirty="0"/>
                  <a:t>Use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m:rPr>
                                <m:sty m:val="p"/>
                              </m:rPr>
                              <a:rPr lang="en-US" b="0" i="0" smtClean="0">
                                <a:latin typeface="Cambria Math" panose="02040503050406030204" pitchFamily="18" charset="0"/>
                              </a:rPr>
                              <m:t>f</m:t>
                            </m:r>
                          </m:e>
                        </m:acc>
                      </m:e>
                      <m:sub>
                        <m:r>
                          <m:rPr>
                            <m:sty m:val="p"/>
                          </m:rPr>
                          <a:rPr lang="en-US" b="0" i="0" dirty="0" smtClean="0">
                            <a:latin typeface="Cambria Math" panose="02040503050406030204" pitchFamily="18" charset="0"/>
                          </a:rPr>
                          <m:t>j</m:t>
                        </m:r>
                      </m:sub>
                    </m:sSub>
                    <m:d>
                      <m:dPr>
                        <m:ctrlPr>
                          <a:rPr lang="en-US" b="0" i="1" dirty="0" smtClean="0">
                            <a:latin typeface="Cambria Math" panose="02040503050406030204" pitchFamily="18" charset="0"/>
                          </a:rPr>
                        </m:ctrlPr>
                      </m:dPr>
                      <m:e>
                        <m:r>
                          <m:rPr>
                            <m:sty m:val="p"/>
                          </m:rPr>
                          <a:rPr lang="en-US" b="0" i="0" dirty="0" smtClean="0">
                            <a:latin typeface="Cambria Math" panose="02040503050406030204" pitchFamily="18" charset="0"/>
                          </a:rPr>
                          <m:t>x</m:t>
                        </m:r>
                      </m:e>
                    </m:d>
                    <m:r>
                      <a:rPr lang="en-US" b="0" i="0" dirty="0" smtClean="0">
                        <a:latin typeface="Cambria Math" panose="02040503050406030204" pitchFamily="18" charset="0"/>
                      </a:rPr>
                      <m:t>=</m:t>
                    </m:r>
                    <m:sSub>
                      <m:sSubPr>
                        <m:ctrlPr>
                          <a:rPr lang="en-US" b="0" i="1" dirty="0" smtClean="0">
                            <a:latin typeface="Cambria Math" panose="02040503050406030204" pitchFamily="18" charset="0"/>
                          </a:rPr>
                        </m:ctrlPr>
                      </m:sSubPr>
                      <m:e>
                        <m:r>
                          <m:rPr>
                            <m:sty m:val="p"/>
                          </m:rPr>
                          <a:rPr lang="en-US" b="0" i="0" dirty="0" smtClean="0">
                            <a:latin typeface="Cambria Math" panose="02040503050406030204" pitchFamily="18" charset="0"/>
                          </a:rPr>
                          <m:t>f</m:t>
                        </m:r>
                      </m:e>
                      <m:sub>
                        <m:r>
                          <m:rPr>
                            <m:sty m:val="p"/>
                          </m:rPr>
                          <a:rPr lang="en-US" b="0" i="0" dirty="0" smtClean="0">
                            <a:latin typeface="Cambria Math" panose="02040503050406030204" pitchFamily="18" charset="0"/>
                          </a:rPr>
                          <m:t>j</m:t>
                        </m:r>
                      </m:sub>
                    </m:sSub>
                    <m:d>
                      <m:dPr>
                        <m:ctrlPr>
                          <a:rPr lang="en-US" b="0" i="1" dirty="0" smtClean="0">
                            <a:latin typeface="Cambria Math" panose="02040503050406030204" pitchFamily="18" charset="0"/>
                          </a:rPr>
                        </m:ctrlPr>
                      </m:dPr>
                      <m:e>
                        <m:r>
                          <m:rPr>
                            <m:sty m:val="p"/>
                          </m:rPr>
                          <a:rPr lang="en-US" b="0" i="0" dirty="0" smtClean="0">
                            <a:latin typeface="Cambria Math" panose="02040503050406030204" pitchFamily="18" charset="0"/>
                          </a:rPr>
                          <m:t>x</m:t>
                        </m:r>
                      </m:e>
                    </m:d>
                    <m:r>
                      <a:rPr lang="en-US" b="0" i="0" dirty="0" smtClean="0">
                        <a:latin typeface="Cambria Math" panose="02040503050406030204" pitchFamily="18" charset="0"/>
                      </a:rPr>
                      <m:t>+</m:t>
                    </m:r>
                    <m:sSub>
                      <m:sSubPr>
                        <m:ctrlPr>
                          <a:rPr lang="en-US" b="0" i="1" dirty="0" smtClean="0">
                            <a:latin typeface="Cambria Math" panose="02040503050406030204" pitchFamily="18" charset="0"/>
                          </a:rPr>
                        </m:ctrlPr>
                      </m:sSubPr>
                      <m:e>
                        <m:r>
                          <m:rPr>
                            <m:sty m:val="p"/>
                          </m:rPr>
                          <a:rPr lang="en-US" b="0" i="0" dirty="0" smtClean="0">
                            <a:latin typeface="Cambria Math" panose="02040503050406030204" pitchFamily="18" charset="0"/>
                          </a:rPr>
                          <m:t>p</m:t>
                        </m:r>
                      </m:e>
                      <m:sub>
                        <m:r>
                          <m:rPr>
                            <m:sty m:val="p"/>
                          </m:rPr>
                          <a:rPr lang="en-US" b="0" i="0" dirty="0" smtClean="0">
                            <a:latin typeface="Cambria Math" panose="02040503050406030204" pitchFamily="18" charset="0"/>
                          </a:rPr>
                          <m:t>j</m:t>
                        </m:r>
                      </m:sub>
                    </m:sSub>
                    <m:r>
                      <a:rPr lang="en-US" b="0" i="0" dirty="0" smtClean="0">
                        <a:latin typeface="Cambria Math" panose="02040503050406030204" pitchFamily="18" charset="0"/>
                      </a:rPr>
                      <m:t>(</m:t>
                    </m:r>
                    <m:r>
                      <m:rPr>
                        <m:sty m:val="p"/>
                      </m:rPr>
                      <a:rPr lang="en-US" b="0" i="0" dirty="0" smtClean="0">
                        <a:latin typeface="Cambria Math" panose="02040503050406030204" pitchFamily="18" charset="0"/>
                      </a:rPr>
                      <m:t>x</m:t>
                    </m:r>
                    <m:r>
                      <a:rPr lang="en-US" b="0" i="0" dirty="0" smtClean="0">
                        <a:latin typeface="Cambria Math" panose="02040503050406030204" pitchFamily="18" charset="0"/>
                      </a:rPr>
                      <m:t>) </m:t>
                    </m:r>
                  </m:oMath>
                </a14:m>
                <a:r>
                  <a:rPr lang="en-US" dirty="0"/>
                  <a:t>and use distributed gradient descent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42" t="-111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D207DEF5-A307-4F25-8C66-A6D5B058479D}" type="slidenum">
              <a:rPr lang="en-US" smtClean="0"/>
              <a:pPr>
                <a:defRPr/>
              </a:pPr>
              <a:t>201</a:t>
            </a:fld>
            <a:endParaRPr lang="en-US" dirty="0"/>
          </a:p>
        </p:txBody>
      </p:sp>
    </p:spTree>
    <p:extLst>
      <p:ext uri="{BB962C8B-B14F-4D97-AF65-F5344CB8AC3E}">
        <p14:creationId xmlns:p14="http://schemas.microsoft.com/office/powerpoint/2010/main" val="314325922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 Sharing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Function Sharing iterates converge to correct optimum (</a:t>
                </a:r>
                <a14:m>
                  <m:oMath xmlns:m="http://schemas.openxmlformats.org/officeDocument/2006/math">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m:rPr>
                                <m:sty m:val="p"/>
                              </m:rPr>
                              <a:rPr lang="en-US" b="0" i="0" smtClean="0">
                                <a:latin typeface="Cambria Math" panose="02040503050406030204" pitchFamily="18" charset="0"/>
                              </a:rPr>
                              <m:t>f</m:t>
                            </m:r>
                          </m:e>
                        </m:acc>
                      </m:e>
                      <m:sub>
                        <m:r>
                          <m:rPr>
                            <m:sty m:val="p"/>
                          </m:rPr>
                          <a:rPr lang="en-US" b="0" i="0" smtClean="0">
                            <a:latin typeface="Cambria Math" panose="02040503050406030204" pitchFamily="18" charset="0"/>
                          </a:rPr>
                          <m:t>i</m:t>
                        </m:r>
                      </m:sub>
                    </m:sSub>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x</m:t>
                        </m:r>
                      </m:e>
                    </m:d>
                    <m:r>
                      <a:rPr lang="en-US" b="0" i="0" smtClean="0">
                        <a:latin typeface="Cambria Math" panose="02040503050406030204" pitchFamily="18" charset="0"/>
                      </a:rPr>
                      <m:t>=</m:t>
                    </m:r>
                    <m:r>
                      <m:rPr>
                        <m:sty m:val="p"/>
                      </m:rPr>
                      <a:rPr lang="en-US" b="0" i="0" smtClean="0">
                        <a:latin typeface="Cambria Math" panose="02040503050406030204" pitchFamily="18" charset="0"/>
                      </a:rPr>
                      <m:t>f</m:t>
                    </m:r>
                    <m:r>
                      <a:rPr lang="en-US" b="0" i="0" smtClean="0">
                        <a:latin typeface="Cambria Math" panose="02040503050406030204" pitchFamily="18" charset="0"/>
                      </a:rPr>
                      <m:t>(</m:t>
                    </m:r>
                    <m:r>
                      <m:rPr>
                        <m:sty m:val="p"/>
                      </m:rPr>
                      <a:rPr lang="en-US" b="0" i="0" smtClean="0">
                        <a:latin typeface="Cambria Math" panose="02040503050406030204" pitchFamily="18" charset="0"/>
                      </a:rPr>
                      <m:t>x</m:t>
                    </m:r>
                    <m:r>
                      <a:rPr lang="en-US" b="0" i="0" smtClean="0">
                        <a:latin typeface="Cambria Math" panose="02040503050406030204" pitchFamily="18" charset="0"/>
                      </a:rPr>
                      <m:t>)</m:t>
                    </m:r>
                  </m:oMath>
                </a14:m>
                <a:r>
                  <a:rPr lang="en-US" dirty="0"/>
                  <a:t>) </a:t>
                </a:r>
              </a:p>
              <a:p>
                <a:endParaRPr lang="en-US" dirty="0"/>
              </a:p>
              <a:p>
                <a:r>
                  <a:rPr lang="en-US" dirty="0">
                    <a:solidFill>
                      <a:srgbClr val="C00000"/>
                    </a:solidFill>
                  </a:rPr>
                  <a:t>Privacy</a:t>
                </a:r>
                <a:r>
                  <a:rPr lang="en-US" dirty="0"/>
                  <a:t>: If vertex connectivity of graph </a:t>
                </a:r>
                <a14:m>
                  <m:oMath xmlns:m="http://schemas.openxmlformats.org/officeDocument/2006/math">
                    <m:r>
                      <a:rPr lang="en-US" i="1" dirty="0">
                        <a:latin typeface="Cambria Math" panose="02040503050406030204" pitchFamily="18" charset="0"/>
                      </a:rPr>
                      <m:t>≥ </m:t>
                    </m:r>
                  </m:oMath>
                </a14:m>
                <a:r>
                  <a:rPr lang="en-US" dirty="0"/>
                  <a:t>f+1 then no group of f nodes can estimate function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𝑖</m:t>
                        </m:r>
                      </m:sub>
                    </m:sSub>
                  </m:oMath>
                </a14:m>
                <a:r>
                  <a:rPr lang="en-US" dirty="0"/>
                  <a:t> (or sum of functions of any subset of functions)</a:t>
                </a:r>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63" t="-111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D207DEF5-A307-4F25-8C66-A6D5B058479D}" type="slidenum">
              <a:rPr lang="en-US" smtClean="0"/>
              <a:pPr>
                <a:defRPr/>
              </a:pPr>
              <a:t>202</a:t>
            </a:fld>
            <a:endParaRPr lang="en-US" dirty="0"/>
          </a:p>
        </p:txBody>
      </p:sp>
    </p:spTree>
    <p:extLst>
      <p:ext uri="{BB962C8B-B14F-4D97-AF65-F5344CB8AC3E}">
        <p14:creationId xmlns:p14="http://schemas.microsoft.com/office/powerpoint/2010/main" val="207761471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4EF98-1F62-394D-A8DE-893935890ABB}"/>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8AC136A2-84AA-0144-A3CC-4A387CB6A977}"/>
              </a:ext>
            </a:extLst>
          </p:cNvPr>
          <p:cNvSpPr>
            <a:spLocks noGrp="1"/>
          </p:cNvSpPr>
          <p:nvPr>
            <p:ph idx="1"/>
          </p:nvPr>
        </p:nvSpPr>
        <p:spPr/>
        <p:txBody>
          <a:bodyPr/>
          <a:lstStyle/>
          <a:p>
            <a:endParaRPr lang="en-US" dirty="0"/>
          </a:p>
          <a:p>
            <a:r>
              <a:rPr lang="en-US" dirty="0"/>
              <a:t>Several different approaches for privacy in optimization/learning</a:t>
            </a:r>
          </a:p>
          <a:p>
            <a:endParaRPr lang="en-US" dirty="0"/>
          </a:p>
          <a:p>
            <a:r>
              <a:rPr lang="en-US" dirty="0"/>
              <a:t>More work needed to develop practical schemes that maintain accuracy and yet achieve strong privacy guarantees</a:t>
            </a:r>
          </a:p>
        </p:txBody>
      </p:sp>
      <p:sp>
        <p:nvSpPr>
          <p:cNvPr id="4" name="Slide Number Placeholder 3">
            <a:extLst>
              <a:ext uri="{FF2B5EF4-FFF2-40B4-BE49-F238E27FC236}">
                <a16:creationId xmlns:a16="http://schemas.microsoft.com/office/drawing/2014/main" id="{25E5B3A0-48CC-924B-9D76-1A5DE29B8CDD}"/>
              </a:ext>
            </a:extLst>
          </p:cNvPr>
          <p:cNvSpPr>
            <a:spLocks noGrp="1"/>
          </p:cNvSpPr>
          <p:nvPr>
            <p:ph type="sldNum" sz="quarter" idx="12"/>
          </p:nvPr>
        </p:nvSpPr>
        <p:spPr/>
        <p:txBody>
          <a:bodyPr/>
          <a:lstStyle/>
          <a:p>
            <a:pPr>
              <a:defRPr/>
            </a:pPr>
            <a:fld id="{D207DEF5-A307-4F25-8C66-A6D5B058479D}" type="slidenum">
              <a:rPr lang="en-US" smtClean="0"/>
              <a:pPr>
                <a:defRPr/>
              </a:pPr>
              <a:t>203</a:t>
            </a:fld>
            <a:endParaRPr lang="en-US" dirty="0"/>
          </a:p>
        </p:txBody>
      </p:sp>
    </p:spTree>
    <p:extLst>
      <p:ext uri="{BB962C8B-B14F-4D97-AF65-F5344CB8AC3E}">
        <p14:creationId xmlns:p14="http://schemas.microsoft.com/office/powerpoint/2010/main" val="280092033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81-6544-C34B-822C-5B4812172F40}"/>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723EE57B-4D54-2F4B-8821-90CD9D6F7DF6}"/>
              </a:ext>
            </a:extLst>
          </p:cNvPr>
          <p:cNvSpPr>
            <a:spLocks noGrp="1"/>
          </p:cNvSpPr>
          <p:nvPr>
            <p:ph idx="1"/>
          </p:nvPr>
        </p:nvSpPr>
        <p:spPr/>
        <p:txBody>
          <a:bodyPr/>
          <a:lstStyle/>
          <a:p>
            <a:endParaRPr lang="en-US" dirty="0"/>
          </a:p>
          <a:p>
            <a:r>
              <a:rPr lang="en-US" dirty="0"/>
              <a:t>Tutorial provides only a limited overview of past work</a:t>
            </a:r>
          </a:p>
          <a:p>
            <a:endParaRPr lang="en-US" dirty="0"/>
          </a:p>
          <a:p>
            <a:r>
              <a:rPr lang="en-US" dirty="0"/>
              <a:t>Longer version of the tutorial available from </a:t>
            </a:r>
            <a:r>
              <a:rPr lang="en-US" dirty="0">
                <a:hlinkClick r:id="rId2"/>
              </a:rPr>
              <a:t>http://disc.georgetown.domains/talks.htm</a:t>
            </a:r>
            <a:endParaRPr lang="en-US" dirty="0"/>
          </a:p>
          <a:p>
            <a:endParaRPr lang="en-US" dirty="0"/>
          </a:p>
        </p:txBody>
      </p:sp>
      <p:sp>
        <p:nvSpPr>
          <p:cNvPr id="4" name="Slide Number Placeholder 3">
            <a:extLst>
              <a:ext uri="{FF2B5EF4-FFF2-40B4-BE49-F238E27FC236}">
                <a16:creationId xmlns:a16="http://schemas.microsoft.com/office/drawing/2014/main" id="{0B2B3B03-12EC-074E-9B77-642CAB97BAC0}"/>
              </a:ext>
            </a:extLst>
          </p:cNvPr>
          <p:cNvSpPr>
            <a:spLocks noGrp="1"/>
          </p:cNvSpPr>
          <p:nvPr>
            <p:ph type="sldNum" sz="quarter" idx="12"/>
          </p:nvPr>
        </p:nvSpPr>
        <p:spPr/>
        <p:txBody>
          <a:bodyPr/>
          <a:lstStyle/>
          <a:p>
            <a:pPr>
              <a:defRPr/>
            </a:pPr>
            <a:fld id="{D207DEF5-A307-4F25-8C66-A6D5B058479D}" type="slidenum">
              <a:rPr lang="en-US" smtClean="0"/>
              <a:pPr>
                <a:defRPr/>
              </a:pPr>
              <a:t>204</a:t>
            </a:fld>
            <a:endParaRPr lang="en-US" dirty="0"/>
          </a:p>
        </p:txBody>
      </p:sp>
    </p:spTree>
    <p:extLst>
      <p:ext uri="{BB962C8B-B14F-4D97-AF65-F5344CB8AC3E}">
        <p14:creationId xmlns:p14="http://schemas.microsoft.com/office/powerpoint/2010/main" val="293359390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141BD-F102-7245-8C6D-D7BEA9CE7D11}"/>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0F3326F3-7329-CB44-8EE6-06B000EB3C4D}"/>
              </a:ext>
            </a:extLst>
          </p:cNvPr>
          <p:cNvSpPr>
            <a:spLocks noGrp="1"/>
          </p:cNvSpPr>
          <p:nvPr>
            <p:ph idx="1"/>
          </p:nvPr>
        </p:nvSpPr>
        <p:spPr/>
        <p:txBody>
          <a:bodyPr/>
          <a:lstStyle/>
          <a:p>
            <a:endParaRPr lang="en-US" dirty="0"/>
          </a:p>
          <a:p>
            <a:r>
              <a:rPr lang="en-US" dirty="0"/>
              <a:t>Some of our results presented in the tutorial resulted from work supported in part by the National Science Foundation and Army Research Laboratory. The views and conclusions presented are those of the authors and should not be interpreted as representing the official policies, either expressed or implied, of the Army Research Laboratory, National Science Foundation or the U.S. Government. </a:t>
            </a:r>
          </a:p>
          <a:p>
            <a:endParaRPr lang="en-US" dirty="0"/>
          </a:p>
        </p:txBody>
      </p:sp>
      <p:sp>
        <p:nvSpPr>
          <p:cNvPr id="4" name="Slide Number Placeholder 3">
            <a:extLst>
              <a:ext uri="{FF2B5EF4-FFF2-40B4-BE49-F238E27FC236}">
                <a16:creationId xmlns:a16="http://schemas.microsoft.com/office/drawing/2014/main" id="{2C1CF77A-4BC4-9F44-B549-97E0A38483E1}"/>
              </a:ext>
            </a:extLst>
          </p:cNvPr>
          <p:cNvSpPr>
            <a:spLocks noGrp="1"/>
          </p:cNvSpPr>
          <p:nvPr>
            <p:ph type="sldNum" sz="quarter" idx="12"/>
          </p:nvPr>
        </p:nvSpPr>
        <p:spPr/>
        <p:txBody>
          <a:bodyPr/>
          <a:lstStyle/>
          <a:p>
            <a:pPr>
              <a:defRPr/>
            </a:pPr>
            <a:fld id="{D207DEF5-A307-4F25-8C66-A6D5B058479D}" type="slidenum">
              <a:rPr lang="en-US" smtClean="0"/>
              <a:pPr>
                <a:defRPr/>
              </a:pPr>
              <a:t>205</a:t>
            </a:fld>
            <a:endParaRPr lang="en-US" dirty="0"/>
          </a:p>
        </p:txBody>
      </p:sp>
    </p:spTree>
    <p:extLst>
      <p:ext uri="{BB962C8B-B14F-4D97-AF65-F5344CB8AC3E}">
        <p14:creationId xmlns:p14="http://schemas.microsoft.com/office/powerpoint/2010/main" val="239222857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C1140-8EAD-DD49-A9FA-FEB05E8A6F32}"/>
              </a:ext>
            </a:extLst>
          </p:cNvPr>
          <p:cNvSpPr>
            <a:spLocks noGrp="1"/>
          </p:cNvSpPr>
          <p:nvPr>
            <p:ph type="title"/>
          </p:nvPr>
        </p:nvSpPr>
        <p:spPr/>
        <p:txBody>
          <a:bodyPr/>
          <a:lstStyle/>
          <a:p>
            <a:r>
              <a:rPr lang="en-US" dirty="0"/>
              <a:t>Attribution for Images</a:t>
            </a:r>
            <a:br>
              <a:rPr lang="en-US" dirty="0"/>
            </a:br>
            <a:endParaRPr lang="en-US" dirty="0"/>
          </a:p>
        </p:txBody>
      </p:sp>
      <p:sp>
        <p:nvSpPr>
          <p:cNvPr id="3" name="Content Placeholder 2">
            <a:extLst>
              <a:ext uri="{FF2B5EF4-FFF2-40B4-BE49-F238E27FC236}">
                <a16:creationId xmlns:a16="http://schemas.microsoft.com/office/drawing/2014/main" id="{F4BB31DB-0B91-E646-866A-CAB486C92C4D}"/>
              </a:ext>
            </a:extLst>
          </p:cNvPr>
          <p:cNvSpPr>
            <a:spLocks noGrp="1"/>
          </p:cNvSpPr>
          <p:nvPr>
            <p:ph idx="1"/>
          </p:nvPr>
        </p:nvSpPr>
        <p:spPr>
          <a:xfrm>
            <a:off x="685800" y="1524000"/>
            <a:ext cx="8286750" cy="4572000"/>
          </a:xfrm>
        </p:spPr>
        <p:txBody>
          <a:bodyPr/>
          <a:lstStyle/>
          <a:p>
            <a:r>
              <a:rPr lang="en-US" sz="1400" dirty="0" err="1"/>
              <a:t>Krishnavedala</a:t>
            </a:r>
            <a:r>
              <a:rPr lang="en-US" sz="1400" dirty="0"/>
              <a:t>, CC BY-SA 3.0 &lt;https://</a:t>
            </a:r>
            <a:r>
              <a:rPr lang="en-US" sz="1400" dirty="0" err="1"/>
              <a:t>creativecommons.org</a:t>
            </a:r>
            <a:r>
              <a:rPr lang="en-US" sz="1400" dirty="0"/>
              <a:t>/licenses/by-</a:t>
            </a:r>
            <a:r>
              <a:rPr lang="en-US" sz="1400" dirty="0" err="1"/>
              <a:t>sa</a:t>
            </a:r>
            <a:r>
              <a:rPr lang="en-US" sz="1400" dirty="0"/>
              <a:t>/3.0&gt;, </a:t>
            </a:r>
            <a:br>
              <a:rPr lang="en-US" sz="1400" dirty="0"/>
            </a:br>
            <a:r>
              <a:rPr lang="en-US" sz="1400" dirty="0"/>
              <a:t>via Wikimedia Commons</a:t>
            </a:r>
          </a:p>
          <a:p>
            <a:pPr marL="0" indent="0">
              <a:buNone/>
            </a:pPr>
            <a:r>
              <a:rPr lang="en-US" sz="1400" dirty="0"/>
              <a:t>       https://upload.wikimedia.org/wikipedia/commons/1/12/Paraboloid_of_Revolution.svg</a:t>
            </a:r>
          </a:p>
          <a:p>
            <a:pPr marL="0" indent="0">
              <a:buNone/>
            </a:pPr>
            <a:r>
              <a:rPr lang="en-US" sz="1400" dirty="0"/>
              <a:t>       https://commons.wikimedia.org/wiki/</a:t>
            </a:r>
            <a:r>
              <a:rPr lang="en-US" sz="1400" dirty="0" err="1"/>
              <a:t>File:Paraboloid_of_Revolution.svg</a:t>
            </a:r>
            <a:endParaRPr lang="en-US" sz="1400" dirty="0"/>
          </a:p>
          <a:p>
            <a:pPr marL="0" indent="0">
              <a:buNone/>
            </a:pPr>
            <a:endParaRPr lang="en-US" sz="1400" dirty="0"/>
          </a:p>
          <a:p>
            <a:r>
              <a:rPr lang="en-US" sz="1400" dirty="0"/>
              <a:t>Ennepetaler86, CC BY 3.0 &lt;https://</a:t>
            </a:r>
            <a:r>
              <a:rPr lang="en-US" sz="1400" dirty="0" err="1"/>
              <a:t>creativecommons.org</a:t>
            </a:r>
            <a:r>
              <a:rPr lang="en-US" sz="1400" dirty="0"/>
              <a:t>/licenses/by/3.0&gt;,</a:t>
            </a:r>
            <a:br>
              <a:rPr lang="en-US" sz="1400" dirty="0"/>
            </a:br>
            <a:r>
              <a:rPr lang="en-US" sz="1400" dirty="0"/>
              <a:t>via Wikimedia Commons</a:t>
            </a:r>
          </a:p>
          <a:p>
            <a:pPr marL="0" indent="0">
              <a:buNone/>
            </a:pPr>
            <a:r>
              <a:rPr lang="en-US" sz="1400" dirty="0"/>
              <a:t>       https://</a:t>
            </a:r>
            <a:r>
              <a:rPr lang="en-US" sz="1400" dirty="0" err="1"/>
              <a:t>upload.wikimedia.org</a:t>
            </a:r>
            <a:r>
              <a:rPr lang="en-US" sz="1400" dirty="0"/>
              <a:t>/</a:t>
            </a:r>
            <a:r>
              <a:rPr lang="en-US" sz="1400" dirty="0" err="1"/>
              <a:t>wikipedia</a:t>
            </a:r>
            <a:r>
              <a:rPr lang="en-US" sz="1400" dirty="0"/>
              <a:t>/commons/f/f2/</a:t>
            </a:r>
            <a:r>
              <a:rPr lang="en-US" sz="1400" dirty="0" err="1"/>
              <a:t>Svm_intro.svg</a:t>
            </a:r>
            <a:r>
              <a:rPr lang="en-US" sz="1400" dirty="0"/>
              <a:t> </a:t>
            </a:r>
          </a:p>
          <a:p>
            <a:pPr marL="0" indent="0">
              <a:buNone/>
            </a:pPr>
            <a:r>
              <a:rPr lang="en-US" sz="1400" dirty="0"/>
              <a:t>       https://</a:t>
            </a:r>
            <a:r>
              <a:rPr lang="en-US" sz="1400" dirty="0" err="1"/>
              <a:t>commons.wikimedia.org</a:t>
            </a:r>
            <a:r>
              <a:rPr lang="en-US" sz="1400" dirty="0"/>
              <a:t>/wiki/</a:t>
            </a:r>
            <a:r>
              <a:rPr lang="en-US" sz="1400" dirty="0" err="1"/>
              <a:t>File:Svm_intro.svg</a:t>
            </a:r>
            <a:endParaRPr lang="en-US" sz="1400" dirty="0"/>
          </a:p>
          <a:p>
            <a:endParaRPr lang="en-US" sz="1400" dirty="0"/>
          </a:p>
          <a:p>
            <a:r>
              <a:rPr lang="en-US" sz="1400" dirty="0" err="1"/>
              <a:t>Zufzzi</a:t>
            </a:r>
            <a:r>
              <a:rPr lang="en-US" sz="1400" dirty="0"/>
              <a:t>, Public domain, via Wikimedia Commons</a:t>
            </a:r>
            <a:br>
              <a:rPr lang="en-US" sz="1400" dirty="0"/>
            </a:br>
            <a:r>
              <a:rPr lang="en-US" sz="1400" dirty="0">
                <a:hlinkClick r:id="rId2"/>
              </a:rPr>
              <a:t>https://commons.wikimedia.org/wiki/File:Neural_network_bottleneck_achitecture.svg</a:t>
            </a:r>
            <a:br>
              <a:rPr lang="en-US" sz="1400" dirty="0"/>
            </a:br>
            <a:r>
              <a:rPr lang="en-US" sz="1400" dirty="0"/>
              <a:t>https://</a:t>
            </a:r>
            <a:r>
              <a:rPr lang="en-US" sz="1400" dirty="0" err="1"/>
              <a:t>upload.wikimedia.org</a:t>
            </a:r>
            <a:r>
              <a:rPr lang="en-US" sz="1400" dirty="0"/>
              <a:t>/</a:t>
            </a:r>
            <a:r>
              <a:rPr lang="en-US" sz="1400" dirty="0" err="1"/>
              <a:t>wikipedia</a:t>
            </a:r>
            <a:r>
              <a:rPr lang="en-US" sz="1400" dirty="0"/>
              <a:t>/commons/8/8b/</a:t>
            </a:r>
            <a:r>
              <a:rPr lang="en-US" sz="1400" dirty="0" err="1"/>
              <a:t>Neural_network_bottleneck_achitecture.svg</a:t>
            </a:r>
            <a:endParaRPr lang="en-US" sz="1400" dirty="0"/>
          </a:p>
          <a:p>
            <a:endParaRPr lang="en-US" sz="1400" dirty="0"/>
          </a:p>
          <a:p>
            <a:endParaRPr lang="en-US" sz="1400" dirty="0"/>
          </a:p>
          <a:p>
            <a:endParaRPr lang="en-US" sz="1400" dirty="0"/>
          </a:p>
          <a:p>
            <a:endParaRPr lang="en-US" sz="1400" dirty="0"/>
          </a:p>
        </p:txBody>
      </p:sp>
      <p:pic>
        <p:nvPicPr>
          <p:cNvPr id="5" name="Picture 4">
            <a:extLst>
              <a:ext uri="{FF2B5EF4-FFF2-40B4-BE49-F238E27FC236}">
                <a16:creationId xmlns:a16="http://schemas.microsoft.com/office/drawing/2014/main" id="{D8FF66B3-B2B0-3945-8E42-2058FEE4FCA6}"/>
              </a:ext>
            </a:extLst>
          </p:cNvPr>
          <p:cNvPicPr>
            <a:picLocks noChangeAspect="1"/>
          </p:cNvPicPr>
          <p:nvPr/>
        </p:nvPicPr>
        <p:blipFill>
          <a:blip r:embed="rId3"/>
          <a:stretch>
            <a:fillRect/>
          </a:stretch>
        </p:blipFill>
        <p:spPr>
          <a:xfrm>
            <a:off x="7838152" y="1486278"/>
            <a:ext cx="1285815" cy="1105801"/>
          </a:xfrm>
          <a:prstGeom prst="rect">
            <a:avLst/>
          </a:prstGeom>
        </p:spPr>
      </p:pic>
      <p:pic>
        <p:nvPicPr>
          <p:cNvPr id="6" name="Picture 5">
            <a:extLst>
              <a:ext uri="{FF2B5EF4-FFF2-40B4-BE49-F238E27FC236}">
                <a16:creationId xmlns:a16="http://schemas.microsoft.com/office/drawing/2014/main" id="{C6741B06-43E0-8F41-8172-221246797AA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28056" y="2724150"/>
            <a:ext cx="1473051" cy="1053231"/>
          </a:xfrm>
          <a:prstGeom prst="rect">
            <a:avLst/>
          </a:prstGeom>
        </p:spPr>
      </p:pic>
      <p:pic>
        <p:nvPicPr>
          <p:cNvPr id="7" name="Picture 6">
            <a:extLst>
              <a:ext uri="{FF2B5EF4-FFF2-40B4-BE49-F238E27FC236}">
                <a16:creationId xmlns:a16="http://schemas.microsoft.com/office/drawing/2014/main" id="{432835A5-4D0D-C844-9C80-6372A45352E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72685" y="4583430"/>
            <a:ext cx="1571030" cy="1110768"/>
          </a:xfrm>
          <a:prstGeom prst="rect">
            <a:avLst/>
          </a:prstGeom>
        </p:spPr>
      </p:pic>
    </p:spTree>
    <p:extLst>
      <p:ext uri="{BB962C8B-B14F-4D97-AF65-F5344CB8AC3E}">
        <p14:creationId xmlns:p14="http://schemas.microsoft.com/office/powerpoint/2010/main" val="1335678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FB465B-9A5D-654F-8481-0074FA4B284E}"/>
              </a:ext>
            </a:extLst>
          </p:cNvPr>
          <p:cNvSpPr/>
          <p:nvPr/>
        </p:nvSpPr>
        <p:spPr bwMode="auto">
          <a:xfrm>
            <a:off x="457200" y="4697730"/>
            <a:ext cx="4606290" cy="1139190"/>
          </a:xfrm>
          <a:prstGeom prst="rect">
            <a:avLst/>
          </a:prstGeom>
          <a:solidFill>
            <a:schemeClr val="accent6">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a:extLst>
              <a:ext uri="{FF2B5EF4-FFF2-40B4-BE49-F238E27FC236}">
                <a16:creationId xmlns:a16="http://schemas.microsoft.com/office/drawing/2014/main" id="{4CE27CEC-F6CC-C34B-AC7D-7CDFF797B83D}"/>
              </a:ext>
            </a:extLst>
          </p:cNvPr>
          <p:cNvSpPr>
            <a:spLocks noGrp="1"/>
          </p:cNvSpPr>
          <p:nvPr>
            <p:ph type="title"/>
          </p:nvPr>
        </p:nvSpPr>
        <p:spPr/>
        <p:txBody>
          <a:bodyPr/>
          <a:lstStyle/>
          <a:p>
            <a:r>
              <a:rPr lang="en-US" dirty="0"/>
              <a:t>Machine 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170D312-3000-F542-9F03-C8479BED4929}"/>
                  </a:ext>
                </a:extLst>
              </p:cNvPr>
              <p:cNvSpPr>
                <a:spLocks noGrp="1"/>
              </p:cNvSpPr>
              <p:nvPr>
                <p:ph idx="1"/>
              </p:nvPr>
            </p:nvSpPr>
            <p:spPr>
              <a:xfrm>
                <a:off x="685800" y="1524000"/>
                <a:ext cx="8092440" cy="4572000"/>
              </a:xfrm>
            </p:spPr>
            <p:txBody>
              <a:bodyPr/>
              <a:lstStyle/>
              <a:p>
                <a:endParaRPr lang="en-US" dirty="0"/>
              </a:p>
              <a:p>
                <a:r>
                  <a:rPr lang="en-US" dirty="0"/>
                  <a:t>Training a neural network</a:t>
                </a:r>
              </a:p>
              <a:p>
                <a:endParaRPr lang="en-US" dirty="0"/>
              </a:p>
              <a:p>
                <a:pPr marL="0" indent="0">
                  <a:buNone/>
                </a:pPr>
                <a:endParaRPr lang="en-US" dirty="0"/>
              </a:p>
              <a:p>
                <a:pPr marL="0" indent="0">
                  <a:buNone/>
                </a:pPr>
                <a:r>
                  <a:rPr lang="en-US" dirty="0">
                    <a:sym typeface="Wingdings" pitchFamily="2" charset="2"/>
                  </a:rPr>
                  <a:t> Choose machine parameters </a:t>
                </a:r>
                <a14:m>
                  <m:oMath xmlns:m="http://schemas.openxmlformats.org/officeDocument/2006/math">
                    <m:r>
                      <a:rPr lang="en-US" i="1" dirty="0" smtClean="0">
                        <a:solidFill>
                          <a:srgbClr val="00B050"/>
                        </a:solidFill>
                        <a:latin typeface="Cambria Math" panose="02040503050406030204" pitchFamily="18" charset="0"/>
                      </a:rPr>
                      <m:t>𝑥</m:t>
                    </m:r>
                  </m:oMath>
                </a14:m>
                <a:r>
                  <a:rPr lang="en-US" dirty="0"/>
                  <a:t> such that total loss</a:t>
                </a:r>
                <a:br>
                  <a:rPr lang="en-US" dirty="0"/>
                </a:br>
                <a:endParaRPr lang="en-US" dirty="0"/>
              </a:p>
              <a:p>
                <a:pPr marL="0" indent="0">
                  <a:buNone/>
                </a:pPr>
                <a:r>
                  <a:rPr lang="en-US" dirty="0"/>
                  <a:t>	</a:t>
                </a:r>
                <a14:m>
                  <m:oMath xmlns:m="http://schemas.openxmlformats.org/officeDocument/2006/math">
                    <m:nary>
                      <m:naryPr>
                        <m:chr m:val="∑"/>
                        <m:supHide m:val="on"/>
                        <m:ctrlPr>
                          <a:rPr lang="en-US" i="1" smtClean="0">
                            <a:solidFill>
                              <a:srgbClr val="FF0000"/>
                            </a:solidFill>
                            <a:latin typeface="Cambria Math" panose="02040503050406030204" pitchFamily="18" charset="0"/>
                          </a:rPr>
                        </m:ctrlPr>
                      </m:naryPr>
                      <m:sub>
                        <m:r>
                          <m:rPr>
                            <m:brk m:alnAt="7"/>
                          </m:rPr>
                          <a:rPr lang="en-US" b="0" i="1" smtClean="0">
                            <a:solidFill>
                              <a:srgbClr val="FF0000"/>
                            </a:solidFill>
                            <a:latin typeface="Cambria Math" panose="02040503050406030204" pitchFamily="18" charset="0"/>
                          </a:rPr>
                          <m:t>𝑗</m:t>
                        </m:r>
                      </m:sub>
                      <m:sup/>
                      <m:e>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𝐿</m:t>
                            </m:r>
                          </m:e>
                          <m:sub>
                            <m:r>
                              <a:rPr lang="en-US" i="1">
                                <a:solidFill>
                                  <a:srgbClr val="FF0000"/>
                                </a:solidFill>
                                <a:latin typeface="Cambria Math" panose="02040503050406030204" pitchFamily="18" charset="0"/>
                              </a:rPr>
                              <m:t>𝑗</m:t>
                            </m:r>
                          </m:sub>
                        </m:sSub>
                      </m:e>
                    </m:nary>
                  </m:oMath>
                </a14:m>
                <a:r>
                  <a:rPr lang="en-US" dirty="0"/>
                  <a:t> is minimized</a:t>
                </a:r>
              </a:p>
              <a:p>
                <a:pPr marL="0" indent="0">
                  <a:buNone/>
                </a:pPr>
                <a:endParaRPr lang="en-US" dirty="0"/>
              </a:p>
              <a:p>
                <a:pPr marL="0" indent="0">
                  <a:buNone/>
                </a:pPr>
                <a:r>
                  <a:rPr lang="en-US" dirty="0">
                    <a:sym typeface="Wingdings" pitchFamily="2" charset="2"/>
                  </a:rPr>
                  <a:t>  Determine  </a:t>
                </a:r>
                <a:r>
                  <a:rPr lang="en-US" dirty="0" err="1">
                    <a:solidFill>
                      <a:srgbClr val="C00000"/>
                    </a:solidFill>
                    <a:sym typeface="Wingdings" pitchFamily="2" charset="2"/>
                  </a:rPr>
                  <a:t>arg</a:t>
                </a:r>
                <a:r>
                  <a:rPr lang="en-US" dirty="0" err="1">
                    <a:solidFill>
                      <a:srgbClr val="00B050"/>
                    </a:solidFill>
                    <a:sym typeface="Wingdings" pitchFamily="2" charset="2"/>
                  </a:rPr>
                  <a:t>min</a:t>
                </a:r>
                <a:r>
                  <a:rPr lang="en-US" i="1" baseline="-25000" dirty="0" err="1">
                    <a:solidFill>
                      <a:srgbClr val="00B050"/>
                    </a:solidFill>
                    <a:latin typeface="Times" pitchFamily="2" charset="0"/>
                    <a:sym typeface="Wingdings" pitchFamily="2" charset="2"/>
                  </a:rPr>
                  <a:t>x</a:t>
                </a:r>
                <a:r>
                  <a:rPr lang="en-US" dirty="0">
                    <a:sym typeface="Wingdings" pitchFamily="2" charset="2"/>
                  </a:rPr>
                  <a:t> </a:t>
                </a:r>
                <a14:m>
                  <m:oMath xmlns:m="http://schemas.openxmlformats.org/officeDocument/2006/math">
                    <m:nary>
                      <m:naryPr>
                        <m:chr m:val="∑"/>
                        <m:supHide m:val="on"/>
                        <m:ctrlPr>
                          <a:rPr lang="en-US" i="1" smtClean="0">
                            <a:solidFill>
                              <a:srgbClr val="FF0000"/>
                            </a:solidFill>
                            <a:latin typeface="Cambria Math" panose="02040503050406030204" pitchFamily="18" charset="0"/>
                          </a:rPr>
                        </m:ctrlPr>
                      </m:naryPr>
                      <m:sub>
                        <m:r>
                          <m:rPr>
                            <m:brk m:alnAt="7"/>
                          </m:rPr>
                          <a:rPr lang="en-US" i="1">
                            <a:solidFill>
                              <a:srgbClr val="FF0000"/>
                            </a:solidFill>
                            <a:latin typeface="Cambria Math" panose="02040503050406030204" pitchFamily="18" charset="0"/>
                          </a:rPr>
                          <m:t>𝑗</m:t>
                        </m:r>
                      </m:sub>
                      <m:sup/>
                      <m:e>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𝐿</m:t>
                            </m:r>
                          </m:e>
                          <m:sub>
                            <m:r>
                              <a:rPr lang="en-US" i="1">
                                <a:solidFill>
                                  <a:srgbClr val="FF0000"/>
                                </a:solidFill>
                                <a:latin typeface="Cambria Math" panose="02040503050406030204" pitchFamily="18" charset="0"/>
                              </a:rPr>
                              <m:t>𝑗</m:t>
                            </m:r>
                          </m:sub>
                        </m:sSub>
                      </m:e>
                    </m:nary>
                  </m:oMath>
                </a14:m>
                <a:endParaRPr lang="en-US" dirty="0"/>
              </a:p>
            </p:txBody>
          </p:sp>
        </mc:Choice>
        <mc:Fallback xmlns="">
          <p:sp>
            <p:nvSpPr>
              <p:cNvPr id="3" name="Content Placeholder 2">
                <a:extLst>
                  <a:ext uri="{FF2B5EF4-FFF2-40B4-BE49-F238E27FC236}">
                    <a16:creationId xmlns:a16="http://schemas.microsoft.com/office/drawing/2014/main" id="{B170D312-3000-F542-9F03-C8479BED4929}"/>
                  </a:ext>
                </a:extLst>
              </p:cNvPr>
              <p:cNvSpPr>
                <a:spLocks noGrp="1" noRot="1" noChangeAspect="1" noMove="1" noResize="1" noEditPoints="1" noAdjustHandles="1" noChangeArrowheads="1" noChangeShapeType="1" noTextEdit="1"/>
              </p:cNvSpPr>
              <p:nvPr>
                <p:ph idx="1"/>
              </p:nvPr>
            </p:nvSpPr>
            <p:spPr>
              <a:xfrm>
                <a:off x="685800" y="1524000"/>
                <a:ext cx="8092440" cy="4572000"/>
              </a:xfrm>
              <a:blipFill>
                <a:blip r:embed="rId2"/>
                <a:stretch>
                  <a:fillRect l="-1097" b="-638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29A4747-2489-3F48-AF18-2543B9EC9487}"/>
              </a:ext>
            </a:extLst>
          </p:cNvPr>
          <p:cNvSpPr>
            <a:spLocks noGrp="1"/>
          </p:cNvSpPr>
          <p:nvPr>
            <p:ph type="sldNum" sz="quarter" idx="12"/>
          </p:nvPr>
        </p:nvSpPr>
        <p:spPr/>
        <p:txBody>
          <a:bodyPr/>
          <a:lstStyle/>
          <a:p>
            <a:pPr>
              <a:defRPr/>
            </a:pPr>
            <a:fld id="{D207DEF5-A307-4F25-8C66-A6D5B058479D}" type="slidenum">
              <a:rPr lang="en-US" smtClean="0"/>
              <a:pPr>
                <a:defRPr/>
              </a:pPr>
              <a:t>21</a:t>
            </a:fld>
            <a:endParaRPr lang="en-US" dirty="0"/>
          </a:p>
        </p:txBody>
      </p:sp>
    </p:spTree>
    <p:extLst>
      <p:ext uri="{BB962C8B-B14F-4D97-AF65-F5344CB8AC3E}">
        <p14:creationId xmlns:p14="http://schemas.microsoft.com/office/powerpoint/2010/main" val="419025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524CC-BB0D-734A-9218-963049031BA9}"/>
              </a:ext>
            </a:extLst>
          </p:cNvPr>
          <p:cNvSpPr>
            <a:spLocks noGrp="1"/>
          </p:cNvSpPr>
          <p:nvPr>
            <p:ph type="title"/>
          </p:nvPr>
        </p:nvSpPr>
        <p:spPr/>
        <p:txBody>
          <a:bodyPr/>
          <a:lstStyle/>
          <a:p>
            <a:r>
              <a:rPr lang="en-US" dirty="0"/>
              <a:t>Distributed Machine Learning</a:t>
            </a:r>
          </a:p>
        </p:txBody>
      </p:sp>
      <p:sp>
        <p:nvSpPr>
          <p:cNvPr id="3" name="Content Placeholder 2">
            <a:extLst>
              <a:ext uri="{FF2B5EF4-FFF2-40B4-BE49-F238E27FC236}">
                <a16:creationId xmlns:a16="http://schemas.microsoft.com/office/drawing/2014/main" id="{98F91245-9846-0C46-8674-B8EA089CF49C}"/>
              </a:ext>
            </a:extLst>
          </p:cNvPr>
          <p:cNvSpPr>
            <a:spLocks noGrp="1"/>
          </p:cNvSpPr>
          <p:nvPr>
            <p:ph idx="1"/>
          </p:nvPr>
        </p:nvSpPr>
        <p:spPr>
          <a:xfrm>
            <a:off x="4591860" y="1588770"/>
            <a:ext cx="4232100" cy="4347210"/>
          </a:xfrm>
        </p:spPr>
        <p:txBody>
          <a:bodyPr/>
          <a:lstStyle/>
          <a:p>
            <a:endParaRPr lang="en-US" dirty="0"/>
          </a:p>
          <a:p>
            <a:r>
              <a:rPr lang="en-US" dirty="0"/>
              <a:t>Data distributed across different agents</a:t>
            </a:r>
          </a:p>
          <a:p>
            <a:endParaRPr lang="en-US" dirty="0"/>
          </a:p>
          <a:p>
            <a:pPr marL="0" indent="0">
              <a:buNone/>
            </a:pPr>
            <a:r>
              <a:rPr lang="en-US" dirty="0">
                <a:sym typeface="Wingdings" pitchFamily="2" charset="2"/>
              </a:rPr>
              <a:t> Agents collaborate to train</a:t>
            </a:r>
          </a:p>
          <a:p>
            <a:pPr marL="0" indent="0">
              <a:buNone/>
            </a:pPr>
            <a:r>
              <a:rPr lang="en-US" dirty="0">
                <a:sym typeface="Wingdings" pitchFamily="2" charset="2"/>
              </a:rPr>
              <a:t>     a neural net</a:t>
            </a:r>
            <a:endParaRPr lang="en-US" dirty="0"/>
          </a:p>
          <a:p>
            <a:endParaRPr lang="en-US" dirty="0"/>
          </a:p>
        </p:txBody>
      </p:sp>
      <p:sp>
        <p:nvSpPr>
          <p:cNvPr id="4" name="Slide Number Placeholder 3">
            <a:extLst>
              <a:ext uri="{FF2B5EF4-FFF2-40B4-BE49-F238E27FC236}">
                <a16:creationId xmlns:a16="http://schemas.microsoft.com/office/drawing/2014/main" id="{A7329D5C-5186-0945-BB0D-7A6A8CF49CD6}"/>
              </a:ext>
            </a:extLst>
          </p:cNvPr>
          <p:cNvSpPr>
            <a:spLocks noGrp="1"/>
          </p:cNvSpPr>
          <p:nvPr>
            <p:ph type="sldNum" sz="quarter" idx="12"/>
          </p:nvPr>
        </p:nvSpPr>
        <p:spPr/>
        <p:txBody>
          <a:bodyPr/>
          <a:lstStyle/>
          <a:p>
            <a:pPr>
              <a:defRPr/>
            </a:pPr>
            <a:fld id="{D207DEF5-A307-4F25-8C66-A6D5B058479D}" type="slidenum">
              <a:rPr lang="en-US" smtClean="0"/>
              <a:pPr>
                <a:defRPr/>
              </a:pPr>
              <a:t>22</a:t>
            </a:fld>
            <a:endParaRPr lang="en-US" dirty="0"/>
          </a:p>
        </p:txBody>
      </p:sp>
      <p:pic>
        <p:nvPicPr>
          <p:cNvPr id="5" name="Picture 4">
            <a:extLst>
              <a:ext uri="{FF2B5EF4-FFF2-40B4-BE49-F238E27FC236}">
                <a16:creationId xmlns:a16="http://schemas.microsoft.com/office/drawing/2014/main" id="{2C4D3CC3-1C04-B343-8E86-6914AB3E5B3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7994" y="2426885"/>
            <a:ext cx="3083824" cy="3110875"/>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00DCAAD-9454-994B-AC1F-82005213CE0F}"/>
                  </a:ext>
                </a:extLst>
              </p:cNvPr>
              <p:cNvSpPr txBox="1"/>
              <p:nvPr/>
            </p:nvSpPr>
            <p:spPr>
              <a:xfrm>
                <a:off x="970568" y="5378866"/>
                <a:ext cx="1138453" cy="400110"/>
              </a:xfrm>
              <a:prstGeom prst="rect">
                <a:avLst/>
              </a:prstGeom>
              <a:solidFill>
                <a:srgbClr val="DCFFC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2000" dirty="0">
                          <a:latin typeface="Helvetica" pitchFamily="2" charset="0"/>
                          <a:cs typeface="Times New Roman" panose="02020603050405020304" pitchFamily="18" charset="0"/>
                        </a:rPr>
                        <m:t>Agent</m:t>
                      </m:r>
                      <m:r>
                        <m:rPr>
                          <m:nor/>
                        </m:rPr>
                        <a:rPr lang="en-US" sz="2000" dirty="0">
                          <a:latin typeface="Helvetica" pitchFamily="2" charset="0"/>
                          <a:cs typeface="Times New Roman" panose="02020603050405020304" pitchFamily="18" charset="0"/>
                        </a:rPr>
                        <m:t> 3</m:t>
                      </m:r>
                    </m:oMath>
                  </m:oMathPara>
                </a14:m>
                <a:endParaRPr lang="en-US" sz="2000" dirty="0">
                  <a:latin typeface="Helvetica" pitchFamily="2"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F00DCAAD-9454-994B-AC1F-82005213CE0F}"/>
                  </a:ext>
                </a:extLst>
              </p:cNvPr>
              <p:cNvSpPr txBox="1">
                <a:spLocks noRot="1" noChangeAspect="1" noMove="1" noResize="1" noEditPoints="1" noAdjustHandles="1" noChangeArrowheads="1" noChangeShapeType="1" noTextEdit="1"/>
              </p:cNvSpPr>
              <p:nvPr/>
            </p:nvSpPr>
            <p:spPr>
              <a:xfrm>
                <a:off x="970568" y="5378866"/>
                <a:ext cx="1138453" cy="400110"/>
              </a:xfrm>
              <a:prstGeom prst="rect">
                <a:avLst/>
              </a:prstGeom>
              <a:blipFill>
                <a:blip r:embed="rId3"/>
                <a:stretch>
                  <a:fillRect l="-1099" b="-15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A31807C-7823-684E-A3BE-82ED4D8F14BB}"/>
                  </a:ext>
                </a:extLst>
              </p:cNvPr>
              <p:cNvSpPr txBox="1"/>
              <p:nvPr/>
            </p:nvSpPr>
            <p:spPr>
              <a:xfrm>
                <a:off x="2496962" y="5370858"/>
                <a:ext cx="1138453" cy="400110"/>
              </a:xfrm>
              <a:prstGeom prst="rect">
                <a:avLst/>
              </a:prstGeom>
              <a:solidFill>
                <a:srgbClr val="DCFFC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2000" dirty="0">
                          <a:latin typeface="Helvetica" pitchFamily="2" charset="0"/>
                          <a:cs typeface="Times New Roman" panose="02020603050405020304" pitchFamily="18" charset="0"/>
                        </a:rPr>
                        <m:t>Agent</m:t>
                      </m:r>
                      <m:r>
                        <m:rPr>
                          <m:nor/>
                        </m:rPr>
                        <a:rPr lang="en-US" sz="2000" dirty="0">
                          <a:latin typeface="Helvetica" pitchFamily="2" charset="0"/>
                          <a:cs typeface="Times New Roman" panose="02020603050405020304" pitchFamily="18" charset="0"/>
                        </a:rPr>
                        <m:t> 4</m:t>
                      </m:r>
                    </m:oMath>
                  </m:oMathPara>
                </a14:m>
                <a:endParaRPr lang="en-US" sz="2000" dirty="0">
                  <a:latin typeface="Helvetica" pitchFamily="2"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EA31807C-7823-684E-A3BE-82ED4D8F14BB}"/>
                  </a:ext>
                </a:extLst>
              </p:cNvPr>
              <p:cNvSpPr txBox="1">
                <a:spLocks noRot="1" noChangeAspect="1" noMove="1" noResize="1" noEditPoints="1" noAdjustHandles="1" noChangeArrowheads="1" noChangeShapeType="1" noTextEdit="1"/>
              </p:cNvSpPr>
              <p:nvPr/>
            </p:nvSpPr>
            <p:spPr>
              <a:xfrm>
                <a:off x="2496962" y="5370858"/>
                <a:ext cx="1138453" cy="400110"/>
              </a:xfrm>
              <a:prstGeom prst="rect">
                <a:avLst/>
              </a:prstGeom>
              <a:blipFill>
                <a:blip r:embed="rId4"/>
                <a:stretch>
                  <a:fillRect l="-2222" b="-18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7C81012-7826-5D41-9397-6A47ACA083D7}"/>
                  </a:ext>
                </a:extLst>
              </p:cNvPr>
              <p:cNvSpPr txBox="1"/>
              <p:nvPr/>
            </p:nvSpPr>
            <p:spPr>
              <a:xfrm>
                <a:off x="2496961" y="2096403"/>
                <a:ext cx="1138453" cy="400110"/>
              </a:xfrm>
              <a:prstGeom prst="rect">
                <a:avLst/>
              </a:prstGeom>
              <a:solidFill>
                <a:srgbClr val="DCFFC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2000" dirty="0">
                          <a:latin typeface="Helvetica" pitchFamily="2" charset="0"/>
                          <a:cs typeface="Times New Roman" panose="02020603050405020304" pitchFamily="18" charset="0"/>
                        </a:rPr>
                        <m:t>Agent</m:t>
                      </m:r>
                      <m:r>
                        <m:rPr>
                          <m:nor/>
                        </m:rPr>
                        <a:rPr lang="en-US" sz="2000" dirty="0">
                          <a:latin typeface="Helvetica" pitchFamily="2" charset="0"/>
                          <a:cs typeface="Times New Roman" panose="02020603050405020304" pitchFamily="18" charset="0"/>
                        </a:rPr>
                        <m:t> 2</m:t>
                      </m:r>
                    </m:oMath>
                  </m:oMathPara>
                </a14:m>
                <a:endParaRPr lang="en-US" sz="2000" dirty="0">
                  <a:latin typeface="Helvetica" pitchFamily="2"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47C81012-7826-5D41-9397-6A47ACA083D7}"/>
                  </a:ext>
                </a:extLst>
              </p:cNvPr>
              <p:cNvSpPr txBox="1">
                <a:spLocks noRot="1" noChangeAspect="1" noMove="1" noResize="1" noEditPoints="1" noAdjustHandles="1" noChangeArrowheads="1" noChangeShapeType="1" noTextEdit="1"/>
              </p:cNvSpPr>
              <p:nvPr/>
            </p:nvSpPr>
            <p:spPr>
              <a:xfrm>
                <a:off x="2496961" y="2096403"/>
                <a:ext cx="1138453" cy="400110"/>
              </a:xfrm>
              <a:prstGeom prst="rect">
                <a:avLst/>
              </a:prstGeom>
              <a:blipFill>
                <a:blip r:embed="rId5"/>
                <a:stretch>
                  <a:fillRect l="-2222" b="-15152"/>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F88F6A8D-D5E5-BC45-92C6-A79BD72CEAD3}"/>
              </a:ext>
            </a:extLst>
          </p:cNvPr>
          <p:cNvSpPr txBox="1"/>
          <p:nvPr/>
        </p:nvSpPr>
        <p:spPr>
          <a:xfrm>
            <a:off x="1005753" y="2096404"/>
            <a:ext cx="1067920" cy="400110"/>
          </a:xfrm>
          <a:prstGeom prst="rect">
            <a:avLst/>
          </a:prstGeom>
          <a:solidFill>
            <a:srgbClr val="DCFFC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dirty="0">
                <a:latin typeface="Helvetica" pitchFamily="2" charset="0"/>
                <a:cs typeface="Times New Roman" panose="02020603050405020304" pitchFamily="18" charset="0"/>
              </a:rPr>
              <a:t>Agent 1</a:t>
            </a:r>
          </a:p>
        </p:txBody>
      </p:sp>
    </p:spTree>
    <p:extLst>
      <p:ext uri="{BB962C8B-B14F-4D97-AF65-F5344CB8AC3E}">
        <p14:creationId xmlns:p14="http://schemas.microsoft.com/office/powerpoint/2010/main" val="3985347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73AC6D0-1E2F-4E45-B0F7-24A7AD39B0C6}"/>
              </a:ext>
            </a:extLst>
          </p:cNvPr>
          <p:cNvSpPr/>
          <p:nvPr/>
        </p:nvSpPr>
        <p:spPr bwMode="auto">
          <a:xfrm>
            <a:off x="4591860" y="4286250"/>
            <a:ext cx="4232100" cy="2000250"/>
          </a:xfrm>
          <a:prstGeom prst="rect">
            <a:avLst/>
          </a:prstGeom>
          <a:solidFill>
            <a:schemeClr val="accent6">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a:extLst>
              <a:ext uri="{FF2B5EF4-FFF2-40B4-BE49-F238E27FC236}">
                <a16:creationId xmlns:a16="http://schemas.microsoft.com/office/drawing/2014/main" id="{23E524CC-BB0D-734A-9218-963049031BA9}"/>
              </a:ext>
            </a:extLst>
          </p:cNvPr>
          <p:cNvSpPr>
            <a:spLocks noGrp="1"/>
          </p:cNvSpPr>
          <p:nvPr>
            <p:ph type="title"/>
          </p:nvPr>
        </p:nvSpPr>
        <p:spPr/>
        <p:txBody>
          <a:bodyPr/>
          <a:lstStyle/>
          <a:p>
            <a:r>
              <a:rPr lang="en-US" dirty="0"/>
              <a:t>Distributed Machine 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8F91245-9846-0C46-8674-B8EA089CF49C}"/>
                  </a:ext>
                </a:extLst>
              </p:cNvPr>
              <p:cNvSpPr>
                <a:spLocks noGrp="1"/>
              </p:cNvSpPr>
              <p:nvPr>
                <p:ph idx="1"/>
              </p:nvPr>
            </p:nvSpPr>
            <p:spPr>
              <a:xfrm>
                <a:off x="4591860" y="1588770"/>
                <a:ext cx="4232100" cy="4347210"/>
              </a:xfrm>
            </p:spPr>
            <p:txBody>
              <a:bodyPr/>
              <a:lstStyle/>
              <a:p>
                <a:endParaRPr lang="en-US" dirty="0"/>
              </a:p>
              <a:p>
                <a:r>
                  <a:rPr lang="en-US" dirty="0"/>
                  <a:t>Data distributed across different agents</a:t>
                </a:r>
              </a:p>
              <a:p>
                <a:endParaRPr lang="en-US" dirty="0"/>
              </a:p>
              <a:p>
                <a:pPr marL="0" indent="0">
                  <a:buNone/>
                </a:pPr>
                <a:r>
                  <a:rPr lang="en-US" dirty="0">
                    <a:sym typeface="Wingdings" pitchFamily="2" charset="2"/>
                  </a:rPr>
                  <a:t> Agents collaborate to train</a:t>
                </a:r>
              </a:p>
              <a:p>
                <a:pPr marL="0" indent="0">
                  <a:buNone/>
                </a:pPr>
                <a:r>
                  <a:rPr lang="en-US" dirty="0">
                    <a:sym typeface="Wingdings" pitchFamily="2" charset="2"/>
                  </a:rPr>
                  <a:t>     a neural net</a:t>
                </a:r>
              </a:p>
              <a:p>
                <a:pPr marL="0" indent="0">
                  <a:buNone/>
                </a:pPr>
                <a:endParaRPr lang="en-US" dirty="0">
                  <a:sym typeface="Wingdings" pitchFamily="2" charset="2"/>
                </a:endParaRPr>
              </a:p>
              <a:p>
                <a:r>
                  <a:rPr lang="en-US" dirty="0">
                    <a:sym typeface="Wingdings" pitchFamily="2" charset="2"/>
                  </a:rPr>
                  <a:t>Agent</a:t>
                </a:r>
                <a:r>
                  <a:rPr lang="en-US" i="1" dirty="0">
                    <a:latin typeface="Times" pitchFamily="2" charset="0"/>
                    <a:sym typeface="Wingdings" pitchFamily="2" charset="2"/>
                  </a:rPr>
                  <a:t> </a:t>
                </a:r>
                <a:r>
                  <a:rPr lang="en-US" i="1" dirty="0" err="1">
                    <a:latin typeface="Times" pitchFamily="2" charset="0"/>
                    <a:sym typeface="Wingdings" pitchFamily="2" charset="2"/>
                  </a:rPr>
                  <a:t>i</a:t>
                </a:r>
                <a:r>
                  <a:rPr lang="en-US" i="1" dirty="0">
                    <a:latin typeface="Times" pitchFamily="2" charset="0"/>
                    <a:sym typeface="Wingdings" pitchFamily="2" charset="2"/>
                  </a:rPr>
                  <a:t> </a:t>
                </a:r>
                <a:r>
                  <a:rPr lang="en-US" dirty="0">
                    <a:sym typeface="Wingdings" pitchFamily="2" charset="2"/>
                  </a:rPr>
                  <a:t>has data set </a:t>
                </a:r>
                <a14:m>
                  <m:oMath xmlns:m="http://schemas.openxmlformats.org/officeDocument/2006/math">
                    <m:sSub>
                      <m:sSubPr>
                        <m:ctrlPr>
                          <a:rPr lang="en-US" i="1" smtClean="0">
                            <a:latin typeface="Cambria Math" panose="02040503050406030204" pitchFamily="18" charset="0"/>
                            <a:sym typeface="Wingdings" pitchFamily="2" charset="2"/>
                          </a:rPr>
                        </m:ctrlPr>
                      </m:sSubPr>
                      <m:e>
                        <m:r>
                          <a:rPr lang="en-US" b="0" i="1" smtClean="0">
                            <a:latin typeface="Cambria Math" panose="02040503050406030204" pitchFamily="18" charset="0"/>
                            <a:sym typeface="Wingdings" pitchFamily="2" charset="2"/>
                          </a:rPr>
                          <m:t>𝐷</m:t>
                        </m:r>
                      </m:e>
                      <m:sub>
                        <m:r>
                          <a:rPr lang="en-US" b="0" i="1" smtClean="0">
                            <a:latin typeface="Cambria Math" panose="02040503050406030204" pitchFamily="18" charset="0"/>
                            <a:sym typeface="Wingdings" pitchFamily="2" charset="2"/>
                          </a:rPr>
                          <m:t>𝑖</m:t>
                        </m:r>
                      </m:sub>
                    </m:sSub>
                  </m:oMath>
                </a14:m>
                <a:endParaRPr lang="en-US" dirty="0">
                  <a:sym typeface="Wingdings" pitchFamily="2" charset="2"/>
                </a:endParaRPr>
              </a:p>
              <a:p>
                <a:pPr marL="0" indent="0">
                  <a:buNone/>
                </a:pPr>
                <a:endParaRPr lang="en-US" dirty="0">
                  <a:sym typeface="Wingdings" pitchFamily="2" charset="2"/>
                </a:endParaRPr>
              </a:p>
              <a:p>
                <a:pPr marL="0" indent="0">
                  <a:buNone/>
                </a:pPr>
                <a:r>
                  <a:rPr lang="en-US" dirty="0">
                    <a:solidFill>
                      <a:schemeClr val="accent2">
                        <a:lumMod val="50000"/>
                      </a:schemeClr>
                    </a:solidFill>
                  </a:rPr>
                  <a:t>	</a:t>
                </a:r>
                <a14:m>
                  <m:oMath xmlns:m="http://schemas.openxmlformats.org/officeDocument/2006/math">
                    <m:sSub>
                      <m:sSubPr>
                        <m:ctrlPr>
                          <a:rPr lang="en-US" i="1">
                            <a:solidFill>
                              <a:schemeClr val="accent2">
                                <a:lumMod val="50000"/>
                              </a:schemeClr>
                            </a:solidFill>
                            <a:latin typeface="Cambria Math" panose="02040503050406030204" pitchFamily="18" charset="0"/>
                          </a:rPr>
                        </m:ctrlPr>
                      </m:sSubPr>
                      <m:e>
                        <m:r>
                          <a:rPr lang="en-US" i="1">
                            <a:solidFill>
                              <a:schemeClr val="accent2">
                                <a:lumMod val="50000"/>
                              </a:schemeClr>
                            </a:solidFill>
                            <a:latin typeface="Cambria Math" panose="02040503050406030204" pitchFamily="18" charset="0"/>
                          </a:rPr>
                          <m:t>𝑓</m:t>
                        </m:r>
                      </m:e>
                      <m:sub>
                        <m:r>
                          <a:rPr lang="en-US" i="1">
                            <a:solidFill>
                              <a:schemeClr val="accent2">
                                <a:lumMod val="50000"/>
                              </a:schemeClr>
                            </a:solidFill>
                            <a:latin typeface="Cambria Math" panose="02040503050406030204" pitchFamily="18" charset="0"/>
                          </a:rPr>
                          <m:t>𝑖</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a14:m>
                <a:r>
                  <a:rPr lang="en-US" dirty="0"/>
                  <a:t> = </a:t>
                </a:r>
                <a14:m>
                  <m:oMath xmlns:m="http://schemas.openxmlformats.org/officeDocument/2006/math">
                    <m:r>
                      <a:rPr lang="en-US" b="0" i="0" smtClean="0">
                        <a:solidFill>
                          <a:srgbClr val="FF0000"/>
                        </a:solidFill>
                        <a:latin typeface="Cambria Math" panose="02040503050406030204" pitchFamily="18" charset="0"/>
                      </a:rPr>
                      <m:t> </m:t>
                    </m:r>
                    <m:nary>
                      <m:naryPr>
                        <m:chr m:val="∑"/>
                        <m:supHide m:val="on"/>
                        <m:ctrlPr>
                          <a:rPr lang="en-US" i="1" smtClean="0">
                            <a:solidFill>
                              <a:srgbClr val="00B050"/>
                            </a:solidFill>
                            <a:latin typeface="Cambria Math" panose="02040503050406030204" pitchFamily="18" charset="0"/>
                          </a:rPr>
                        </m:ctrlPr>
                      </m:naryPr>
                      <m:sub>
                        <m:r>
                          <m:rPr>
                            <m:brk m:alnAt="7"/>
                          </m:rPr>
                          <a:rPr lang="en-US" i="1" smtClean="0">
                            <a:solidFill>
                              <a:srgbClr val="00B050"/>
                            </a:solidFill>
                            <a:latin typeface="Cambria Math" panose="02040503050406030204" pitchFamily="18" charset="0"/>
                          </a:rPr>
                          <m:t>𝑗</m:t>
                        </m:r>
                        <m:r>
                          <a:rPr lang="en-US" i="1" smtClean="0">
                            <a:solidFill>
                              <a:srgbClr val="00B050"/>
                            </a:solidFill>
                            <a:latin typeface="Cambria Math" panose="02040503050406030204" pitchFamily="18" charset="0"/>
                            <a:ea typeface="Cambria Math" panose="02040503050406030204" pitchFamily="18" charset="0"/>
                          </a:rPr>
                          <m:t>∈</m:t>
                        </m:r>
                        <m:sSub>
                          <m:sSubPr>
                            <m:ctrlPr>
                              <a:rPr lang="en-US" i="1" smtClean="0">
                                <a:solidFill>
                                  <a:srgbClr val="00B050"/>
                                </a:solidFill>
                                <a:latin typeface="Cambria Math" panose="02040503050406030204" pitchFamily="18" charset="0"/>
                                <a:ea typeface="Cambria Math" panose="02040503050406030204" pitchFamily="18" charset="0"/>
                              </a:rPr>
                            </m:ctrlPr>
                          </m:sSubPr>
                          <m:e>
                            <m:r>
                              <a:rPr lang="en-US" b="0" i="1" smtClean="0">
                                <a:solidFill>
                                  <a:srgbClr val="00B050"/>
                                </a:solidFill>
                                <a:latin typeface="Cambria Math" panose="02040503050406030204" pitchFamily="18" charset="0"/>
                                <a:ea typeface="Cambria Math" panose="02040503050406030204" pitchFamily="18" charset="0"/>
                              </a:rPr>
                              <m:t>𝐷</m:t>
                            </m:r>
                          </m:e>
                          <m:sub>
                            <m:r>
                              <a:rPr lang="en-US" b="0" i="1" smtClean="0">
                                <a:solidFill>
                                  <a:srgbClr val="00B050"/>
                                </a:solidFill>
                                <a:latin typeface="Cambria Math" panose="02040503050406030204" pitchFamily="18" charset="0"/>
                                <a:ea typeface="Cambria Math" panose="02040503050406030204" pitchFamily="18" charset="0"/>
                              </a:rPr>
                              <m:t>𝑖</m:t>
                            </m:r>
                          </m:sub>
                        </m:sSub>
                      </m:sub>
                      <m:sup/>
                      <m:e>
                        <m:r>
                          <a:rPr lang="en-US" b="0" i="1" smtClean="0">
                            <a:solidFill>
                              <a:srgbClr val="00B050"/>
                            </a:solidFill>
                            <a:latin typeface="Cambria Math" panose="02040503050406030204" pitchFamily="18" charset="0"/>
                          </a:rPr>
                          <m:t> </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𝐿</m:t>
                            </m:r>
                          </m:e>
                          <m:sub>
                            <m:r>
                              <a:rPr lang="en-US" i="1">
                                <a:solidFill>
                                  <a:srgbClr val="00B050"/>
                                </a:solidFill>
                                <a:latin typeface="Cambria Math" panose="02040503050406030204" pitchFamily="18" charset="0"/>
                              </a:rPr>
                              <m:t>𝑗</m:t>
                            </m:r>
                          </m:sub>
                        </m:sSub>
                      </m:e>
                    </m:nary>
                  </m:oMath>
                </a14:m>
                <a:endParaRPr lang="en-US" dirty="0"/>
              </a:p>
              <a:p>
                <a:endParaRPr lang="en-US" dirty="0"/>
              </a:p>
            </p:txBody>
          </p:sp>
        </mc:Choice>
        <mc:Fallback xmlns="">
          <p:sp>
            <p:nvSpPr>
              <p:cNvPr id="3" name="Content Placeholder 2">
                <a:extLst>
                  <a:ext uri="{FF2B5EF4-FFF2-40B4-BE49-F238E27FC236}">
                    <a16:creationId xmlns:a16="http://schemas.microsoft.com/office/drawing/2014/main" id="{98F91245-9846-0C46-8674-B8EA089CF49C}"/>
                  </a:ext>
                </a:extLst>
              </p:cNvPr>
              <p:cNvSpPr>
                <a:spLocks noGrp="1" noRot="1" noChangeAspect="1" noMove="1" noResize="1" noEditPoints="1" noAdjustHandles="1" noChangeArrowheads="1" noChangeShapeType="1" noTextEdit="1"/>
              </p:cNvSpPr>
              <p:nvPr>
                <p:ph idx="1"/>
              </p:nvPr>
            </p:nvSpPr>
            <p:spPr>
              <a:xfrm>
                <a:off x="4591860" y="1588770"/>
                <a:ext cx="4232100" cy="4347210"/>
              </a:xfrm>
              <a:blipFill>
                <a:blip r:embed="rId2"/>
                <a:stretch>
                  <a:fillRect l="-2096" b="-20991"/>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2C4D3CC3-1C04-B343-8E86-6914AB3E5B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7994" y="2426885"/>
            <a:ext cx="3083824" cy="3110875"/>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00DCAAD-9454-994B-AC1F-82005213CE0F}"/>
                  </a:ext>
                </a:extLst>
              </p:cNvPr>
              <p:cNvSpPr txBox="1"/>
              <p:nvPr/>
            </p:nvSpPr>
            <p:spPr>
              <a:xfrm>
                <a:off x="1062645" y="5378866"/>
                <a:ext cx="954299" cy="461665"/>
              </a:xfrm>
              <a:prstGeom prst="rect">
                <a:avLst/>
              </a:prstGeom>
              <a:solidFill>
                <a:srgbClr val="FFFF0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b="0" i="1" smtClean="0">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3</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i="1" dirty="0">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F00DCAAD-9454-994B-AC1F-82005213CE0F}"/>
                  </a:ext>
                </a:extLst>
              </p:cNvPr>
              <p:cNvSpPr txBox="1">
                <a:spLocks noRot="1" noChangeAspect="1" noMove="1" noResize="1" noEditPoints="1" noAdjustHandles="1" noChangeArrowheads="1" noChangeShapeType="1" noTextEdit="1"/>
              </p:cNvSpPr>
              <p:nvPr/>
            </p:nvSpPr>
            <p:spPr>
              <a:xfrm>
                <a:off x="1062645" y="5378866"/>
                <a:ext cx="954299" cy="461665"/>
              </a:xfrm>
              <a:prstGeom prst="rect">
                <a:avLst/>
              </a:prstGeom>
              <a:blipFill>
                <a:blip r:embed="rId4"/>
                <a:stretch>
                  <a:fillRect l="-5333"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A31807C-7823-684E-A3BE-82ED4D8F14BB}"/>
                  </a:ext>
                </a:extLst>
              </p:cNvPr>
              <p:cNvSpPr txBox="1"/>
              <p:nvPr/>
            </p:nvSpPr>
            <p:spPr>
              <a:xfrm>
                <a:off x="2595034" y="5370858"/>
                <a:ext cx="942309" cy="461665"/>
              </a:xfrm>
              <a:prstGeom prst="rect">
                <a:avLst/>
              </a:prstGeom>
              <a:solidFill>
                <a:srgbClr val="FFFF0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b="0" i="1" smtClean="0">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4</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i="1" dirty="0">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EA31807C-7823-684E-A3BE-82ED4D8F14BB}"/>
                  </a:ext>
                </a:extLst>
              </p:cNvPr>
              <p:cNvSpPr txBox="1">
                <a:spLocks noRot="1" noChangeAspect="1" noMove="1" noResize="1" noEditPoints="1" noAdjustHandles="1" noChangeArrowheads="1" noChangeShapeType="1" noTextEdit="1"/>
              </p:cNvSpPr>
              <p:nvPr/>
            </p:nvSpPr>
            <p:spPr>
              <a:xfrm>
                <a:off x="2595034" y="5370858"/>
                <a:ext cx="942309" cy="461665"/>
              </a:xfrm>
              <a:prstGeom prst="rect">
                <a:avLst/>
              </a:prstGeom>
              <a:blipFill>
                <a:blip r:embed="rId5"/>
                <a:stretch>
                  <a:fillRect l="-5333"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7C81012-7826-5D41-9397-6A47ACA083D7}"/>
                  </a:ext>
                </a:extLst>
              </p:cNvPr>
              <p:cNvSpPr txBox="1"/>
              <p:nvPr/>
            </p:nvSpPr>
            <p:spPr>
              <a:xfrm>
                <a:off x="2589038" y="2096403"/>
                <a:ext cx="954299" cy="461665"/>
              </a:xfrm>
              <a:prstGeom prst="rect">
                <a:avLst/>
              </a:prstGeom>
              <a:solidFill>
                <a:srgbClr val="FFFF0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b="0" i="1" smtClean="0">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2</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i="1" dirty="0">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47C81012-7826-5D41-9397-6A47ACA083D7}"/>
                  </a:ext>
                </a:extLst>
              </p:cNvPr>
              <p:cNvSpPr txBox="1">
                <a:spLocks noRot="1" noChangeAspect="1" noMove="1" noResize="1" noEditPoints="1" noAdjustHandles="1" noChangeArrowheads="1" noChangeShapeType="1" noTextEdit="1"/>
              </p:cNvSpPr>
              <p:nvPr/>
            </p:nvSpPr>
            <p:spPr>
              <a:xfrm>
                <a:off x="2589038" y="2096403"/>
                <a:ext cx="954299" cy="461665"/>
              </a:xfrm>
              <a:prstGeom prst="rect">
                <a:avLst/>
              </a:prstGeom>
              <a:blipFill>
                <a:blip r:embed="rId6"/>
                <a:stretch>
                  <a:fillRect l="-5333"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88F6A8D-D5E5-BC45-92C6-A79BD72CEAD3}"/>
                  </a:ext>
                </a:extLst>
              </p:cNvPr>
              <p:cNvSpPr txBox="1"/>
              <p:nvPr/>
            </p:nvSpPr>
            <p:spPr>
              <a:xfrm>
                <a:off x="1066123" y="2096404"/>
                <a:ext cx="947182" cy="461665"/>
              </a:xfrm>
              <a:prstGeom prst="rect">
                <a:avLst/>
              </a:prstGeom>
              <a:solidFill>
                <a:srgbClr val="FFFF0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b="0" i="1" smtClean="0">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1</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i="1" dirty="0">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F88F6A8D-D5E5-BC45-92C6-A79BD72CEAD3}"/>
                  </a:ext>
                </a:extLst>
              </p:cNvPr>
              <p:cNvSpPr txBox="1">
                <a:spLocks noRot="1" noChangeAspect="1" noMove="1" noResize="1" noEditPoints="1" noAdjustHandles="1" noChangeArrowheads="1" noChangeShapeType="1" noTextEdit="1"/>
              </p:cNvSpPr>
              <p:nvPr/>
            </p:nvSpPr>
            <p:spPr>
              <a:xfrm>
                <a:off x="1066123" y="2096404"/>
                <a:ext cx="947182" cy="461665"/>
              </a:xfrm>
              <a:prstGeom prst="rect">
                <a:avLst/>
              </a:prstGeom>
              <a:blipFill>
                <a:blip r:embed="rId7"/>
                <a:stretch>
                  <a:fillRect l="-5333" b="-16216"/>
                </a:stretch>
              </a:blipFill>
            </p:spPr>
            <p:txBody>
              <a:bodyPr/>
              <a:lstStyle/>
              <a:p>
                <a:r>
                  <a:rPr lang="en-US">
                    <a:noFill/>
                  </a:rPr>
                  <a:t> </a:t>
                </a:r>
              </a:p>
            </p:txBody>
          </p:sp>
        </mc:Fallback>
      </mc:AlternateContent>
    </p:spTree>
    <p:extLst>
      <p:ext uri="{BB962C8B-B14F-4D97-AF65-F5344CB8AC3E}">
        <p14:creationId xmlns:p14="http://schemas.microsoft.com/office/powerpoint/2010/main" val="1468056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7994" y="2426885"/>
            <a:ext cx="3083824" cy="3110875"/>
          </a:xfrm>
          <a:prstGeom prst="rect">
            <a:avLst/>
          </a:prstGeom>
        </p:spPr>
      </p:pic>
      <p:cxnSp>
        <p:nvCxnSpPr>
          <p:cNvPr id="7" name="Straight Arrow Connector 6"/>
          <p:cNvCxnSpPr/>
          <p:nvPr/>
        </p:nvCxnSpPr>
        <p:spPr bwMode="auto">
          <a:xfrm>
            <a:off x="4176951" y="4030855"/>
            <a:ext cx="660400" cy="0"/>
          </a:xfrm>
          <a:prstGeom prst="straightConnector1">
            <a:avLst/>
          </a:prstGeom>
          <a:solidFill>
            <a:schemeClr val="accent1"/>
          </a:solidFill>
          <a:ln w="63500" cap="flat" cmpd="sng" algn="ctr">
            <a:solidFill>
              <a:schemeClr val="bg1">
                <a:lumMod val="50000"/>
              </a:schemeClr>
            </a:solidFill>
            <a:prstDash val="solid"/>
            <a:round/>
            <a:headEnd type="none" w="med" len="med"/>
            <a:tailEnd type="stealth"/>
          </a:ln>
          <a:effectLst/>
        </p:spPr>
      </p:cxnSp>
      <mc:AlternateContent xmlns:mc="http://schemas.openxmlformats.org/markup-compatibility/2006" xmlns:a14="http://schemas.microsoft.com/office/drawing/2010/main">
        <mc:Choice Requires="a14">
          <p:sp>
            <p:nvSpPr>
              <p:cNvPr id="12" name="TextBox 11"/>
              <p:cNvSpPr txBox="1"/>
              <p:nvPr/>
            </p:nvSpPr>
            <p:spPr>
              <a:xfrm>
                <a:off x="5170275" y="3030581"/>
                <a:ext cx="3643058" cy="2000548"/>
              </a:xfrm>
              <a:prstGeom prst="rect">
                <a:avLst/>
              </a:prstGeom>
              <a:solidFill>
                <a:srgbClr val="FFFF0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br>
                  <a:rPr lang="en-US" sz="2000" dirty="0">
                    <a:latin typeface="Helvetica" charset="0"/>
                    <a:ea typeface="Helvetica" charset="0"/>
                    <a:cs typeface="Helvetica" charset="0"/>
                    <a:sym typeface="Wingdings"/>
                  </a:rPr>
                </a:br>
                <a:r>
                  <a:rPr lang="en-US" dirty="0">
                    <a:latin typeface="Helvetica" charset="0"/>
                    <a:ea typeface="Helvetica" charset="0"/>
                    <a:cs typeface="Helvetica" charset="0"/>
                    <a:sym typeface="Wingdings"/>
                  </a:rPr>
                  <a:t>Minimize global loss</a:t>
                </a:r>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a:latin typeface="Helvetica" charset="0"/>
                  <a:ea typeface="Helvetica" charset="0"/>
                  <a:cs typeface="Helvetica" charset="0"/>
                  <a:sym typeface="Wingdings"/>
                </a:endParaRPr>
              </a:p>
              <a:p>
                <a:pPr marL="0" marR="0" lvl="0" indent="0" defTabSz="914400" eaLnBrk="1" fontAlgn="auto" latinLnBrk="0" hangingPunct="1">
                  <a:lnSpc>
                    <a:spcPct val="100000"/>
                  </a:lnSpc>
                  <a:spcBef>
                    <a:spcPts val="0"/>
                  </a:spcBef>
                  <a:spcAft>
                    <a:spcPts val="0"/>
                  </a:spcAft>
                  <a:buClrTx/>
                  <a:buSzTx/>
                  <a:buFontTx/>
                  <a:buNone/>
                  <a:tabLst/>
                  <a:defRPr/>
                </a:pPr>
                <a:r>
                  <a:rPr lang="en-US" dirty="0" err="1">
                    <a:solidFill>
                      <a:srgbClr val="C00000"/>
                    </a:solidFill>
                    <a:latin typeface="Helvetica" charset="0"/>
                    <a:sym typeface="Wingdings"/>
                  </a:rPr>
                  <a:t>arg</a:t>
                </a:r>
                <a:r>
                  <a:rPr lang="en-US" dirty="0" err="1">
                    <a:solidFill>
                      <a:srgbClr val="00B050"/>
                    </a:solidFill>
                    <a:latin typeface="Helvetica" charset="0"/>
                    <a:sym typeface="Wingdings"/>
                  </a:rPr>
                  <a:t>min</a:t>
                </a:r>
                <a:r>
                  <a:rPr lang="en-US" i="1" baseline="-25000" dirty="0" err="1">
                    <a:solidFill>
                      <a:srgbClr val="00B050"/>
                    </a:solidFill>
                    <a:latin typeface="Times" pitchFamily="2" charset="0"/>
                    <a:sym typeface="Wingdings"/>
                  </a:rPr>
                  <a:t>x</a:t>
                </a:r>
                <a:r>
                  <a:rPr lang="en-US" dirty="0">
                    <a:solidFill>
                      <a:schemeClr val="accent2">
                        <a:lumMod val="50000"/>
                      </a:schemeClr>
                    </a:solidFill>
                    <a:latin typeface="Cambria Math" panose="02040503050406030204" pitchFamily="18" charset="0"/>
                    <a:sym typeface="Wingdings"/>
                  </a:rPr>
                  <a:t> </a:t>
                </a:r>
                <a:r>
                  <a:rPr lang="en-US" i="1" dirty="0">
                    <a:solidFill>
                      <a:schemeClr val="accent2">
                        <a:lumMod val="50000"/>
                      </a:schemeClr>
                    </a:solidFill>
                    <a:latin typeface="Cambria Math" panose="02040503050406030204" pitchFamily="18" charset="0"/>
                  </a:rPr>
                  <a:t> </a:t>
                </a:r>
                <a14:m>
                  <m:oMath xmlns:m="http://schemas.openxmlformats.org/officeDocument/2006/math">
                    <m:nary>
                      <m:naryPr>
                        <m:chr m:val="∑"/>
                        <m:subHide m:val="on"/>
                        <m:supHide m:val="on"/>
                        <m:ctrlPr>
                          <a:rPr lang="en-US" i="1">
                            <a:solidFill>
                              <a:schemeClr val="accent2">
                                <a:lumMod val="50000"/>
                              </a:schemeClr>
                            </a:solidFill>
                            <a:latin typeface="Cambria Math" panose="02040503050406030204" pitchFamily="18" charset="0"/>
                          </a:rPr>
                        </m:ctrlPr>
                      </m:naryPr>
                      <m:sub/>
                      <m:sup/>
                      <m:e>
                        <m:sSub>
                          <m:sSubPr>
                            <m:ctrlPr>
                              <a:rPr lang="en-US" i="1">
                                <a:solidFill>
                                  <a:schemeClr val="accent2">
                                    <a:lumMod val="50000"/>
                                  </a:schemeClr>
                                </a:solidFill>
                                <a:latin typeface="Cambria Math" panose="02040503050406030204" pitchFamily="18" charset="0"/>
                              </a:rPr>
                            </m:ctrlPr>
                          </m:sSubPr>
                          <m:e>
                            <m:r>
                              <a:rPr lang="en-US" b="0" i="1" smtClean="0">
                                <a:solidFill>
                                  <a:schemeClr val="accent2">
                                    <a:lumMod val="50000"/>
                                  </a:schemeClr>
                                </a:solidFill>
                                <a:latin typeface="Cambria Math" panose="02040503050406030204" pitchFamily="18" charset="0"/>
                              </a:rPr>
                              <m:t>𝑓</m:t>
                            </m:r>
                          </m:e>
                          <m:sub>
                            <m:r>
                              <a:rPr lang="en-US" i="1">
                                <a:solidFill>
                                  <a:schemeClr val="accent2">
                                    <a:lumMod val="50000"/>
                                  </a:schemeClr>
                                </a:solidFill>
                                <a:latin typeface="Cambria Math" panose="02040503050406030204" pitchFamily="18" charset="0"/>
                              </a:rPr>
                              <m:t>𝑖</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e>
                    </m:nary>
                  </m:oMath>
                </a14:m>
                <a:endParaRPr lang="en-US" sz="3200" i="1" dirty="0">
                  <a:solidFill>
                    <a:srgbClr val="FF0000"/>
                  </a:solidFill>
                  <a:latin typeface="Times New Roman" panose="02020603050405020304" pitchFamily="18" charset="0"/>
                  <a:ea typeface="Helvetica" charset="0"/>
                  <a:cs typeface="Times New Roman" panose="02020603050405020304" pitchFamily="18"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en-US" dirty="0">
                    <a:solidFill>
                      <a:srgbClr val="FF0000"/>
                    </a:solidFill>
                    <a:latin typeface="Helvetica" charset="0"/>
                    <a:ea typeface="Helvetica" charset="0"/>
                    <a:cs typeface="Helvetica" charset="0"/>
                  </a:rPr>
                  <a:t>      </a:t>
                </a:r>
                <a:endParaRPr lang="en-US" i="1" dirty="0">
                  <a:solidFill>
                    <a:srgbClr val="FF0000"/>
                  </a:solidFill>
                  <a:latin typeface="Times New Roman" panose="02020603050405020304" pitchFamily="18" charset="0"/>
                  <a:ea typeface="Helvetica" charset="0"/>
                  <a:cs typeface="Times New Roman" panose="02020603050405020304"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170275" y="3030581"/>
                <a:ext cx="3643058" cy="2000548"/>
              </a:xfrm>
              <a:prstGeom prst="rect">
                <a:avLst/>
              </a:prstGeom>
              <a:blipFill>
                <a:blip r:embed="rId3"/>
                <a:stretch>
                  <a:fillRect b="-227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1062645" y="5378866"/>
                <a:ext cx="954299" cy="461665"/>
              </a:xfrm>
              <a:prstGeom prst="rect">
                <a:avLst/>
              </a:prstGeom>
              <a:solidFill>
                <a:srgbClr val="FFFF0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b="0" i="1" smtClean="0">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3</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i="1" dirty="0">
                  <a:latin typeface="Times New Roman" panose="02020603050405020304" pitchFamily="18" charset="0"/>
                  <a:cs typeface="Times New Roman" panose="02020603050405020304" pitchFamily="18"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062645" y="5378866"/>
                <a:ext cx="954299" cy="461665"/>
              </a:xfrm>
              <a:prstGeom prst="rect">
                <a:avLst/>
              </a:prstGeom>
              <a:blipFill>
                <a:blip r:embed="rId4"/>
                <a:stretch>
                  <a:fillRect l="-5333"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CA688F2-BA29-8843-8A7A-7B6EBD3D9EED}"/>
                  </a:ext>
                </a:extLst>
              </p:cNvPr>
              <p:cNvSpPr txBox="1"/>
              <p:nvPr/>
            </p:nvSpPr>
            <p:spPr>
              <a:xfrm>
                <a:off x="2595034" y="5370858"/>
                <a:ext cx="942309" cy="461665"/>
              </a:xfrm>
              <a:prstGeom prst="rect">
                <a:avLst/>
              </a:prstGeom>
              <a:solidFill>
                <a:srgbClr val="FFFF0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b="0" i="1" smtClean="0">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4</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i="1" dirty="0">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3CA688F2-BA29-8843-8A7A-7B6EBD3D9EED}"/>
                  </a:ext>
                </a:extLst>
              </p:cNvPr>
              <p:cNvSpPr txBox="1">
                <a:spLocks noRot="1" noChangeAspect="1" noMove="1" noResize="1" noEditPoints="1" noAdjustHandles="1" noChangeArrowheads="1" noChangeShapeType="1" noTextEdit="1"/>
              </p:cNvSpPr>
              <p:nvPr/>
            </p:nvSpPr>
            <p:spPr>
              <a:xfrm>
                <a:off x="2595034" y="5370858"/>
                <a:ext cx="942309" cy="461665"/>
              </a:xfrm>
              <a:prstGeom prst="rect">
                <a:avLst/>
              </a:prstGeom>
              <a:blipFill>
                <a:blip r:embed="rId5"/>
                <a:stretch>
                  <a:fillRect l="-5333"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ECFB59E-1C90-6F40-BD33-879F714A7341}"/>
                  </a:ext>
                </a:extLst>
              </p:cNvPr>
              <p:cNvSpPr txBox="1"/>
              <p:nvPr/>
            </p:nvSpPr>
            <p:spPr>
              <a:xfrm>
                <a:off x="2589038" y="2096403"/>
                <a:ext cx="954299" cy="461665"/>
              </a:xfrm>
              <a:prstGeom prst="rect">
                <a:avLst/>
              </a:prstGeom>
              <a:solidFill>
                <a:srgbClr val="FFFF0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b="0" i="1" smtClean="0">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2</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i="1" dirty="0">
                  <a:latin typeface="Times New Roman" panose="02020603050405020304" pitchFamily="18"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5ECFB59E-1C90-6F40-BD33-879F714A7341}"/>
                  </a:ext>
                </a:extLst>
              </p:cNvPr>
              <p:cNvSpPr txBox="1">
                <a:spLocks noRot="1" noChangeAspect="1" noMove="1" noResize="1" noEditPoints="1" noAdjustHandles="1" noChangeArrowheads="1" noChangeShapeType="1" noTextEdit="1"/>
              </p:cNvSpPr>
              <p:nvPr/>
            </p:nvSpPr>
            <p:spPr>
              <a:xfrm>
                <a:off x="2589038" y="2096403"/>
                <a:ext cx="954299" cy="461665"/>
              </a:xfrm>
              <a:prstGeom prst="rect">
                <a:avLst/>
              </a:prstGeom>
              <a:blipFill>
                <a:blip r:embed="rId6"/>
                <a:stretch>
                  <a:fillRect l="-5333"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E3A60AF-E6E2-BC41-B909-2A2186FA1E6A}"/>
                  </a:ext>
                </a:extLst>
              </p:cNvPr>
              <p:cNvSpPr txBox="1"/>
              <p:nvPr/>
            </p:nvSpPr>
            <p:spPr>
              <a:xfrm>
                <a:off x="1066123" y="2096404"/>
                <a:ext cx="947182" cy="461665"/>
              </a:xfrm>
              <a:prstGeom prst="rect">
                <a:avLst/>
              </a:prstGeom>
              <a:solidFill>
                <a:srgbClr val="FFFF0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b="0" i="1" smtClean="0">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1</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i="1" dirty="0">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BE3A60AF-E6E2-BC41-B909-2A2186FA1E6A}"/>
                  </a:ext>
                </a:extLst>
              </p:cNvPr>
              <p:cNvSpPr txBox="1">
                <a:spLocks noRot="1" noChangeAspect="1" noMove="1" noResize="1" noEditPoints="1" noAdjustHandles="1" noChangeArrowheads="1" noChangeShapeType="1" noTextEdit="1"/>
              </p:cNvSpPr>
              <p:nvPr/>
            </p:nvSpPr>
            <p:spPr>
              <a:xfrm>
                <a:off x="1066123" y="2096404"/>
                <a:ext cx="947182" cy="461665"/>
              </a:xfrm>
              <a:prstGeom prst="rect">
                <a:avLst/>
              </a:prstGeom>
              <a:blipFill>
                <a:blip r:embed="rId7"/>
                <a:stretch>
                  <a:fillRect l="-5333" b="-16216"/>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B6E92446-8B0F-4A45-90AC-BACC96930AE0}"/>
              </a:ext>
            </a:extLst>
          </p:cNvPr>
          <p:cNvSpPr>
            <a:spLocks noGrp="1"/>
          </p:cNvSpPr>
          <p:nvPr>
            <p:ph type="title"/>
          </p:nvPr>
        </p:nvSpPr>
        <p:spPr/>
        <p:txBody>
          <a:bodyPr/>
          <a:lstStyle/>
          <a:p>
            <a:r>
              <a:rPr lang="en-US" dirty="0"/>
              <a:t>Machine Learning</a:t>
            </a:r>
          </a:p>
        </p:txBody>
      </p:sp>
    </p:spTree>
    <p:extLst>
      <p:ext uri="{BB962C8B-B14F-4D97-AF65-F5344CB8AC3E}">
        <p14:creationId xmlns:p14="http://schemas.microsoft.com/office/powerpoint/2010/main" val="1463372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403D3-8A23-644D-8D0B-0563AF744236}"/>
              </a:ext>
            </a:extLst>
          </p:cNvPr>
          <p:cNvSpPr>
            <a:spLocks noGrp="1"/>
          </p:cNvSpPr>
          <p:nvPr>
            <p:ph type="ctrTitle"/>
          </p:nvPr>
        </p:nvSpPr>
        <p:spPr/>
        <p:txBody>
          <a:bodyPr/>
          <a:lstStyle/>
          <a:p>
            <a:r>
              <a:rPr lang="en-US" dirty="0"/>
              <a:t>Computing Minimum of</a:t>
            </a:r>
            <a:br>
              <a:rPr lang="en-US" dirty="0"/>
            </a:br>
            <a:r>
              <a:rPr lang="en-US" dirty="0"/>
              <a:t>Convex Functions</a:t>
            </a:r>
          </a:p>
        </p:txBody>
      </p:sp>
      <p:sp>
        <p:nvSpPr>
          <p:cNvPr id="3" name="Subtitle 2">
            <a:extLst>
              <a:ext uri="{FF2B5EF4-FFF2-40B4-BE49-F238E27FC236}">
                <a16:creationId xmlns:a16="http://schemas.microsoft.com/office/drawing/2014/main" id="{D08FACB5-D9A8-7941-ABB1-EEC81E4115D3}"/>
              </a:ext>
            </a:extLst>
          </p:cNvPr>
          <p:cNvSpPr>
            <a:spLocks noGrp="1"/>
          </p:cNvSpPr>
          <p:nvPr>
            <p:ph type="subTitle" idx="1"/>
          </p:nvPr>
        </p:nvSpPr>
        <p:spPr/>
        <p:txBody>
          <a:bodyPr/>
          <a:lstStyle/>
          <a:p>
            <a:endParaRPr lang="en-US" dirty="0"/>
          </a:p>
          <a:p>
            <a:r>
              <a:rPr lang="en-US" dirty="0"/>
              <a:t>[</a:t>
            </a:r>
            <a:r>
              <a:rPr lang="en-US" dirty="0" err="1">
                <a:hlinkClick r:id="rId2"/>
              </a:rPr>
              <a:t>Bubeck</a:t>
            </a:r>
            <a:r>
              <a:rPr lang="en-US" dirty="0">
                <a:hlinkClick r:id="rId2"/>
              </a:rPr>
              <a:t> 2015</a:t>
            </a:r>
            <a:r>
              <a:rPr lang="en-US" dirty="0"/>
              <a:t>]</a:t>
            </a:r>
          </a:p>
        </p:txBody>
      </p:sp>
      <p:sp>
        <p:nvSpPr>
          <p:cNvPr id="4" name="Slide Number Placeholder 3">
            <a:extLst>
              <a:ext uri="{FF2B5EF4-FFF2-40B4-BE49-F238E27FC236}">
                <a16:creationId xmlns:a16="http://schemas.microsoft.com/office/drawing/2014/main" id="{88FB5638-9599-5D4A-8AE1-7E3C47303382}"/>
              </a:ext>
            </a:extLst>
          </p:cNvPr>
          <p:cNvSpPr>
            <a:spLocks noGrp="1"/>
          </p:cNvSpPr>
          <p:nvPr>
            <p:ph type="sldNum" sz="quarter" idx="12"/>
          </p:nvPr>
        </p:nvSpPr>
        <p:spPr/>
        <p:txBody>
          <a:bodyPr/>
          <a:lstStyle/>
          <a:p>
            <a:pPr>
              <a:defRPr/>
            </a:pPr>
            <a:fld id="{0DB4A4FE-C508-445A-BEEA-5241DB609F5F}" type="slidenum">
              <a:rPr lang="en-US" smtClean="0"/>
              <a:pPr>
                <a:defRPr/>
              </a:pPr>
              <a:t>25</a:t>
            </a:fld>
            <a:endParaRPr lang="en-US" dirty="0"/>
          </a:p>
        </p:txBody>
      </p:sp>
    </p:spTree>
    <p:extLst>
      <p:ext uri="{BB962C8B-B14F-4D97-AF65-F5344CB8AC3E}">
        <p14:creationId xmlns:p14="http://schemas.microsoft.com/office/powerpoint/2010/main" val="1262673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Method</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267385" y="1600280"/>
            <a:ext cx="3372802" cy="2900610"/>
          </a:xfrm>
          <a:prstGeom prst="rect">
            <a:avLst/>
          </a:prstGeom>
        </p:spPr>
      </p:pic>
      <p:sp>
        <p:nvSpPr>
          <p:cNvPr id="7" name="Oval 6"/>
          <p:cNvSpPr/>
          <p:nvPr/>
        </p:nvSpPr>
        <p:spPr bwMode="auto">
          <a:xfrm>
            <a:off x="8462924" y="2255599"/>
            <a:ext cx="239917" cy="190349"/>
          </a:xfrm>
          <a:prstGeom prst="ellipse">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0" name="Oval 19"/>
          <p:cNvSpPr/>
          <p:nvPr/>
        </p:nvSpPr>
        <p:spPr bwMode="auto">
          <a:xfrm>
            <a:off x="8187622" y="3012683"/>
            <a:ext cx="239917" cy="190349"/>
          </a:xfrm>
          <a:prstGeom prst="ellipse">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16" name="Left Arrow 15">
            <a:extLst>
              <a:ext uri="{FF2B5EF4-FFF2-40B4-BE49-F238E27FC236}">
                <a16:creationId xmlns:a16="http://schemas.microsoft.com/office/drawing/2014/main" id="{8AC2E9B8-B296-8949-B163-A1E580231236}"/>
              </a:ext>
            </a:extLst>
          </p:cNvPr>
          <p:cNvSpPr/>
          <p:nvPr/>
        </p:nvSpPr>
        <p:spPr bwMode="auto">
          <a:xfrm>
            <a:off x="8152388" y="2584045"/>
            <a:ext cx="551747" cy="411946"/>
          </a:xfrm>
          <a:prstGeom prst="leftArrow">
            <a:avLst/>
          </a:prstGeom>
          <a:solidFill>
            <a:schemeClr val="bg1"/>
          </a:solidFill>
          <a:ln w="28575" cap="flat" cmpd="sng" algn="ctr">
            <a:solidFill>
              <a:schemeClr val="tx1"/>
            </a:solidFill>
            <a:prstDash val="solid"/>
            <a:round/>
            <a:headEnd type="none" w="med" len="med"/>
            <a:tailEnd type="triangle" w="med" len="med"/>
          </a:ln>
          <a:effectLst/>
          <a:scene3d>
            <a:camera prst="orthographicFront">
              <a:rot lat="0" lon="0" rev="3600000"/>
            </a:camera>
            <a:lightRig rig="threePt" dir="t"/>
          </a:scene3d>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6A138B0C-03FF-8C4F-9FD2-D8E4FF05D9C7}"/>
                  </a:ext>
                </a:extLst>
              </p:cNvPr>
              <p:cNvSpPr txBox="1"/>
              <p:nvPr/>
            </p:nvSpPr>
            <p:spPr>
              <a:xfrm>
                <a:off x="3548381" y="1732379"/>
                <a:ext cx="1640669" cy="523220"/>
              </a:xfrm>
              <a:prstGeom prst="rect">
                <a:avLst/>
              </a:prstGeom>
              <a:solidFill>
                <a:srgbClr val="FFFF0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solidFill>
                            <a:schemeClr val="accent2">
                              <a:lumMod val="50000"/>
                            </a:schemeClr>
                          </a:solidFill>
                          <a:latin typeface="Cambria Math" panose="02040503050406030204" pitchFamily="18" charset="0"/>
                        </a:rPr>
                        <m:t>𝑓</m:t>
                      </m:r>
                      <m:d>
                        <m:dPr>
                          <m:ctrlPr>
                            <a:rPr lang="en-US" sz="2800" b="0" i="1" smtClean="0">
                              <a:solidFill>
                                <a:schemeClr val="accent2">
                                  <a:lumMod val="50000"/>
                                </a:schemeClr>
                              </a:solidFill>
                              <a:latin typeface="Cambria Math" panose="02040503050406030204" pitchFamily="18" charset="0"/>
                            </a:rPr>
                          </m:ctrlPr>
                        </m:dPr>
                        <m:e>
                          <m:r>
                            <a:rPr lang="en-US" sz="2800" b="0" i="1" smtClean="0">
                              <a:solidFill>
                                <a:schemeClr val="accent2">
                                  <a:lumMod val="50000"/>
                                </a:schemeClr>
                              </a:solidFill>
                              <a:latin typeface="Cambria Math" panose="02040503050406030204" pitchFamily="18" charset="0"/>
                            </a:rPr>
                            <m:t>𝑥</m:t>
                          </m:r>
                        </m:e>
                      </m:d>
                    </m:oMath>
                  </m:oMathPara>
                </a14:m>
                <a:endParaRPr lang="en-US" sz="3600" i="1" dirty="0">
                  <a:solidFill>
                    <a:srgbClr val="FF0000"/>
                  </a:solidFill>
                  <a:latin typeface="Times New Roman" panose="02020603050405020304" pitchFamily="18" charset="0"/>
                  <a:ea typeface="Helvetica"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6A138B0C-03FF-8C4F-9FD2-D8E4FF05D9C7}"/>
                  </a:ext>
                </a:extLst>
              </p:cNvPr>
              <p:cNvSpPr txBox="1">
                <a:spLocks noRot="1" noChangeAspect="1" noMove="1" noResize="1" noEditPoints="1" noAdjustHandles="1" noChangeArrowheads="1" noChangeShapeType="1" noTextEdit="1"/>
              </p:cNvSpPr>
              <p:nvPr/>
            </p:nvSpPr>
            <p:spPr>
              <a:xfrm>
                <a:off x="3548381" y="1732379"/>
                <a:ext cx="1640669" cy="523220"/>
              </a:xfrm>
              <a:prstGeom prst="rect">
                <a:avLst/>
              </a:prstGeom>
              <a:blipFill>
                <a:blip r:embed="rId3"/>
                <a:stretch>
                  <a:fillRect b="-18605"/>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57AE02BA-CB44-DB41-BA49-7A6A46DF62C7}"/>
              </a:ext>
            </a:extLst>
          </p:cNvPr>
          <p:cNvSpPr txBox="1"/>
          <p:nvPr/>
        </p:nvSpPr>
        <p:spPr>
          <a:xfrm>
            <a:off x="8614869" y="1818225"/>
            <a:ext cx="428323"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i="1" dirty="0">
                <a:solidFill>
                  <a:srgbClr val="FF0000"/>
                </a:solidFill>
                <a:latin typeface="Times New Roman" panose="02020603050405020304" pitchFamily="18" charset="0"/>
                <a:ea typeface="Helvetica" charset="0"/>
                <a:cs typeface="Times New Roman" panose="02020603050405020304" pitchFamily="18" charset="0"/>
              </a:rPr>
              <a:t>x</a:t>
            </a:r>
            <a:r>
              <a:rPr lang="en-US" sz="2000" i="1" baseline="-25000" dirty="0">
                <a:solidFill>
                  <a:srgbClr val="FF0000"/>
                </a:solidFill>
                <a:latin typeface="Times New Roman" panose="02020603050405020304" pitchFamily="18" charset="0"/>
                <a:ea typeface="Helvetica" charset="0"/>
                <a:cs typeface="Times New Roman" panose="02020603050405020304" pitchFamily="18" charset="0"/>
              </a:rPr>
              <a:t>0</a:t>
            </a:r>
            <a:endParaRPr lang="en-US" sz="2800" dirty="0">
              <a:solidFill>
                <a:srgbClr val="FF0000"/>
              </a:solidFill>
              <a:latin typeface="Times New Roman" panose="02020603050405020304" pitchFamily="18" charset="0"/>
              <a:ea typeface="Helvetica" charset="0"/>
              <a:cs typeface="Times New Roman" panose="02020603050405020304" pitchFamily="18" charset="0"/>
            </a:endParaRPr>
          </a:p>
        </p:txBody>
      </p:sp>
      <p:sp>
        <p:nvSpPr>
          <p:cNvPr id="25" name="TextBox 24">
            <a:extLst>
              <a:ext uri="{FF2B5EF4-FFF2-40B4-BE49-F238E27FC236}">
                <a16:creationId xmlns:a16="http://schemas.microsoft.com/office/drawing/2014/main" id="{B7B9ED16-01DA-9348-A824-79D8DC5A79F0}"/>
              </a:ext>
            </a:extLst>
          </p:cNvPr>
          <p:cNvSpPr txBox="1"/>
          <p:nvPr/>
        </p:nvSpPr>
        <p:spPr>
          <a:xfrm>
            <a:off x="8442047" y="2865186"/>
            <a:ext cx="428323"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i="1" dirty="0">
                <a:solidFill>
                  <a:srgbClr val="FF0000"/>
                </a:solidFill>
                <a:latin typeface="Times New Roman" panose="02020603050405020304" pitchFamily="18" charset="0"/>
                <a:ea typeface="Helvetica" charset="0"/>
                <a:cs typeface="Times New Roman" panose="02020603050405020304" pitchFamily="18" charset="0"/>
              </a:rPr>
              <a:t>x</a:t>
            </a:r>
            <a:r>
              <a:rPr lang="en-US" sz="2000" i="1" baseline="-25000" dirty="0">
                <a:solidFill>
                  <a:srgbClr val="FF0000"/>
                </a:solidFill>
                <a:latin typeface="Times New Roman" panose="02020603050405020304" pitchFamily="18" charset="0"/>
                <a:ea typeface="Helvetica" charset="0"/>
                <a:cs typeface="Times New Roman" panose="02020603050405020304" pitchFamily="18" charset="0"/>
              </a:rPr>
              <a:t>1</a:t>
            </a:r>
            <a:endParaRPr lang="en-US" sz="2800" dirty="0">
              <a:solidFill>
                <a:srgbClr val="FF0000"/>
              </a:solidFill>
              <a:latin typeface="Times New Roman" panose="02020603050405020304" pitchFamily="18" charset="0"/>
              <a:ea typeface="Helvetica"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9D290A20-EC66-584E-BE7D-91B446DDD0FB}"/>
                  </a:ext>
                </a:extLst>
              </p:cNvPr>
              <p:cNvSpPr/>
              <p:nvPr/>
            </p:nvSpPr>
            <p:spPr>
              <a:xfrm>
                <a:off x="79642" y="5094514"/>
                <a:ext cx="5749657" cy="584775"/>
              </a:xfrm>
              <a:prstGeom prst="rect">
                <a:avLst/>
              </a:prstGeom>
              <a:solidFill>
                <a:srgbClr val="FFC000"/>
              </a:solidFill>
            </p:spPr>
            <p:txBody>
              <a:bodyPr wrap="square">
                <a:spAutoFit/>
              </a:bodyPr>
              <a:lstStyle/>
              <a:p>
                <a:pPr marL="342900" lvl="1" indent="0">
                  <a:buNone/>
                </a:pPr>
                <a14:m>
                  <m:oMathPara xmlns:m="http://schemas.openxmlformats.org/officeDocument/2006/math">
                    <m:oMathParaPr>
                      <m:jc m:val="centerGroup"/>
                    </m:oMathParaPr>
                    <m:oMath xmlns:m="http://schemas.openxmlformats.org/officeDocument/2006/math">
                      <m:sSub>
                        <m:sSubPr>
                          <m:ctrlPr>
                            <a:rPr lang="en-US" sz="3200" b="0" i="1" smtClean="0">
                              <a:solidFill>
                                <a:schemeClr val="tx1"/>
                              </a:solidFill>
                              <a:latin typeface="Cambria Math" panose="02040503050406030204" pitchFamily="18" charset="0"/>
                            </a:rPr>
                          </m:ctrlPr>
                        </m:sSubPr>
                        <m:e>
                          <m:r>
                            <a:rPr lang="en-US" sz="3200" b="0" i="1" smtClean="0">
                              <a:solidFill>
                                <a:schemeClr val="tx1"/>
                              </a:solidFill>
                              <a:latin typeface="Cambria Math" panose="02040503050406030204" pitchFamily="18" charset="0"/>
                            </a:rPr>
                            <m:t>𝑥</m:t>
                          </m:r>
                        </m:e>
                        <m:sub>
                          <m:r>
                            <a:rPr lang="en-US" sz="3200" b="0" i="1" smtClean="0">
                              <a:solidFill>
                                <a:schemeClr val="tx1"/>
                              </a:solidFill>
                              <a:latin typeface="Cambria Math" panose="02040503050406030204" pitchFamily="18" charset="0"/>
                            </a:rPr>
                            <m:t>𝑘</m:t>
                          </m:r>
                          <m:r>
                            <a:rPr lang="en-US" sz="3200" b="0" i="1" smtClean="0">
                              <a:solidFill>
                                <a:schemeClr val="tx1"/>
                              </a:solidFill>
                              <a:latin typeface="Cambria Math" panose="02040503050406030204" pitchFamily="18" charset="0"/>
                            </a:rPr>
                            <m:t>+1</m:t>
                          </m:r>
                        </m:sub>
                      </m:sSub>
                      <m:r>
                        <a:rPr lang="en-US" sz="3200" b="0" i="1" smtClean="0">
                          <a:solidFill>
                            <a:schemeClr val="tx1"/>
                          </a:solidFill>
                          <a:latin typeface="Cambria Math" panose="02040503050406030204" pitchFamily="18" charset="0"/>
                        </a:rPr>
                        <m:t>⟵</m:t>
                      </m:r>
                      <m:sSub>
                        <m:sSubPr>
                          <m:ctrlPr>
                            <a:rPr lang="en-US" sz="3200" i="1">
                              <a:solidFill>
                                <a:schemeClr val="tx1"/>
                              </a:solidFill>
                              <a:latin typeface="Cambria Math" panose="02040503050406030204" pitchFamily="18" charset="0"/>
                            </a:rPr>
                          </m:ctrlPr>
                        </m:sSubPr>
                        <m:e>
                          <m:r>
                            <a:rPr lang="en-US" sz="3200" i="1">
                              <a:solidFill>
                                <a:schemeClr val="tx1"/>
                              </a:solidFill>
                              <a:latin typeface="Cambria Math" panose="02040503050406030204" pitchFamily="18" charset="0"/>
                            </a:rPr>
                            <m:t>𝑥</m:t>
                          </m:r>
                        </m:e>
                        <m:sub>
                          <m:r>
                            <a:rPr lang="en-US" sz="3200" i="1">
                              <a:solidFill>
                                <a:schemeClr val="tx1"/>
                              </a:solidFill>
                              <a:latin typeface="Cambria Math" panose="02040503050406030204" pitchFamily="18" charset="0"/>
                            </a:rPr>
                            <m:t>𝑘</m:t>
                          </m:r>
                        </m:sub>
                      </m:sSub>
                      <m:r>
                        <a:rPr lang="en-US" sz="3200" b="0" i="1" smtClean="0">
                          <a:solidFill>
                            <a:schemeClr val="tx1"/>
                          </a:solidFill>
                          <a:latin typeface="Cambria Math" panose="02040503050406030204" pitchFamily="18" charset="0"/>
                        </a:rPr>
                        <m:t>−</m:t>
                      </m:r>
                      <m:sSub>
                        <m:sSubPr>
                          <m:ctrlPr>
                            <a:rPr lang="en-US" sz="3200" i="1" smtClean="0">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𝜆</m:t>
                          </m:r>
                        </m:e>
                        <m:sub>
                          <m:r>
                            <a:rPr lang="en-US" sz="3200" b="0" i="1" smtClean="0">
                              <a:latin typeface="Cambria Math" panose="02040503050406030204" pitchFamily="18" charset="0"/>
                              <a:ea typeface="Cambria Math" panose="02040503050406030204" pitchFamily="18" charset="0"/>
                            </a:rPr>
                            <m:t>𝑘</m:t>
                          </m:r>
                          <m:r>
                            <a:rPr lang="en-US" sz="3200" b="0" i="1" smtClean="0">
                              <a:latin typeface="Cambria Math" panose="02040503050406030204" pitchFamily="18" charset="0"/>
                              <a:ea typeface="Cambria Math" panose="02040503050406030204" pitchFamily="18" charset="0"/>
                            </a:rPr>
                            <m:t> </m:t>
                          </m:r>
                        </m:sub>
                      </m:sSub>
                      <m:r>
                        <a:rPr lang="en-US" sz="3200">
                          <a:latin typeface="Cambria Math" panose="02040503050406030204" pitchFamily="18" charset="0"/>
                        </a:rPr>
                        <m:t>𝛻</m:t>
                      </m:r>
                      <m:r>
                        <a:rPr lang="en-US" sz="3200" i="1">
                          <a:latin typeface="Cambria Math" panose="02040503050406030204" pitchFamily="18" charset="0"/>
                        </a:rPr>
                        <m:t>𝑓</m:t>
                      </m:r>
                      <m:d>
                        <m:dPr>
                          <m:ctrlPr>
                            <a:rPr lang="en-US" sz="3200" i="1">
                              <a:latin typeface="Cambria Math" panose="02040503050406030204" pitchFamily="18" charset="0"/>
                            </a:rPr>
                          </m:ctrlPr>
                        </m:dPr>
                        <m:e>
                          <m:sSub>
                            <m:sSubPr>
                              <m:ctrlPr>
                                <a:rPr lang="en-US" sz="3200" i="1">
                                  <a:latin typeface="Cambria Math" panose="02040503050406030204" pitchFamily="18" charset="0"/>
                                </a:rPr>
                              </m:ctrlPr>
                            </m:sSubPr>
                            <m:e>
                              <m:r>
                                <a:rPr lang="en-US" sz="3200" i="1">
                                  <a:latin typeface="Cambria Math" panose="02040503050406030204" pitchFamily="18" charset="0"/>
                                </a:rPr>
                                <m:t>𝑥</m:t>
                              </m:r>
                            </m:e>
                            <m:sub>
                              <m:r>
                                <a:rPr lang="en-US" sz="3200" i="1">
                                  <a:latin typeface="Cambria Math" panose="02040503050406030204" pitchFamily="18" charset="0"/>
                                </a:rPr>
                                <m:t>𝑘</m:t>
                              </m:r>
                            </m:sub>
                          </m:sSub>
                        </m:e>
                      </m:d>
                    </m:oMath>
                  </m:oMathPara>
                </a14:m>
                <a:endParaRPr lang="en-US" sz="3200" dirty="0"/>
              </a:p>
            </p:txBody>
          </p:sp>
        </mc:Choice>
        <mc:Fallback xmlns="">
          <p:sp>
            <p:nvSpPr>
              <p:cNvPr id="12" name="Rectangle 11">
                <a:extLst>
                  <a:ext uri="{FF2B5EF4-FFF2-40B4-BE49-F238E27FC236}">
                    <a16:creationId xmlns:a16="http://schemas.microsoft.com/office/drawing/2014/main" id="{9D290A20-EC66-584E-BE7D-91B446DDD0FB}"/>
                  </a:ext>
                </a:extLst>
              </p:cNvPr>
              <p:cNvSpPr>
                <a:spLocks noRot="1" noChangeAspect="1" noMove="1" noResize="1" noEditPoints="1" noAdjustHandles="1" noChangeArrowheads="1" noChangeShapeType="1" noTextEdit="1"/>
              </p:cNvSpPr>
              <p:nvPr/>
            </p:nvSpPr>
            <p:spPr>
              <a:xfrm>
                <a:off x="79642" y="5094514"/>
                <a:ext cx="5749657" cy="584775"/>
              </a:xfrm>
              <a:prstGeom prst="rect">
                <a:avLst/>
              </a:prstGeom>
              <a:blipFill>
                <a:blip r:embed="rId4"/>
                <a:stretch>
                  <a:fillRect b="-21277"/>
                </a:stretch>
              </a:blipFill>
            </p:spPr>
            <p:txBody>
              <a:bodyPr/>
              <a:lstStyle/>
              <a:p>
                <a:r>
                  <a:rPr lang="en-US">
                    <a:noFill/>
                  </a:rPr>
                  <a:t> </a:t>
                </a:r>
              </a:p>
            </p:txBody>
          </p:sp>
        </mc:Fallback>
      </mc:AlternateContent>
    </p:spTree>
    <p:extLst>
      <p:ext uri="{BB962C8B-B14F-4D97-AF65-F5344CB8AC3E}">
        <p14:creationId xmlns:p14="http://schemas.microsoft.com/office/powerpoint/2010/main" val="2072253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Method</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267385" y="1600280"/>
            <a:ext cx="3372802" cy="2900610"/>
          </a:xfrm>
          <a:prstGeom prst="rect">
            <a:avLst/>
          </a:prstGeom>
        </p:spPr>
      </p:pic>
      <p:sp>
        <p:nvSpPr>
          <p:cNvPr id="7" name="Oval 6"/>
          <p:cNvSpPr/>
          <p:nvPr/>
        </p:nvSpPr>
        <p:spPr bwMode="auto">
          <a:xfrm>
            <a:off x="8462924" y="2255599"/>
            <a:ext cx="239917" cy="190349"/>
          </a:xfrm>
          <a:prstGeom prst="ellipse">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0" name="Oval 19"/>
          <p:cNvSpPr/>
          <p:nvPr/>
        </p:nvSpPr>
        <p:spPr bwMode="auto">
          <a:xfrm>
            <a:off x="8187622" y="3012683"/>
            <a:ext cx="239917" cy="190349"/>
          </a:xfrm>
          <a:prstGeom prst="ellipse">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2" name="Oval 21"/>
          <p:cNvSpPr/>
          <p:nvPr/>
        </p:nvSpPr>
        <p:spPr bwMode="auto">
          <a:xfrm>
            <a:off x="7750088" y="3784519"/>
            <a:ext cx="239917" cy="190349"/>
          </a:xfrm>
          <a:prstGeom prst="ellipse">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16" name="Left Arrow 15">
            <a:extLst>
              <a:ext uri="{FF2B5EF4-FFF2-40B4-BE49-F238E27FC236}">
                <a16:creationId xmlns:a16="http://schemas.microsoft.com/office/drawing/2014/main" id="{8AC2E9B8-B296-8949-B163-A1E580231236}"/>
              </a:ext>
            </a:extLst>
          </p:cNvPr>
          <p:cNvSpPr/>
          <p:nvPr/>
        </p:nvSpPr>
        <p:spPr bwMode="auto">
          <a:xfrm>
            <a:off x="8266688" y="2584045"/>
            <a:ext cx="551747" cy="411946"/>
          </a:xfrm>
          <a:prstGeom prst="leftArrow">
            <a:avLst/>
          </a:prstGeom>
          <a:solidFill>
            <a:schemeClr val="bg1"/>
          </a:solidFill>
          <a:ln w="28575" cap="flat" cmpd="sng" algn="ctr">
            <a:solidFill>
              <a:schemeClr val="tx1"/>
            </a:solidFill>
            <a:prstDash val="solid"/>
            <a:round/>
            <a:headEnd type="none" w="med" len="med"/>
            <a:tailEnd type="triangle" w="med" len="med"/>
          </a:ln>
          <a:effectLst/>
          <a:scene3d>
            <a:camera prst="orthographicFront">
              <a:rot lat="0" lon="0" rev="3600000"/>
            </a:camera>
            <a:lightRig rig="threePt" dir="t"/>
          </a:scene3d>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17" name="Left Arrow 16">
            <a:extLst>
              <a:ext uri="{FF2B5EF4-FFF2-40B4-BE49-F238E27FC236}">
                <a16:creationId xmlns:a16="http://schemas.microsoft.com/office/drawing/2014/main" id="{2A027B3B-1733-FF47-92FA-B53B4DE28B1F}"/>
              </a:ext>
            </a:extLst>
          </p:cNvPr>
          <p:cNvSpPr/>
          <p:nvPr/>
        </p:nvSpPr>
        <p:spPr bwMode="auto">
          <a:xfrm>
            <a:off x="7843894" y="3349328"/>
            <a:ext cx="551747" cy="411946"/>
          </a:xfrm>
          <a:prstGeom prst="leftArrow">
            <a:avLst/>
          </a:prstGeom>
          <a:solidFill>
            <a:schemeClr val="bg1"/>
          </a:solidFill>
          <a:ln w="28575" cap="flat" cmpd="sng" algn="ctr">
            <a:solidFill>
              <a:schemeClr val="tx1"/>
            </a:solidFill>
            <a:prstDash val="solid"/>
            <a:round/>
            <a:headEnd type="none" w="med" len="med"/>
            <a:tailEnd type="triangle" w="med" len="med"/>
          </a:ln>
          <a:effectLst/>
          <a:scene3d>
            <a:camera prst="orthographicFront">
              <a:rot lat="0" lon="0" rev="3600000"/>
            </a:camera>
            <a:lightRig rig="threePt" dir="t"/>
          </a:scene3d>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3" name="TextBox 22">
            <a:extLst>
              <a:ext uri="{FF2B5EF4-FFF2-40B4-BE49-F238E27FC236}">
                <a16:creationId xmlns:a16="http://schemas.microsoft.com/office/drawing/2014/main" id="{D42694FE-D29C-1543-AD69-780989CCB1D5}"/>
              </a:ext>
            </a:extLst>
          </p:cNvPr>
          <p:cNvSpPr txBox="1"/>
          <p:nvPr/>
        </p:nvSpPr>
        <p:spPr>
          <a:xfrm>
            <a:off x="7912824" y="3745205"/>
            <a:ext cx="428323"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i="1" dirty="0">
                <a:solidFill>
                  <a:srgbClr val="FF0000"/>
                </a:solidFill>
                <a:latin typeface="Times New Roman" panose="02020603050405020304" pitchFamily="18" charset="0"/>
                <a:ea typeface="Helvetica" charset="0"/>
                <a:cs typeface="Times New Roman" panose="02020603050405020304" pitchFamily="18" charset="0"/>
              </a:rPr>
              <a:t>x</a:t>
            </a:r>
            <a:r>
              <a:rPr lang="en-US" sz="2000" i="1" baseline="-25000" dirty="0">
                <a:solidFill>
                  <a:srgbClr val="FF0000"/>
                </a:solidFill>
                <a:latin typeface="Times New Roman" panose="02020603050405020304" pitchFamily="18" charset="0"/>
                <a:ea typeface="Helvetica" charset="0"/>
                <a:cs typeface="Times New Roman" panose="02020603050405020304" pitchFamily="18" charset="0"/>
              </a:rPr>
              <a:t>2</a:t>
            </a:r>
            <a:endParaRPr lang="en-US" sz="2800" dirty="0">
              <a:solidFill>
                <a:srgbClr val="FF0000"/>
              </a:solidFill>
              <a:latin typeface="Times New Roman" panose="02020603050405020304" pitchFamily="18" charset="0"/>
              <a:ea typeface="Helvetica" charset="0"/>
              <a:cs typeface="Times New Roman" panose="02020603050405020304" pitchFamily="18" charset="0"/>
            </a:endParaRPr>
          </a:p>
        </p:txBody>
      </p:sp>
      <p:sp>
        <p:nvSpPr>
          <p:cNvPr id="28" name="TextBox 27">
            <a:extLst>
              <a:ext uri="{FF2B5EF4-FFF2-40B4-BE49-F238E27FC236}">
                <a16:creationId xmlns:a16="http://schemas.microsoft.com/office/drawing/2014/main" id="{9D1C9D59-3EB5-C44C-9483-ED5B8CFB6E18}"/>
              </a:ext>
            </a:extLst>
          </p:cNvPr>
          <p:cNvSpPr txBox="1"/>
          <p:nvPr/>
        </p:nvSpPr>
        <p:spPr>
          <a:xfrm>
            <a:off x="8614869" y="1818225"/>
            <a:ext cx="428323"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i="1" dirty="0">
                <a:solidFill>
                  <a:srgbClr val="FF0000"/>
                </a:solidFill>
                <a:latin typeface="Times New Roman" panose="02020603050405020304" pitchFamily="18" charset="0"/>
                <a:ea typeface="Helvetica" charset="0"/>
                <a:cs typeface="Times New Roman" panose="02020603050405020304" pitchFamily="18" charset="0"/>
              </a:rPr>
              <a:t>x</a:t>
            </a:r>
            <a:r>
              <a:rPr lang="en-US" sz="2000" i="1" baseline="-25000" dirty="0">
                <a:solidFill>
                  <a:srgbClr val="FF0000"/>
                </a:solidFill>
                <a:latin typeface="Times New Roman" panose="02020603050405020304" pitchFamily="18" charset="0"/>
                <a:ea typeface="Helvetica" charset="0"/>
                <a:cs typeface="Times New Roman" panose="02020603050405020304" pitchFamily="18" charset="0"/>
              </a:rPr>
              <a:t>0</a:t>
            </a:r>
            <a:endParaRPr lang="en-US" sz="2800" dirty="0">
              <a:solidFill>
                <a:srgbClr val="FF0000"/>
              </a:solidFill>
              <a:latin typeface="Times New Roman" panose="02020603050405020304" pitchFamily="18" charset="0"/>
              <a:ea typeface="Helvetica" charset="0"/>
              <a:cs typeface="Times New Roman" panose="02020603050405020304" pitchFamily="18" charset="0"/>
            </a:endParaRPr>
          </a:p>
        </p:txBody>
      </p:sp>
      <p:sp>
        <p:nvSpPr>
          <p:cNvPr id="29" name="TextBox 28">
            <a:extLst>
              <a:ext uri="{FF2B5EF4-FFF2-40B4-BE49-F238E27FC236}">
                <a16:creationId xmlns:a16="http://schemas.microsoft.com/office/drawing/2014/main" id="{3545BA71-1676-9148-ADE0-AA6D6F34F78A}"/>
              </a:ext>
            </a:extLst>
          </p:cNvPr>
          <p:cNvSpPr txBox="1"/>
          <p:nvPr/>
        </p:nvSpPr>
        <p:spPr>
          <a:xfrm>
            <a:off x="8442047" y="2865186"/>
            <a:ext cx="428323"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i="1" dirty="0">
                <a:solidFill>
                  <a:srgbClr val="FF0000"/>
                </a:solidFill>
                <a:latin typeface="Times New Roman" panose="02020603050405020304" pitchFamily="18" charset="0"/>
                <a:ea typeface="Helvetica" charset="0"/>
                <a:cs typeface="Times New Roman" panose="02020603050405020304" pitchFamily="18" charset="0"/>
              </a:rPr>
              <a:t>x</a:t>
            </a:r>
            <a:r>
              <a:rPr lang="en-US" sz="2000" i="1" baseline="-25000" dirty="0">
                <a:solidFill>
                  <a:srgbClr val="FF0000"/>
                </a:solidFill>
                <a:latin typeface="Times New Roman" panose="02020603050405020304" pitchFamily="18" charset="0"/>
                <a:ea typeface="Helvetica" charset="0"/>
                <a:cs typeface="Times New Roman" panose="02020603050405020304" pitchFamily="18" charset="0"/>
              </a:rPr>
              <a:t>1</a:t>
            </a:r>
            <a:endParaRPr lang="en-US" sz="2800" dirty="0">
              <a:solidFill>
                <a:srgbClr val="FF0000"/>
              </a:solidFill>
              <a:latin typeface="Times New Roman" panose="02020603050405020304" pitchFamily="18" charset="0"/>
              <a:ea typeface="Helvetica"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E21C1EB-FF7D-5142-AB20-E027E7138F4A}"/>
                  </a:ext>
                </a:extLst>
              </p:cNvPr>
              <p:cNvSpPr txBox="1"/>
              <p:nvPr/>
            </p:nvSpPr>
            <p:spPr>
              <a:xfrm>
                <a:off x="3548381" y="1732379"/>
                <a:ext cx="1640669" cy="523220"/>
              </a:xfrm>
              <a:prstGeom prst="rect">
                <a:avLst/>
              </a:prstGeom>
              <a:solidFill>
                <a:srgbClr val="FFFF0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solidFill>
                            <a:schemeClr val="accent2">
                              <a:lumMod val="50000"/>
                            </a:schemeClr>
                          </a:solidFill>
                          <a:latin typeface="Cambria Math" panose="02040503050406030204" pitchFamily="18" charset="0"/>
                        </a:rPr>
                        <m:t>𝑓</m:t>
                      </m:r>
                      <m:d>
                        <m:dPr>
                          <m:ctrlPr>
                            <a:rPr lang="en-US" sz="2800" b="0" i="1" smtClean="0">
                              <a:solidFill>
                                <a:schemeClr val="accent2">
                                  <a:lumMod val="50000"/>
                                </a:schemeClr>
                              </a:solidFill>
                              <a:latin typeface="Cambria Math" panose="02040503050406030204" pitchFamily="18" charset="0"/>
                            </a:rPr>
                          </m:ctrlPr>
                        </m:dPr>
                        <m:e>
                          <m:r>
                            <a:rPr lang="en-US" sz="2800" b="0" i="1" smtClean="0">
                              <a:solidFill>
                                <a:schemeClr val="accent2">
                                  <a:lumMod val="50000"/>
                                </a:schemeClr>
                              </a:solidFill>
                              <a:latin typeface="Cambria Math" panose="02040503050406030204" pitchFamily="18" charset="0"/>
                            </a:rPr>
                            <m:t>𝑥</m:t>
                          </m:r>
                        </m:e>
                      </m:d>
                    </m:oMath>
                  </m:oMathPara>
                </a14:m>
                <a:endParaRPr lang="en-US" sz="3600" i="1" dirty="0">
                  <a:solidFill>
                    <a:srgbClr val="FF0000"/>
                  </a:solidFill>
                  <a:latin typeface="Times New Roman" panose="02020603050405020304" pitchFamily="18" charset="0"/>
                  <a:ea typeface="Helvetica"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0E21C1EB-FF7D-5142-AB20-E027E7138F4A}"/>
                  </a:ext>
                </a:extLst>
              </p:cNvPr>
              <p:cNvSpPr txBox="1">
                <a:spLocks noRot="1" noChangeAspect="1" noMove="1" noResize="1" noEditPoints="1" noAdjustHandles="1" noChangeArrowheads="1" noChangeShapeType="1" noTextEdit="1"/>
              </p:cNvSpPr>
              <p:nvPr/>
            </p:nvSpPr>
            <p:spPr>
              <a:xfrm>
                <a:off x="3548381" y="1732379"/>
                <a:ext cx="1640669" cy="523220"/>
              </a:xfrm>
              <a:prstGeom prst="rect">
                <a:avLst/>
              </a:prstGeom>
              <a:blipFill>
                <a:blip r:embed="rId4"/>
                <a:stretch>
                  <a:fillRect b="-186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C39940D6-9895-A541-AA2A-4C5728AA3D40}"/>
                  </a:ext>
                </a:extLst>
              </p:cNvPr>
              <p:cNvSpPr/>
              <p:nvPr/>
            </p:nvSpPr>
            <p:spPr>
              <a:xfrm>
                <a:off x="79642" y="5094514"/>
                <a:ext cx="5749657" cy="584775"/>
              </a:xfrm>
              <a:prstGeom prst="rect">
                <a:avLst/>
              </a:prstGeom>
              <a:solidFill>
                <a:srgbClr val="FFC000"/>
              </a:solidFill>
            </p:spPr>
            <p:txBody>
              <a:bodyPr wrap="square">
                <a:spAutoFit/>
              </a:bodyPr>
              <a:lstStyle/>
              <a:p>
                <a:pPr marL="342900" lvl="1" indent="0">
                  <a:buNone/>
                </a:pPr>
                <a14:m>
                  <m:oMathPara xmlns:m="http://schemas.openxmlformats.org/officeDocument/2006/math">
                    <m:oMathParaPr>
                      <m:jc m:val="centerGroup"/>
                    </m:oMathParaPr>
                    <m:oMath xmlns:m="http://schemas.openxmlformats.org/officeDocument/2006/math">
                      <m:sSub>
                        <m:sSubPr>
                          <m:ctrlPr>
                            <a:rPr lang="en-US" sz="3200" b="0" i="1" smtClean="0">
                              <a:solidFill>
                                <a:schemeClr val="tx1"/>
                              </a:solidFill>
                              <a:latin typeface="Cambria Math" panose="02040503050406030204" pitchFamily="18" charset="0"/>
                            </a:rPr>
                          </m:ctrlPr>
                        </m:sSubPr>
                        <m:e>
                          <m:r>
                            <a:rPr lang="en-US" sz="3200" b="0" i="1" smtClean="0">
                              <a:solidFill>
                                <a:schemeClr val="tx1"/>
                              </a:solidFill>
                              <a:latin typeface="Cambria Math" panose="02040503050406030204" pitchFamily="18" charset="0"/>
                            </a:rPr>
                            <m:t>𝑥</m:t>
                          </m:r>
                        </m:e>
                        <m:sub>
                          <m:r>
                            <a:rPr lang="en-US" sz="3200" b="0" i="1" smtClean="0">
                              <a:solidFill>
                                <a:schemeClr val="tx1"/>
                              </a:solidFill>
                              <a:latin typeface="Cambria Math" panose="02040503050406030204" pitchFamily="18" charset="0"/>
                            </a:rPr>
                            <m:t>𝑘</m:t>
                          </m:r>
                          <m:r>
                            <a:rPr lang="en-US" sz="3200" b="0" i="1" smtClean="0">
                              <a:solidFill>
                                <a:schemeClr val="tx1"/>
                              </a:solidFill>
                              <a:latin typeface="Cambria Math" panose="02040503050406030204" pitchFamily="18" charset="0"/>
                            </a:rPr>
                            <m:t>+1</m:t>
                          </m:r>
                        </m:sub>
                      </m:sSub>
                      <m:r>
                        <a:rPr lang="en-US" sz="3200" b="0" i="1" smtClean="0">
                          <a:solidFill>
                            <a:schemeClr val="tx1"/>
                          </a:solidFill>
                          <a:latin typeface="Cambria Math" panose="02040503050406030204" pitchFamily="18" charset="0"/>
                        </a:rPr>
                        <m:t>⟵</m:t>
                      </m:r>
                      <m:sSub>
                        <m:sSubPr>
                          <m:ctrlPr>
                            <a:rPr lang="en-US" sz="3200" i="1">
                              <a:solidFill>
                                <a:schemeClr val="tx1"/>
                              </a:solidFill>
                              <a:latin typeface="Cambria Math" panose="02040503050406030204" pitchFamily="18" charset="0"/>
                            </a:rPr>
                          </m:ctrlPr>
                        </m:sSubPr>
                        <m:e>
                          <m:r>
                            <a:rPr lang="en-US" sz="3200" i="1">
                              <a:solidFill>
                                <a:schemeClr val="tx1"/>
                              </a:solidFill>
                              <a:latin typeface="Cambria Math" panose="02040503050406030204" pitchFamily="18" charset="0"/>
                            </a:rPr>
                            <m:t>𝑥</m:t>
                          </m:r>
                        </m:e>
                        <m:sub>
                          <m:r>
                            <a:rPr lang="en-US" sz="3200" i="1">
                              <a:solidFill>
                                <a:schemeClr val="tx1"/>
                              </a:solidFill>
                              <a:latin typeface="Cambria Math" panose="02040503050406030204" pitchFamily="18" charset="0"/>
                            </a:rPr>
                            <m:t>𝑘</m:t>
                          </m:r>
                        </m:sub>
                      </m:sSub>
                      <m:r>
                        <a:rPr lang="en-US" sz="3200" b="0" i="1" smtClean="0">
                          <a:solidFill>
                            <a:schemeClr val="tx1"/>
                          </a:solidFill>
                          <a:latin typeface="Cambria Math" panose="02040503050406030204" pitchFamily="18" charset="0"/>
                        </a:rPr>
                        <m:t>−</m:t>
                      </m:r>
                      <m:sSub>
                        <m:sSubPr>
                          <m:ctrlPr>
                            <a:rPr lang="en-US" sz="3200" i="1" smtClean="0">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𝜆</m:t>
                          </m:r>
                        </m:e>
                        <m:sub>
                          <m:r>
                            <a:rPr lang="en-US" sz="3200" b="0" i="1" smtClean="0">
                              <a:latin typeface="Cambria Math" panose="02040503050406030204" pitchFamily="18" charset="0"/>
                              <a:ea typeface="Cambria Math" panose="02040503050406030204" pitchFamily="18" charset="0"/>
                            </a:rPr>
                            <m:t>𝑘</m:t>
                          </m:r>
                          <m:r>
                            <a:rPr lang="en-US" sz="3200" b="0" i="1" smtClean="0">
                              <a:latin typeface="Cambria Math" panose="02040503050406030204" pitchFamily="18" charset="0"/>
                              <a:ea typeface="Cambria Math" panose="02040503050406030204" pitchFamily="18" charset="0"/>
                            </a:rPr>
                            <m:t> </m:t>
                          </m:r>
                        </m:sub>
                      </m:sSub>
                      <m:r>
                        <a:rPr lang="en-US" sz="3200">
                          <a:latin typeface="Cambria Math" panose="02040503050406030204" pitchFamily="18" charset="0"/>
                        </a:rPr>
                        <m:t>𝛻</m:t>
                      </m:r>
                      <m:r>
                        <a:rPr lang="en-US" sz="3200" i="1">
                          <a:latin typeface="Cambria Math" panose="02040503050406030204" pitchFamily="18" charset="0"/>
                        </a:rPr>
                        <m:t>𝑓</m:t>
                      </m:r>
                      <m:d>
                        <m:dPr>
                          <m:ctrlPr>
                            <a:rPr lang="en-US" sz="3200" i="1">
                              <a:latin typeface="Cambria Math" panose="02040503050406030204" pitchFamily="18" charset="0"/>
                            </a:rPr>
                          </m:ctrlPr>
                        </m:dPr>
                        <m:e>
                          <m:sSub>
                            <m:sSubPr>
                              <m:ctrlPr>
                                <a:rPr lang="en-US" sz="3200" i="1">
                                  <a:latin typeface="Cambria Math" panose="02040503050406030204" pitchFamily="18" charset="0"/>
                                </a:rPr>
                              </m:ctrlPr>
                            </m:sSubPr>
                            <m:e>
                              <m:r>
                                <a:rPr lang="en-US" sz="3200" i="1">
                                  <a:latin typeface="Cambria Math" panose="02040503050406030204" pitchFamily="18" charset="0"/>
                                </a:rPr>
                                <m:t>𝑥</m:t>
                              </m:r>
                            </m:e>
                            <m:sub>
                              <m:r>
                                <a:rPr lang="en-US" sz="3200" i="1">
                                  <a:latin typeface="Cambria Math" panose="02040503050406030204" pitchFamily="18" charset="0"/>
                                </a:rPr>
                                <m:t>𝑘</m:t>
                              </m:r>
                            </m:sub>
                          </m:sSub>
                        </m:e>
                      </m:d>
                    </m:oMath>
                  </m:oMathPara>
                </a14:m>
                <a:endParaRPr lang="en-US" sz="3200" dirty="0"/>
              </a:p>
            </p:txBody>
          </p:sp>
        </mc:Choice>
        <mc:Fallback xmlns="">
          <p:sp>
            <p:nvSpPr>
              <p:cNvPr id="19" name="Rectangle 18">
                <a:extLst>
                  <a:ext uri="{FF2B5EF4-FFF2-40B4-BE49-F238E27FC236}">
                    <a16:creationId xmlns:a16="http://schemas.microsoft.com/office/drawing/2014/main" id="{C39940D6-9895-A541-AA2A-4C5728AA3D40}"/>
                  </a:ext>
                </a:extLst>
              </p:cNvPr>
              <p:cNvSpPr>
                <a:spLocks noRot="1" noChangeAspect="1" noMove="1" noResize="1" noEditPoints="1" noAdjustHandles="1" noChangeArrowheads="1" noChangeShapeType="1" noTextEdit="1"/>
              </p:cNvSpPr>
              <p:nvPr/>
            </p:nvSpPr>
            <p:spPr>
              <a:xfrm>
                <a:off x="79642" y="5094514"/>
                <a:ext cx="5749657" cy="584775"/>
              </a:xfrm>
              <a:prstGeom prst="rect">
                <a:avLst/>
              </a:prstGeom>
              <a:blipFill>
                <a:blip r:embed="rId5"/>
                <a:stretch>
                  <a:fillRect b="-21277"/>
                </a:stretch>
              </a:blipFill>
            </p:spPr>
            <p:txBody>
              <a:bodyPr/>
              <a:lstStyle/>
              <a:p>
                <a:r>
                  <a:rPr lang="en-US">
                    <a:noFill/>
                  </a:rPr>
                  <a:t> </a:t>
                </a:r>
              </a:p>
            </p:txBody>
          </p:sp>
        </mc:Fallback>
      </mc:AlternateContent>
    </p:spTree>
    <p:extLst>
      <p:ext uri="{BB962C8B-B14F-4D97-AF65-F5344CB8AC3E}">
        <p14:creationId xmlns:p14="http://schemas.microsoft.com/office/powerpoint/2010/main" val="25081941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Method</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267385" y="1600280"/>
            <a:ext cx="3372802" cy="2900610"/>
          </a:xfrm>
          <a:prstGeom prst="rect">
            <a:avLst/>
          </a:prstGeom>
        </p:spPr>
      </p:pic>
      <p:sp>
        <p:nvSpPr>
          <p:cNvPr id="7" name="Oval 6"/>
          <p:cNvSpPr/>
          <p:nvPr/>
        </p:nvSpPr>
        <p:spPr bwMode="auto">
          <a:xfrm>
            <a:off x="8462924" y="2255599"/>
            <a:ext cx="239917" cy="190349"/>
          </a:xfrm>
          <a:prstGeom prst="ellipse">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0" name="Oval 19"/>
          <p:cNvSpPr/>
          <p:nvPr/>
        </p:nvSpPr>
        <p:spPr bwMode="auto">
          <a:xfrm>
            <a:off x="8187622" y="3012683"/>
            <a:ext cx="239917" cy="190349"/>
          </a:xfrm>
          <a:prstGeom prst="ellipse">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2" name="Oval 21"/>
          <p:cNvSpPr/>
          <p:nvPr/>
        </p:nvSpPr>
        <p:spPr bwMode="auto">
          <a:xfrm>
            <a:off x="7750088" y="3784519"/>
            <a:ext cx="239917" cy="190349"/>
          </a:xfrm>
          <a:prstGeom prst="ellipse">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16" name="Left Arrow 15">
            <a:extLst>
              <a:ext uri="{FF2B5EF4-FFF2-40B4-BE49-F238E27FC236}">
                <a16:creationId xmlns:a16="http://schemas.microsoft.com/office/drawing/2014/main" id="{8AC2E9B8-B296-8949-B163-A1E580231236}"/>
              </a:ext>
            </a:extLst>
          </p:cNvPr>
          <p:cNvSpPr/>
          <p:nvPr/>
        </p:nvSpPr>
        <p:spPr bwMode="auto">
          <a:xfrm>
            <a:off x="8266688" y="2584045"/>
            <a:ext cx="551747" cy="411946"/>
          </a:xfrm>
          <a:prstGeom prst="leftArrow">
            <a:avLst/>
          </a:prstGeom>
          <a:solidFill>
            <a:schemeClr val="bg1"/>
          </a:solidFill>
          <a:ln w="28575" cap="flat" cmpd="sng" algn="ctr">
            <a:solidFill>
              <a:schemeClr val="tx1"/>
            </a:solidFill>
            <a:prstDash val="solid"/>
            <a:round/>
            <a:headEnd type="none" w="med" len="med"/>
            <a:tailEnd type="triangle" w="med" len="med"/>
          </a:ln>
          <a:effectLst/>
          <a:scene3d>
            <a:camera prst="orthographicFront">
              <a:rot lat="0" lon="0" rev="3600000"/>
            </a:camera>
            <a:lightRig rig="threePt" dir="t"/>
          </a:scene3d>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17" name="Left Arrow 16">
            <a:extLst>
              <a:ext uri="{FF2B5EF4-FFF2-40B4-BE49-F238E27FC236}">
                <a16:creationId xmlns:a16="http://schemas.microsoft.com/office/drawing/2014/main" id="{2A027B3B-1733-FF47-92FA-B53B4DE28B1F}"/>
              </a:ext>
            </a:extLst>
          </p:cNvPr>
          <p:cNvSpPr/>
          <p:nvPr/>
        </p:nvSpPr>
        <p:spPr bwMode="auto">
          <a:xfrm>
            <a:off x="7843894" y="3349328"/>
            <a:ext cx="551747" cy="411946"/>
          </a:xfrm>
          <a:prstGeom prst="leftArrow">
            <a:avLst/>
          </a:prstGeom>
          <a:solidFill>
            <a:schemeClr val="bg1"/>
          </a:solidFill>
          <a:ln w="28575" cap="flat" cmpd="sng" algn="ctr">
            <a:solidFill>
              <a:schemeClr val="tx1"/>
            </a:solidFill>
            <a:prstDash val="solid"/>
            <a:round/>
            <a:headEnd type="none" w="med" len="med"/>
            <a:tailEnd type="triangle" w="med" len="med"/>
          </a:ln>
          <a:effectLst/>
          <a:scene3d>
            <a:camera prst="orthographicFront">
              <a:rot lat="0" lon="0" rev="3600000"/>
            </a:camera>
            <a:lightRig rig="threePt" dir="t"/>
          </a:scene3d>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18" name="Left Arrow 17">
            <a:extLst>
              <a:ext uri="{FF2B5EF4-FFF2-40B4-BE49-F238E27FC236}">
                <a16:creationId xmlns:a16="http://schemas.microsoft.com/office/drawing/2014/main" id="{C475FCE1-494D-A64D-B7FD-091606FA74D3}"/>
              </a:ext>
            </a:extLst>
          </p:cNvPr>
          <p:cNvSpPr/>
          <p:nvPr/>
        </p:nvSpPr>
        <p:spPr bwMode="auto">
          <a:xfrm>
            <a:off x="7232583" y="4010108"/>
            <a:ext cx="551747" cy="411946"/>
          </a:xfrm>
          <a:prstGeom prst="leftArrow">
            <a:avLst/>
          </a:prstGeom>
          <a:solidFill>
            <a:schemeClr val="bg1"/>
          </a:solidFill>
          <a:ln w="28575" cap="flat" cmpd="sng" algn="ctr">
            <a:solidFill>
              <a:schemeClr val="tx1"/>
            </a:solidFill>
            <a:prstDash val="solid"/>
            <a:round/>
            <a:headEnd type="none" w="med" len="med"/>
            <a:tailEnd type="triangle" w="med" len="med"/>
          </a:ln>
          <a:effectLst/>
          <a:scene3d>
            <a:camera prst="orthographicFront">
              <a:rot lat="0" lon="0" rev="3600000"/>
            </a:camera>
            <a:lightRig rig="threePt" dir="t"/>
          </a:scene3d>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15" name="Oval 14">
            <a:extLst>
              <a:ext uri="{FF2B5EF4-FFF2-40B4-BE49-F238E27FC236}">
                <a16:creationId xmlns:a16="http://schemas.microsoft.com/office/drawing/2014/main" id="{4B4BAAEE-83F8-3E49-8ACB-C8D2AAF93C62}"/>
              </a:ext>
            </a:extLst>
          </p:cNvPr>
          <p:cNvSpPr/>
          <p:nvPr/>
        </p:nvSpPr>
        <p:spPr bwMode="auto">
          <a:xfrm>
            <a:off x="6942368" y="4325539"/>
            <a:ext cx="239917" cy="190349"/>
          </a:xfrm>
          <a:prstGeom prst="ellipse">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3" name="TextBox 22">
            <a:extLst>
              <a:ext uri="{FF2B5EF4-FFF2-40B4-BE49-F238E27FC236}">
                <a16:creationId xmlns:a16="http://schemas.microsoft.com/office/drawing/2014/main" id="{D42694FE-D29C-1543-AD69-780989CCB1D5}"/>
              </a:ext>
            </a:extLst>
          </p:cNvPr>
          <p:cNvSpPr txBox="1"/>
          <p:nvPr/>
        </p:nvSpPr>
        <p:spPr>
          <a:xfrm>
            <a:off x="7912824" y="3745205"/>
            <a:ext cx="428323"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i="1" dirty="0">
                <a:solidFill>
                  <a:srgbClr val="FF0000"/>
                </a:solidFill>
                <a:latin typeface="Times New Roman" panose="02020603050405020304" pitchFamily="18" charset="0"/>
                <a:ea typeface="Helvetica" charset="0"/>
                <a:cs typeface="Times New Roman" panose="02020603050405020304" pitchFamily="18" charset="0"/>
              </a:rPr>
              <a:t>x</a:t>
            </a:r>
            <a:r>
              <a:rPr lang="en-US" sz="2000" i="1" baseline="-25000" dirty="0">
                <a:solidFill>
                  <a:srgbClr val="FF0000"/>
                </a:solidFill>
                <a:latin typeface="Times New Roman" panose="02020603050405020304" pitchFamily="18" charset="0"/>
                <a:ea typeface="Helvetica" charset="0"/>
                <a:cs typeface="Times New Roman" panose="02020603050405020304" pitchFamily="18" charset="0"/>
              </a:rPr>
              <a:t>2</a:t>
            </a:r>
            <a:endParaRPr lang="en-US" sz="2800" dirty="0">
              <a:solidFill>
                <a:srgbClr val="FF0000"/>
              </a:solidFill>
              <a:latin typeface="Times New Roman" panose="02020603050405020304" pitchFamily="18" charset="0"/>
              <a:ea typeface="Helvetica" charset="0"/>
              <a:cs typeface="Times New Roman" panose="02020603050405020304" pitchFamily="18" charset="0"/>
            </a:endParaRPr>
          </a:p>
        </p:txBody>
      </p:sp>
      <p:sp>
        <p:nvSpPr>
          <p:cNvPr id="24" name="TextBox 23">
            <a:extLst>
              <a:ext uri="{FF2B5EF4-FFF2-40B4-BE49-F238E27FC236}">
                <a16:creationId xmlns:a16="http://schemas.microsoft.com/office/drawing/2014/main" id="{1DA6A655-955F-BD4E-813B-0AF78969F62E}"/>
              </a:ext>
            </a:extLst>
          </p:cNvPr>
          <p:cNvSpPr txBox="1"/>
          <p:nvPr/>
        </p:nvSpPr>
        <p:spPr>
          <a:xfrm>
            <a:off x="6515622" y="4291210"/>
            <a:ext cx="428323"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i="1" dirty="0">
                <a:solidFill>
                  <a:srgbClr val="FF0000"/>
                </a:solidFill>
                <a:latin typeface="Times New Roman" panose="02020603050405020304" pitchFamily="18" charset="0"/>
                <a:ea typeface="Helvetica" charset="0"/>
                <a:cs typeface="Times New Roman" panose="02020603050405020304" pitchFamily="18" charset="0"/>
              </a:rPr>
              <a:t>x</a:t>
            </a:r>
            <a:r>
              <a:rPr lang="en-US" sz="2000" i="1" baseline="-25000" dirty="0">
                <a:solidFill>
                  <a:srgbClr val="FF0000"/>
                </a:solidFill>
                <a:latin typeface="Times New Roman" panose="02020603050405020304" pitchFamily="18" charset="0"/>
                <a:ea typeface="Helvetica" charset="0"/>
                <a:cs typeface="Times New Roman" panose="02020603050405020304" pitchFamily="18" charset="0"/>
              </a:rPr>
              <a:t>3</a:t>
            </a:r>
            <a:endParaRPr lang="en-US" sz="2800" dirty="0">
              <a:solidFill>
                <a:srgbClr val="FF0000"/>
              </a:solidFill>
              <a:latin typeface="Times New Roman" panose="02020603050405020304" pitchFamily="18" charset="0"/>
              <a:ea typeface="Helvetica" charset="0"/>
              <a:cs typeface="Times New Roman" panose="02020603050405020304" pitchFamily="18" charset="0"/>
            </a:endParaRPr>
          </a:p>
        </p:txBody>
      </p:sp>
      <p:sp>
        <p:nvSpPr>
          <p:cNvPr id="28" name="TextBox 27">
            <a:extLst>
              <a:ext uri="{FF2B5EF4-FFF2-40B4-BE49-F238E27FC236}">
                <a16:creationId xmlns:a16="http://schemas.microsoft.com/office/drawing/2014/main" id="{9D1C9D59-3EB5-C44C-9483-ED5B8CFB6E18}"/>
              </a:ext>
            </a:extLst>
          </p:cNvPr>
          <p:cNvSpPr txBox="1"/>
          <p:nvPr/>
        </p:nvSpPr>
        <p:spPr>
          <a:xfrm>
            <a:off x="8614869" y="1818225"/>
            <a:ext cx="428323"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i="1" dirty="0">
                <a:solidFill>
                  <a:srgbClr val="FF0000"/>
                </a:solidFill>
                <a:latin typeface="Times New Roman" panose="02020603050405020304" pitchFamily="18" charset="0"/>
                <a:ea typeface="Helvetica" charset="0"/>
                <a:cs typeface="Times New Roman" panose="02020603050405020304" pitchFamily="18" charset="0"/>
              </a:rPr>
              <a:t>x</a:t>
            </a:r>
            <a:r>
              <a:rPr lang="en-US" sz="2000" i="1" baseline="-25000" dirty="0">
                <a:solidFill>
                  <a:srgbClr val="FF0000"/>
                </a:solidFill>
                <a:latin typeface="Times New Roman" panose="02020603050405020304" pitchFamily="18" charset="0"/>
                <a:ea typeface="Helvetica" charset="0"/>
                <a:cs typeface="Times New Roman" panose="02020603050405020304" pitchFamily="18" charset="0"/>
              </a:rPr>
              <a:t>0</a:t>
            </a:r>
            <a:endParaRPr lang="en-US" sz="2800" dirty="0">
              <a:solidFill>
                <a:srgbClr val="FF0000"/>
              </a:solidFill>
              <a:latin typeface="Times New Roman" panose="02020603050405020304" pitchFamily="18" charset="0"/>
              <a:ea typeface="Helvetica" charset="0"/>
              <a:cs typeface="Times New Roman" panose="02020603050405020304" pitchFamily="18" charset="0"/>
            </a:endParaRPr>
          </a:p>
        </p:txBody>
      </p:sp>
      <p:sp>
        <p:nvSpPr>
          <p:cNvPr id="29" name="TextBox 28">
            <a:extLst>
              <a:ext uri="{FF2B5EF4-FFF2-40B4-BE49-F238E27FC236}">
                <a16:creationId xmlns:a16="http://schemas.microsoft.com/office/drawing/2014/main" id="{3545BA71-1676-9148-ADE0-AA6D6F34F78A}"/>
              </a:ext>
            </a:extLst>
          </p:cNvPr>
          <p:cNvSpPr txBox="1"/>
          <p:nvPr/>
        </p:nvSpPr>
        <p:spPr>
          <a:xfrm>
            <a:off x="8442047" y="2865186"/>
            <a:ext cx="428323"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i="1" dirty="0">
                <a:solidFill>
                  <a:srgbClr val="FF0000"/>
                </a:solidFill>
                <a:latin typeface="Times New Roman" panose="02020603050405020304" pitchFamily="18" charset="0"/>
                <a:ea typeface="Helvetica" charset="0"/>
                <a:cs typeface="Times New Roman" panose="02020603050405020304" pitchFamily="18" charset="0"/>
              </a:rPr>
              <a:t>x</a:t>
            </a:r>
            <a:r>
              <a:rPr lang="en-US" sz="2000" i="1" baseline="-25000" dirty="0">
                <a:solidFill>
                  <a:srgbClr val="FF0000"/>
                </a:solidFill>
                <a:latin typeface="Times New Roman" panose="02020603050405020304" pitchFamily="18" charset="0"/>
                <a:ea typeface="Helvetica" charset="0"/>
                <a:cs typeface="Times New Roman" panose="02020603050405020304" pitchFamily="18" charset="0"/>
              </a:rPr>
              <a:t>1</a:t>
            </a:r>
            <a:endParaRPr lang="en-US" sz="2800" dirty="0">
              <a:solidFill>
                <a:srgbClr val="FF0000"/>
              </a:solidFill>
              <a:latin typeface="Times New Roman" panose="02020603050405020304" pitchFamily="18" charset="0"/>
              <a:ea typeface="Helvetica"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C9564E9C-6869-D847-899F-5182363273E3}"/>
                  </a:ext>
                </a:extLst>
              </p:cNvPr>
              <p:cNvSpPr/>
              <p:nvPr/>
            </p:nvSpPr>
            <p:spPr>
              <a:xfrm>
                <a:off x="79642" y="5094514"/>
                <a:ext cx="5749657" cy="584775"/>
              </a:xfrm>
              <a:prstGeom prst="rect">
                <a:avLst/>
              </a:prstGeom>
              <a:solidFill>
                <a:srgbClr val="FFC000"/>
              </a:solidFill>
            </p:spPr>
            <p:txBody>
              <a:bodyPr wrap="square">
                <a:spAutoFit/>
              </a:bodyPr>
              <a:lstStyle/>
              <a:p>
                <a:pPr marL="342900" lvl="1" indent="0">
                  <a:buNone/>
                </a:pPr>
                <a14:m>
                  <m:oMathPara xmlns:m="http://schemas.openxmlformats.org/officeDocument/2006/math">
                    <m:oMathParaPr>
                      <m:jc m:val="centerGroup"/>
                    </m:oMathParaPr>
                    <m:oMath xmlns:m="http://schemas.openxmlformats.org/officeDocument/2006/math">
                      <m:sSub>
                        <m:sSubPr>
                          <m:ctrlPr>
                            <a:rPr lang="en-US" sz="3200" b="0" i="1" smtClean="0">
                              <a:solidFill>
                                <a:schemeClr val="tx1"/>
                              </a:solidFill>
                              <a:latin typeface="Cambria Math" panose="02040503050406030204" pitchFamily="18" charset="0"/>
                            </a:rPr>
                          </m:ctrlPr>
                        </m:sSubPr>
                        <m:e>
                          <m:r>
                            <a:rPr lang="en-US" sz="3200" b="0" i="1" smtClean="0">
                              <a:solidFill>
                                <a:schemeClr val="tx1"/>
                              </a:solidFill>
                              <a:latin typeface="Cambria Math" panose="02040503050406030204" pitchFamily="18" charset="0"/>
                            </a:rPr>
                            <m:t>𝑥</m:t>
                          </m:r>
                        </m:e>
                        <m:sub>
                          <m:r>
                            <a:rPr lang="en-US" sz="3200" b="0" i="1" smtClean="0">
                              <a:solidFill>
                                <a:schemeClr val="tx1"/>
                              </a:solidFill>
                              <a:latin typeface="Cambria Math" panose="02040503050406030204" pitchFamily="18" charset="0"/>
                            </a:rPr>
                            <m:t>𝑘</m:t>
                          </m:r>
                          <m:r>
                            <a:rPr lang="en-US" sz="3200" b="0" i="1" smtClean="0">
                              <a:solidFill>
                                <a:schemeClr val="tx1"/>
                              </a:solidFill>
                              <a:latin typeface="Cambria Math" panose="02040503050406030204" pitchFamily="18" charset="0"/>
                            </a:rPr>
                            <m:t>+1</m:t>
                          </m:r>
                        </m:sub>
                      </m:sSub>
                      <m:r>
                        <a:rPr lang="en-US" sz="3200" b="0" i="1" smtClean="0">
                          <a:solidFill>
                            <a:schemeClr val="tx1"/>
                          </a:solidFill>
                          <a:latin typeface="Cambria Math" panose="02040503050406030204" pitchFamily="18" charset="0"/>
                        </a:rPr>
                        <m:t>⟵</m:t>
                      </m:r>
                      <m:sSub>
                        <m:sSubPr>
                          <m:ctrlPr>
                            <a:rPr lang="en-US" sz="3200" i="1">
                              <a:solidFill>
                                <a:schemeClr val="tx1"/>
                              </a:solidFill>
                              <a:latin typeface="Cambria Math" panose="02040503050406030204" pitchFamily="18" charset="0"/>
                            </a:rPr>
                          </m:ctrlPr>
                        </m:sSubPr>
                        <m:e>
                          <m:r>
                            <a:rPr lang="en-US" sz="3200" i="1">
                              <a:solidFill>
                                <a:schemeClr val="tx1"/>
                              </a:solidFill>
                              <a:latin typeface="Cambria Math" panose="02040503050406030204" pitchFamily="18" charset="0"/>
                            </a:rPr>
                            <m:t>𝑥</m:t>
                          </m:r>
                        </m:e>
                        <m:sub>
                          <m:r>
                            <a:rPr lang="en-US" sz="3200" i="1">
                              <a:solidFill>
                                <a:schemeClr val="tx1"/>
                              </a:solidFill>
                              <a:latin typeface="Cambria Math" panose="02040503050406030204" pitchFamily="18" charset="0"/>
                            </a:rPr>
                            <m:t>𝑘</m:t>
                          </m:r>
                        </m:sub>
                      </m:sSub>
                      <m:r>
                        <a:rPr lang="en-US" sz="3200" b="0" i="1" smtClean="0">
                          <a:solidFill>
                            <a:schemeClr val="tx1"/>
                          </a:solidFill>
                          <a:latin typeface="Cambria Math" panose="02040503050406030204" pitchFamily="18" charset="0"/>
                        </a:rPr>
                        <m:t>−</m:t>
                      </m:r>
                      <m:sSub>
                        <m:sSubPr>
                          <m:ctrlPr>
                            <a:rPr lang="en-US" sz="3200" i="1" smtClean="0">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𝜆</m:t>
                          </m:r>
                        </m:e>
                        <m:sub>
                          <m:r>
                            <a:rPr lang="en-US" sz="3200" b="0" i="1" smtClean="0">
                              <a:latin typeface="Cambria Math" panose="02040503050406030204" pitchFamily="18" charset="0"/>
                              <a:ea typeface="Cambria Math" panose="02040503050406030204" pitchFamily="18" charset="0"/>
                            </a:rPr>
                            <m:t>𝑘</m:t>
                          </m:r>
                          <m:r>
                            <a:rPr lang="en-US" sz="3200" b="0" i="1" smtClean="0">
                              <a:latin typeface="Cambria Math" panose="02040503050406030204" pitchFamily="18" charset="0"/>
                              <a:ea typeface="Cambria Math" panose="02040503050406030204" pitchFamily="18" charset="0"/>
                            </a:rPr>
                            <m:t> </m:t>
                          </m:r>
                        </m:sub>
                      </m:sSub>
                      <m:r>
                        <a:rPr lang="en-US" sz="3200">
                          <a:latin typeface="Cambria Math" panose="02040503050406030204" pitchFamily="18" charset="0"/>
                        </a:rPr>
                        <m:t>𝛻</m:t>
                      </m:r>
                      <m:r>
                        <a:rPr lang="en-US" sz="3200" i="1">
                          <a:latin typeface="Cambria Math" panose="02040503050406030204" pitchFamily="18" charset="0"/>
                        </a:rPr>
                        <m:t>𝑓</m:t>
                      </m:r>
                      <m:d>
                        <m:dPr>
                          <m:ctrlPr>
                            <a:rPr lang="en-US" sz="3200" i="1">
                              <a:latin typeface="Cambria Math" panose="02040503050406030204" pitchFamily="18" charset="0"/>
                            </a:rPr>
                          </m:ctrlPr>
                        </m:dPr>
                        <m:e>
                          <m:sSub>
                            <m:sSubPr>
                              <m:ctrlPr>
                                <a:rPr lang="en-US" sz="3200" i="1">
                                  <a:latin typeface="Cambria Math" panose="02040503050406030204" pitchFamily="18" charset="0"/>
                                </a:rPr>
                              </m:ctrlPr>
                            </m:sSubPr>
                            <m:e>
                              <m:r>
                                <a:rPr lang="en-US" sz="3200" i="1">
                                  <a:latin typeface="Cambria Math" panose="02040503050406030204" pitchFamily="18" charset="0"/>
                                </a:rPr>
                                <m:t>𝑥</m:t>
                              </m:r>
                            </m:e>
                            <m:sub>
                              <m:r>
                                <a:rPr lang="en-US" sz="3200" i="1">
                                  <a:latin typeface="Cambria Math" panose="02040503050406030204" pitchFamily="18" charset="0"/>
                                </a:rPr>
                                <m:t>𝑘</m:t>
                              </m:r>
                            </m:sub>
                          </m:sSub>
                        </m:e>
                      </m:d>
                    </m:oMath>
                  </m:oMathPara>
                </a14:m>
                <a:endParaRPr lang="en-US" sz="3200" dirty="0"/>
              </a:p>
            </p:txBody>
          </p:sp>
        </mc:Choice>
        <mc:Fallback xmlns="">
          <p:sp>
            <p:nvSpPr>
              <p:cNvPr id="19" name="Rectangle 18">
                <a:extLst>
                  <a:ext uri="{FF2B5EF4-FFF2-40B4-BE49-F238E27FC236}">
                    <a16:creationId xmlns:a16="http://schemas.microsoft.com/office/drawing/2014/main" id="{C9564E9C-6869-D847-899F-5182363273E3}"/>
                  </a:ext>
                </a:extLst>
              </p:cNvPr>
              <p:cNvSpPr>
                <a:spLocks noRot="1" noChangeAspect="1" noMove="1" noResize="1" noEditPoints="1" noAdjustHandles="1" noChangeArrowheads="1" noChangeShapeType="1" noTextEdit="1"/>
              </p:cNvSpPr>
              <p:nvPr/>
            </p:nvSpPr>
            <p:spPr>
              <a:xfrm>
                <a:off x="79642" y="5094514"/>
                <a:ext cx="5749657" cy="584775"/>
              </a:xfrm>
              <a:prstGeom prst="rect">
                <a:avLst/>
              </a:prstGeom>
              <a:blipFill>
                <a:blip r:embed="rId3"/>
                <a:stretch>
                  <a:fillRect b="-212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E21C1EB-FF7D-5142-AB20-E027E7138F4A}"/>
                  </a:ext>
                </a:extLst>
              </p:cNvPr>
              <p:cNvSpPr txBox="1"/>
              <p:nvPr/>
            </p:nvSpPr>
            <p:spPr>
              <a:xfrm>
                <a:off x="3548381" y="1732379"/>
                <a:ext cx="1640669" cy="523220"/>
              </a:xfrm>
              <a:prstGeom prst="rect">
                <a:avLst/>
              </a:prstGeom>
              <a:solidFill>
                <a:srgbClr val="FFFF0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solidFill>
                            <a:schemeClr val="accent2">
                              <a:lumMod val="50000"/>
                            </a:schemeClr>
                          </a:solidFill>
                          <a:latin typeface="Cambria Math" panose="02040503050406030204" pitchFamily="18" charset="0"/>
                        </a:rPr>
                        <m:t>𝑓</m:t>
                      </m:r>
                      <m:d>
                        <m:dPr>
                          <m:ctrlPr>
                            <a:rPr lang="en-US" sz="2800" b="0" i="1" smtClean="0">
                              <a:solidFill>
                                <a:schemeClr val="accent2">
                                  <a:lumMod val="50000"/>
                                </a:schemeClr>
                              </a:solidFill>
                              <a:latin typeface="Cambria Math" panose="02040503050406030204" pitchFamily="18" charset="0"/>
                            </a:rPr>
                          </m:ctrlPr>
                        </m:dPr>
                        <m:e>
                          <m:r>
                            <a:rPr lang="en-US" sz="2800" b="0" i="1" smtClean="0">
                              <a:solidFill>
                                <a:schemeClr val="accent2">
                                  <a:lumMod val="50000"/>
                                </a:schemeClr>
                              </a:solidFill>
                              <a:latin typeface="Cambria Math" panose="02040503050406030204" pitchFamily="18" charset="0"/>
                            </a:rPr>
                            <m:t>𝑥</m:t>
                          </m:r>
                        </m:e>
                      </m:d>
                    </m:oMath>
                  </m:oMathPara>
                </a14:m>
                <a:endParaRPr lang="en-US" sz="3600" i="1" dirty="0">
                  <a:solidFill>
                    <a:srgbClr val="FF0000"/>
                  </a:solidFill>
                  <a:latin typeface="Times New Roman" panose="02020603050405020304" pitchFamily="18" charset="0"/>
                  <a:ea typeface="Helvetica"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0E21C1EB-FF7D-5142-AB20-E027E7138F4A}"/>
                  </a:ext>
                </a:extLst>
              </p:cNvPr>
              <p:cNvSpPr txBox="1">
                <a:spLocks noRot="1" noChangeAspect="1" noMove="1" noResize="1" noEditPoints="1" noAdjustHandles="1" noChangeArrowheads="1" noChangeShapeType="1" noTextEdit="1"/>
              </p:cNvSpPr>
              <p:nvPr/>
            </p:nvSpPr>
            <p:spPr>
              <a:xfrm>
                <a:off x="3548381" y="1732379"/>
                <a:ext cx="1640669" cy="523220"/>
              </a:xfrm>
              <a:prstGeom prst="rect">
                <a:avLst/>
              </a:prstGeom>
              <a:blipFill>
                <a:blip r:embed="rId4"/>
                <a:stretch>
                  <a:fillRect b="-18605"/>
                </a:stretch>
              </a:blipFill>
            </p:spPr>
            <p:txBody>
              <a:bodyPr/>
              <a:lstStyle/>
              <a:p>
                <a:r>
                  <a:rPr lang="en-US">
                    <a:noFill/>
                  </a:rPr>
                  <a:t> </a:t>
                </a:r>
              </a:p>
            </p:txBody>
          </p:sp>
        </mc:Fallback>
      </mc:AlternateContent>
    </p:spTree>
    <p:extLst>
      <p:ext uri="{BB962C8B-B14F-4D97-AF65-F5344CB8AC3E}">
        <p14:creationId xmlns:p14="http://schemas.microsoft.com/office/powerpoint/2010/main" val="3010955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Method</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267385" y="1600280"/>
            <a:ext cx="3372802" cy="2900610"/>
          </a:xfrm>
          <a:prstGeom prst="rect">
            <a:avLst/>
          </a:prstGeom>
        </p:spPr>
      </p:pic>
      <p:sp>
        <p:nvSpPr>
          <p:cNvPr id="7" name="Oval 6"/>
          <p:cNvSpPr/>
          <p:nvPr/>
        </p:nvSpPr>
        <p:spPr bwMode="auto">
          <a:xfrm>
            <a:off x="8462924" y="2255599"/>
            <a:ext cx="239917" cy="190349"/>
          </a:xfrm>
          <a:prstGeom prst="ellipse">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0" name="Oval 19"/>
          <p:cNvSpPr/>
          <p:nvPr/>
        </p:nvSpPr>
        <p:spPr bwMode="auto">
          <a:xfrm>
            <a:off x="8187622" y="3012683"/>
            <a:ext cx="239917" cy="190349"/>
          </a:xfrm>
          <a:prstGeom prst="ellipse">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2" name="Oval 21"/>
          <p:cNvSpPr/>
          <p:nvPr/>
        </p:nvSpPr>
        <p:spPr bwMode="auto">
          <a:xfrm>
            <a:off x="7750088" y="3784519"/>
            <a:ext cx="239917" cy="190349"/>
          </a:xfrm>
          <a:prstGeom prst="ellipse">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16" name="Left Arrow 15">
            <a:extLst>
              <a:ext uri="{FF2B5EF4-FFF2-40B4-BE49-F238E27FC236}">
                <a16:creationId xmlns:a16="http://schemas.microsoft.com/office/drawing/2014/main" id="{8AC2E9B8-B296-8949-B163-A1E580231236}"/>
              </a:ext>
            </a:extLst>
          </p:cNvPr>
          <p:cNvSpPr/>
          <p:nvPr/>
        </p:nvSpPr>
        <p:spPr bwMode="auto">
          <a:xfrm>
            <a:off x="8266688" y="2584045"/>
            <a:ext cx="551747" cy="411946"/>
          </a:xfrm>
          <a:prstGeom prst="leftArrow">
            <a:avLst/>
          </a:prstGeom>
          <a:solidFill>
            <a:schemeClr val="bg1"/>
          </a:solidFill>
          <a:ln w="28575" cap="flat" cmpd="sng" algn="ctr">
            <a:solidFill>
              <a:schemeClr val="tx1"/>
            </a:solidFill>
            <a:prstDash val="solid"/>
            <a:round/>
            <a:headEnd type="none" w="med" len="med"/>
            <a:tailEnd type="triangle" w="med" len="med"/>
          </a:ln>
          <a:effectLst/>
          <a:scene3d>
            <a:camera prst="orthographicFront">
              <a:rot lat="0" lon="0" rev="3600000"/>
            </a:camera>
            <a:lightRig rig="threePt" dir="t"/>
          </a:scene3d>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17" name="Left Arrow 16">
            <a:extLst>
              <a:ext uri="{FF2B5EF4-FFF2-40B4-BE49-F238E27FC236}">
                <a16:creationId xmlns:a16="http://schemas.microsoft.com/office/drawing/2014/main" id="{2A027B3B-1733-FF47-92FA-B53B4DE28B1F}"/>
              </a:ext>
            </a:extLst>
          </p:cNvPr>
          <p:cNvSpPr/>
          <p:nvPr/>
        </p:nvSpPr>
        <p:spPr bwMode="auto">
          <a:xfrm>
            <a:off x="7843894" y="3349328"/>
            <a:ext cx="551747" cy="411946"/>
          </a:xfrm>
          <a:prstGeom prst="leftArrow">
            <a:avLst/>
          </a:prstGeom>
          <a:solidFill>
            <a:schemeClr val="bg1"/>
          </a:solidFill>
          <a:ln w="28575" cap="flat" cmpd="sng" algn="ctr">
            <a:solidFill>
              <a:schemeClr val="tx1"/>
            </a:solidFill>
            <a:prstDash val="solid"/>
            <a:round/>
            <a:headEnd type="none" w="med" len="med"/>
            <a:tailEnd type="triangle" w="med" len="med"/>
          </a:ln>
          <a:effectLst/>
          <a:scene3d>
            <a:camera prst="orthographicFront">
              <a:rot lat="0" lon="0" rev="3600000"/>
            </a:camera>
            <a:lightRig rig="threePt" dir="t"/>
          </a:scene3d>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18" name="Left Arrow 17">
            <a:extLst>
              <a:ext uri="{FF2B5EF4-FFF2-40B4-BE49-F238E27FC236}">
                <a16:creationId xmlns:a16="http://schemas.microsoft.com/office/drawing/2014/main" id="{C475FCE1-494D-A64D-B7FD-091606FA74D3}"/>
              </a:ext>
            </a:extLst>
          </p:cNvPr>
          <p:cNvSpPr/>
          <p:nvPr/>
        </p:nvSpPr>
        <p:spPr bwMode="auto">
          <a:xfrm>
            <a:off x="7232583" y="4010108"/>
            <a:ext cx="551747" cy="411946"/>
          </a:xfrm>
          <a:prstGeom prst="leftArrow">
            <a:avLst/>
          </a:prstGeom>
          <a:solidFill>
            <a:schemeClr val="bg1"/>
          </a:solidFill>
          <a:ln w="28575" cap="flat" cmpd="sng" algn="ctr">
            <a:solidFill>
              <a:schemeClr val="tx1"/>
            </a:solidFill>
            <a:prstDash val="solid"/>
            <a:round/>
            <a:headEnd type="none" w="med" len="med"/>
            <a:tailEnd type="triangle" w="med" len="med"/>
          </a:ln>
          <a:effectLst/>
          <a:scene3d>
            <a:camera prst="orthographicFront">
              <a:rot lat="0" lon="0" rev="3600000"/>
            </a:camera>
            <a:lightRig rig="threePt" dir="t"/>
          </a:scene3d>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15" name="Oval 14">
            <a:extLst>
              <a:ext uri="{FF2B5EF4-FFF2-40B4-BE49-F238E27FC236}">
                <a16:creationId xmlns:a16="http://schemas.microsoft.com/office/drawing/2014/main" id="{4B4BAAEE-83F8-3E49-8ACB-C8D2AAF93C62}"/>
              </a:ext>
            </a:extLst>
          </p:cNvPr>
          <p:cNvSpPr/>
          <p:nvPr/>
        </p:nvSpPr>
        <p:spPr bwMode="auto">
          <a:xfrm>
            <a:off x="6942368" y="4325539"/>
            <a:ext cx="239917" cy="190349"/>
          </a:xfrm>
          <a:prstGeom prst="ellipse">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6A138B0C-03FF-8C4F-9FD2-D8E4FF05D9C7}"/>
                  </a:ext>
                </a:extLst>
              </p:cNvPr>
              <p:cNvSpPr txBox="1"/>
              <p:nvPr/>
            </p:nvSpPr>
            <p:spPr>
              <a:xfrm>
                <a:off x="79643" y="1524000"/>
                <a:ext cx="3091543" cy="1135567"/>
              </a:xfrm>
              <a:prstGeom prst="rect">
                <a:avLst/>
              </a:prstGeom>
              <a:solidFill>
                <a:srgbClr val="FFFF0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solidFill>
                            <a:schemeClr val="accent2">
                              <a:lumMod val="50000"/>
                            </a:schemeClr>
                          </a:solidFill>
                          <a:latin typeface="Cambria Math" panose="02040503050406030204" pitchFamily="18" charset="0"/>
                        </a:rPr>
                        <m:t>𝑓</m:t>
                      </m:r>
                      <m:d>
                        <m:dPr>
                          <m:ctrlPr>
                            <a:rPr lang="en-US" sz="2800" b="0" i="1" smtClean="0">
                              <a:solidFill>
                                <a:schemeClr val="accent2">
                                  <a:lumMod val="50000"/>
                                </a:schemeClr>
                              </a:solidFill>
                              <a:latin typeface="Cambria Math" panose="02040503050406030204" pitchFamily="18" charset="0"/>
                            </a:rPr>
                          </m:ctrlPr>
                        </m:dPr>
                        <m:e>
                          <m:r>
                            <a:rPr lang="en-US" sz="2800" b="0" i="1" smtClean="0">
                              <a:solidFill>
                                <a:schemeClr val="accent2">
                                  <a:lumMod val="50000"/>
                                </a:schemeClr>
                              </a:solidFill>
                              <a:latin typeface="Cambria Math" panose="02040503050406030204" pitchFamily="18" charset="0"/>
                            </a:rPr>
                            <m:t>𝑥</m:t>
                          </m:r>
                        </m:e>
                      </m:d>
                      <m:r>
                        <a:rPr lang="en-US" sz="2800" b="0" i="1" smtClean="0">
                          <a:solidFill>
                            <a:schemeClr val="accent2">
                              <a:lumMod val="50000"/>
                            </a:schemeClr>
                          </a:solidFill>
                          <a:latin typeface="Cambria Math" panose="02040503050406030204" pitchFamily="18" charset="0"/>
                        </a:rPr>
                        <m:t>= </m:t>
                      </m:r>
                      <m:nary>
                        <m:naryPr>
                          <m:chr m:val="∑"/>
                          <m:subHide m:val="on"/>
                          <m:supHide m:val="on"/>
                          <m:ctrlPr>
                            <a:rPr lang="en-US" sz="2800" i="1">
                              <a:solidFill>
                                <a:schemeClr val="accent2">
                                  <a:lumMod val="50000"/>
                                </a:schemeClr>
                              </a:solidFill>
                              <a:latin typeface="Cambria Math" panose="02040503050406030204" pitchFamily="18" charset="0"/>
                            </a:rPr>
                          </m:ctrlPr>
                        </m:naryPr>
                        <m:sub/>
                        <m:sup/>
                        <m:e>
                          <m:sSub>
                            <m:sSubPr>
                              <m:ctrlPr>
                                <a:rPr lang="en-US" sz="2800" i="1">
                                  <a:solidFill>
                                    <a:schemeClr val="accent2">
                                      <a:lumMod val="50000"/>
                                    </a:schemeClr>
                                  </a:solidFill>
                                  <a:latin typeface="Cambria Math" panose="02040503050406030204" pitchFamily="18" charset="0"/>
                                </a:rPr>
                              </m:ctrlPr>
                            </m:sSubPr>
                            <m:e>
                              <m:r>
                                <a:rPr lang="en-US" sz="2800" b="0" i="1" smtClean="0">
                                  <a:solidFill>
                                    <a:schemeClr val="accent2">
                                      <a:lumMod val="50000"/>
                                    </a:schemeClr>
                                  </a:solidFill>
                                  <a:latin typeface="Cambria Math" panose="02040503050406030204" pitchFamily="18" charset="0"/>
                                </a:rPr>
                                <m:t>𝑓</m:t>
                              </m:r>
                            </m:e>
                            <m:sub>
                              <m:r>
                                <a:rPr lang="en-US" sz="2800" i="1">
                                  <a:solidFill>
                                    <a:schemeClr val="accent2">
                                      <a:lumMod val="50000"/>
                                    </a:schemeClr>
                                  </a:solidFill>
                                  <a:latin typeface="Cambria Math" panose="02040503050406030204" pitchFamily="18" charset="0"/>
                                </a:rPr>
                                <m:t>𝑖</m:t>
                              </m:r>
                            </m:sub>
                          </m:sSub>
                          <m:d>
                            <m:dPr>
                              <m:ctrlPr>
                                <a:rPr lang="en-US" sz="2800" i="1">
                                  <a:solidFill>
                                    <a:schemeClr val="accent2">
                                      <a:lumMod val="50000"/>
                                    </a:schemeClr>
                                  </a:solidFill>
                                  <a:latin typeface="Cambria Math" panose="02040503050406030204" pitchFamily="18" charset="0"/>
                                </a:rPr>
                              </m:ctrlPr>
                            </m:dPr>
                            <m:e>
                              <m:r>
                                <a:rPr lang="en-US" sz="2800" i="1">
                                  <a:solidFill>
                                    <a:schemeClr val="accent2">
                                      <a:lumMod val="50000"/>
                                    </a:schemeClr>
                                  </a:solidFill>
                                  <a:latin typeface="Cambria Math" panose="02040503050406030204" pitchFamily="18" charset="0"/>
                                </a:rPr>
                                <m:t>𝑥</m:t>
                              </m:r>
                            </m:e>
                          </m:d>
                        </m:e>
                      </m:nary>
                    </m:oMath>
                  </m:oMathPara>
                </a14:m>
                <a:endParaRPr lang="en-US" sz="3600" i="1" dirty="0">
                  <a:solidFill>
                    <a:srgbClr val="FF0000"/>
                  </a:solidFill>
                  <a:latin typeface="Times New Roman" panose="02020603050405020304" pitchFamily="18" charset="0"/>
                  <a:ea typeface="Helvetica"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6A138B0C-03FF-8C4F-9FD2-D8E4FF05D9C7}"/>
                  </a:ext>
                </a:extLst>
              </p:cNvPr>
              <p:cNvSpPr txBox="1">
                <a:spLocks noRot="1" noChangeAspect="1" noMove="1" noResize="1" noEditPoints="1" noAdjustHandles="1" noChangeArrowheads="1" noChangeShapeType="1" noTextEdit="1"/>
              </p:cNvSpPr>
              <p:nvPr/>
            </p:nvSpPr>
            <p:spPr>
              <a:xfrm>
                <a:off x="79643" y="1524000"/>
                <a:ext cx="3091543" cy="1135567"/>
              </a:xfrm>
              <a:prstGeom prst="rect">
                <a:avLst/>
              </a:prstGeom>
              <a:blipFill>
                <a:blip r:embed="rId3"/>
                <a:stretch>
                  <a:fillRect t="-132584" b="-1842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07A05036-5BB9-CF40-8B5A-F224749207C5}"/>
                  </a:ext>
                </a:extLst>
              </p:cNvPr>
              <p:cNvSpPr/>
              <p:nvPr/>
            </p:nvSpPr>
            <p:spPr>
              <a:xfrm>
                <a:off x="-41111" y="4006815"/>
                <a:ext cx="6035408" cy="1401666"/>
              </a:xfrm>
              <a:prstGeom prst="rect">
                <a:avLst/>
              </a:prstGeom>
              <a:solidFill>
                <a:schemeClr val="accent6">
                  <a:lumMod val="20000"/>
                  <a:lumOff val="80000"/>
                </a:schemeClr>
              </a:solidFill>
            </p:spPr>
            <p:txBody>
              <a:bodyPr wrap="square">
                <a:spAutoFit/>
              </a:bodyPr>
              <a:lstStyle/>
              <a:p>
                <a:pPr marL="342900" lvl="1" indent="0">
                  <a:buNone/>
                </a:pPr>
                <a14:m>
                  <m:oMathPara xmlns:m="http://schemas.openxmlformats.org/officeDocument/2006/math">
                    <m:oMathParaPr>
                      <m:jc m:val="centerGroup"/>
                    </m:oMathParaPr>
                    <m:oMath xmlns:m="http://schemas.openxmlformats.org/officeDocument/2006/math">
                      <m:sSub>
                        <m:sSubPr>
                          <m:ctrlPr>
                            <a:rPr lang="en-US" sz="3200" b="0" i="1" smtClean="0">
                              <a:solidFill>
                                <a:schemeClr val="tx1"/>
                              </a:solidFill>
                              <a:latin typeface="Cambria Math" panose="02040503050406030204" pitchFamily="18" charset="0"/>
                            </a:rPr>
                          </m:ctrlPr>
                        </m:sSubPr>
                        <m:e>
                          <m:r>
                            <a:rPr lang="en-US" sz="3200" b="0" i="1" smtClean="0">
                              <a:solidFill>
                                <a:schemeClr val="tx1"/>
                              </a:solidFill>
                              <a:latin typeface="Cambria Math" panose="02040503050406030204" pitchFamily="18" charset="0"/>
                            </a:rPr>
                            <m:t>𝑥</m:t>
                          </m:r>
                        </m:e>
                        <m:sub>
                          <m:r>
                            <a:rPr lang="en-US" sz="3200" b="0" i="1" smtClean="0">
                              <a:solidFill>
                                <a:schemeClr val="tx1"/>
                              </a:solidFill>
                              <a:latin typeface="Cambria Math" panose="02040503050406030204" pitchFamily="18" charset="0"/>
                            </a:rPr>
                            <m:t>𝑘</m:t>
                          </m:r>
                          <m:r>
                            <a:rPr lang="en-US" sz="3200" b="0" i="1" smtClean="0">
                              <a:solidFill>
                                <a:schemeClr val="tx1"/>
                              </a:solidFill>
                              <a:latin typeface="Cambria Math" panose="02040503050406030204" pitchFamily="18" charset="0"/>
                            </a:rPr>
                            <m:t>+1</m:t>
                          </m:r>
                        </m:sub>
                      </m:sSub>
                      <m:r>
                        <a:rPr lang="en-US" sz="3200" b="0" i="1" smtClean="0">
                          <a:solidFill>
                            <a:schemeClr val="tx1"/>
                          </a:solidFill>
                          <a:latin typeface="Cambria Math" panose="02040503050406030204" pitchFamily="18" charset="0"/>
                        </a:rPr>
                        <m:t>⟵</m:t>
                      </m:r>
                      <m:sSub>
                        <m:sSubPr>
                          <m:ctrlPr>
                            <a:rPr lang="en-US" sz="3200" i="1">
                              <a:solidFill>
                                <a:schemeClr val="tx1"/>
                              </a:solidFill>
                              <a:latin typeface="Cambria Math" panose="02040503050406030204" pitchFamily="18" charset="0"/>
                            </a:rPr>
                          </m:ctrlPr>
                        </m:sSubPr>
                        <m:e>
                          <m:r>
                            <a:rPr lang="en-US" sz="3200" i="1">
                              <a:solidFill>
                                <a:schemeClr val="tx1"/>
                              </a:solidFill>
                              <a:latin typeface="Cambria Math" panose="02040503050406030204" pitchFamily="18" charset="0"/>
                            </a:rPr>
                            <m:t>𝑥</m:t>
                          </m:r>
                        </m:e>
                        <m:sub>
                          <m:r>
                            <a:rPr lang="en-US" sz="3200" i="1">
                              <a:solidFill>
                                <a:schemeClr val="tx1"/>
                              </a:solidFill>
                              <a:latin typeface="Cambria Math" panose="02040503050406030204" pitchFamily="18" charset="0"/>
                            </a:rPr>
                            <m:t>𝑘</m:t>
                          </m:r>
                        </m:sub>
                      </m:sSub>
                      <m:r>
                        <a:rPr lang="en-US" sz="3200" b="0" i="1" smtClean="0">
                          <a:solidFill>
                            <a:schemeClr val="tx1"/>
                          </a:solidFill>
                          <a:latin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𝜆</m:t>
                          </m:r>
                        </m:e>
                        <m:sub>
                          <m:r>
                            <a:rPr lang="en-US" sz="3200" i="1">
                              <a:latin typeface="Cambria Math" panose="02040503050406030204" pitchFamily="18" charset="0"/>
                              <a:ea typeface="Cambria Math" panose="02040503050406030204" pitchFamily="18" charset="0"/>
                            </a:rPr>
                            <m:t>𝑘</m:t>
                          </m:r>
                        </m:sub>
                      </m:sSub>
                      <m:r>
                        <m:rPr>
                          <m:sty m:val="p"/>
                        </m:rPr>
                        <a:rPr lang="en-US" sz="3200" i="1" smtClean="0">
                          <a:latin typeface="Cambria Math" panose="02040503050406030204" pitchFamily="18" charset="0"/>
                          <a:ea typeface="Cambria Math" panose="02040503050406030204" pitchFamily="18" charset="0"/>
                        </a:rPr>
                        <m:t>∇</m:t>
                      </m:r>
                      <m:d>
                        <m:dPr>
                          <m:ctrlPr>
                            <a:rPr lang="en-US" sz="3200" i="1" smtClean="0">
                              <a:latin typeface="Cambria Math" panose="02040503050406030204" pitchFamily="18" charset="0"/>
                              <a:ea typeface="Cambria Math" panose="02040503050406030204" pitchFamily="18" charset="0"/>
                            </a:rPr>
                          </m:ctrlPr>
                        </m:dPr>
                        <m:e>
                          <m:nary>
                            <m:naryPr>
                              <m:chr m:val="∑"/>
                              <m:supHide m:val="on"/>
                              <m:ctrlPr>
                                <a:rPr lang="en-US" sz="3200" i="1">
                                  <a:latin typeface="Cambria Math" panose="02040503050406030204" pitchFamily="18" charset="0"/>
                                </a:rPr>
                              </m:ctrlPr>
                            </m:naryPr>
                            <m:sub>
                              <m:r>
                                <a:rPr lang="en-US" sz="3200" i="1">
                                  <a:latin typeface="Cambria Math" panose="02040503050406030204" pitchFamily="18" charset="0"/>
                                </a:rPr>
                                <m:t>𝑖</m:t>
                              </m:r>
                            </m:sub>
                            <m:sup/>
                            <m:e>
                              <m:sSub>
                                <m:sSubPr>
                                  <m:ctrlPr>
                                    <a:rPr lang="en-US" sz="3200" i="1">
                                      <a:latin typeface="Cambria Math" panose="02040503050406030204" pitchFamily="18" charset="0"/>
                                    </a:rPr>
                                  </m:ctrlPr>
                                </m:sSubPr>
                                <m:e>
                                  <m:r>
                                    <a:rPr lang="en-US" sz="3200" i="1">
                                      <a:latin typeface="Cambria Math" panose="02040503050406030204" pitchFamily="18" charset="0"/>
                                    </a:rPr>
                                    <m:t>𝑓</m:t>
                                  </m:r>
                                </m:e>
                                <m:sub>
                                  <m:r>
                                    <a:rPr lang="en-US" sz="3200" i="1">
                                      <a:latin typeface="Cambria Math" panose="02040503050406030204" pitchFamily="18" charset="0"/>
                                    </a:rPr>
                                    <m:t>𝑖</m:t>
                                  </m:r>
                                </m:sub>
                              </m:sSub>
                              <m:d>
                                <m:dPr>
                                  <m:ctrlPr>
                                    <a:rPr lang="en-US" sz="3200" i="1">
                                      <a:latin typeface="Cambria Math" panose="02040503050406030204" pitchFamily="18" charset="0"/>
                                    </a:rPr>
                                  </m:ctrlPr>
                                </m:dPr>
                                <m:e>
                                  <m:sSub>
                                    <m:sSubPr>
                                      <m:ctrlPr>
                                        <a:rPr lang="en-US" sz="3200" i="1">
                                          <a:latin typeface="Cambria Math" panose="02040503050406030204" pitchFamily="18" charset="0"/>
                                        </a:rPr>
                                      </m:ctrlPr>
                                    </m:sSubPr>
                                    <m:e>
                                      <m:r>
                                        <a:rPr lang="en-US" sz="3200" i="1">
                                          <a:latin typeface="Cambria Math" panose="02040503050406030204" pitchFamily="18" charset="0"/>
                                        </a:rPr>
                                        <m:t>𝑥</m:t>
                                      </m:r>
                                    </m:e>
                                    <m:sub>
                                      <m:r>
                                        <a:rPr lang="en-US" sz="3200" i="1">
                                          <a:latin typeface="Cambria Math" panose="02040503050406030204" pitchFamily="18" charset="0"/>
                                        </a:rPr>
                                        <m:t>𝑘</m:t>
                                      </m:r>
                                    </m:sub>
                                  </m:sSub>
                                </m:e>
                              </m:d>
                            </m:e>
                          </m:nary>
                        </m:e>
                      </m:d>
                    </m:oMath>
                  </m:oMathPara>
                </a14:m>
                <a:endParaRPr lang="en-US" sz="3200" dirty="0"/>
              </a:p>
            </p:txBody>
          </p:sp>
        </mc:Choice>
        <mc:Fallback xmlns="">
          <p:sp>
            <p:nvSpPr>
              <p:cNvPr id="24" name="Rectangle 23">
                <a:extLst>
                  <a:ext uri="{FF2B5EF4-FFF2-40B4-BE49-F238E27FC236}">
                    <a16:creationId xmlns:a16="http://schemas.microsoft.com/office/drawing/2014/main" id="{07A05036-5BB9-CF40-8B5A-F224749207C5}"/>
                  </a:ext>
                </a:extLst>
              </p:cNvPr>
              <p:cNvSpPr>
                <a:spLocks noRot="1" noChangeAspect="1" noMove="1" noResize="1" noEditPoints="1" noAdjustHandles="1" noChangeArrowheads="1" noChangeShapeType="1" noTextEdit="1"/>
              </p:cNvSpPr>
              <p:nvPr/>
            </p:nvSpPr>
            <p:spPr>
              <a:xfrm>
                <a:off x="-41111" y="4006815"/>
                <a:ext cx="6035408" cy="1401666"/>
              </a:xfrm>
              <a:prstGeom prst="rect">
                <a:avLst/>
              </a:prstGeom>
              <a:blipFill>
                <a:blip r:embed="rId4"/>
                <a:stretch>
                  <a:fillRect t="-113393" b="-168750"/>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D2D9D9E7-FA06-9745-B250-F4883A71A1B6}"/>
              </a:ext>
            </a:extLst>
          </p:cNvPr>
          <p:cNvSpPr txBox="1"/>
          <p:nvPr/>
        </p:nvSpPr>
        <p:spPr>
          <a:xfrm>
            <a:off x="7912824" y="3745205"/>
            <a:ext cx="428323"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i="1" dirty="0">
                <a:solidFill>
                  <a:srgbClr val="FF0000"/>
                </a:solidFill>
                <a:latin typeface="Times New Roman" panose="02020603050405020304" pitchFamily="18" charset="0"/>
                <a:ea typeface="Helvetica" charset="0"/>
                <a:cs typeface="Times New Roman" panose="02020603050405020304" pitchFamily="18" charset="0"/>
              </a:rPr>
              <a:t>x</a:t>
            </a:r>
            <a:r>
              <a:rPr lang="en-US" sz="2000" i="1" baseline="-25000" dirty="0">
                <a:solidFill>
                  <a:srgbClr val="FF0000"/>
                </a:solidFill>
                <a:latin typeface="Times New Roman" panose="02020603050405020304" pitchFamily="18" charset="0"/>
                <a:ea typeface="Helvetica" charset="0"/>
                <a:cs typeface="Times New Roman" panose="02020603050405020304" pitchFamily="18" charset="0"/>
              </a:rPr>
              <a:t>2</a:t>
            </a:r>
            <a:endParaRPr lang="en-US" sz="2800" dirty="0">
              <a:solidFill>
                <a:srgbClr val="FF0000"/>
              </a:solidFill>
              <a:latin typeface="Times New Roman" panose="02020603050405020304" pitchFamily="18" charset="0"/>
              <a:ea typeface="Helvetica" charset="0"/>
              <a:cs typeface="Times New Roman" panose="02020603050405020304" pitchFamily="18" charset="0"/>
            </a:endParaRPr>
          </a:p>
        </p:txBody>
      </p:sp>
      <p:sp>
        <p:nvSpPr>
          <p:cNvPr id="28" name="TextBox 27">
            <a:extLst>
              <a:ext uri="{FF2B5EF4-FFF2-40B4-BE49-F238E27FC236}">
                <a16:creationId xmlns:a16="http://schemas.microsoft.com/office/drawing/2014/main" id="{05A183A5-C0D4-4F4E-BBDC-51E3EDDEC531}"/>
              </a:ext>
            </a:extLst>
          </p:cNvPr>
          <p:cNvSpPr txBox="1"/>
          <p:nvPr/>
        </p:nvSpPr>
        <p:spPr>
          <a:xfrm>
            <a:off x="6515622" y="4291210"/>
            <a:ext cx="428323"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i="1" dirty="0">
                <a:solidFill>
                  <a:srgbClr val="FF0000"/>
                </a:solidFill>
                <a:latin typeface="Times New Roman" panose="02020603050405020304" pitchFamily="18" charset="0"/>
                <a:ea typeface="Helvetica" charset="0"/>
                <a:cs typeface="Times New Roman" panose="02020603050405020304" pitchFamily="18" charset="0"/>
              </a:rPr>
              <a:t>x</a:t>
            </a:r>
            <a:r>
              <a:rPr lang="en-US" sz="2000" i="1" baseline="-25000" dirty="0">
                <a:solidFill>
                  <a:srgbClr val="FF0000"/>
                </a:solidFill>
                <a:latin typeface="Times New Roman" panose="02020603050405020304" pitchFamily="18" charset="0"/>
                <a:ea typeface="Helvetica" charset="0"/>
                <a:cs typeface="Times New Roman" panose="02020603050405020304" pitchFamily="18" charset="0"/>
              </a:rPr>
              <a:t>3</a:t>
            </a:r>
            <a:endParaRPr lang="en-US" sz="2800" dirty="0">
              <a:solidFill>
                <a:srgbClr val="FF0000"/>
              </a:solidFill>
              <a:latin typeface="Times New Roman" panose="02020603050405020304" pitchFamily="18" charset="0"/>
              <a:ea typeface="Helvetica" charset="0"/>
              <a:cs typeface="Times New Roman" panose="02020603050405020304" pitchFamily="18" charset="0"/>
            </a:endParaRPr>
          </a:p>
        </p:txBody>
      </p:sp>
      <p:sp>
        <p:nvSpPr>
          <p:cNvPr id="29" name="TextBox 28">
            <a:extLst>
              <a:ext uri="{FF2B5EF4-FFF2-40B4-BE49-F238E27FC236}">
                <a16:creationId xmlns:a16="http://schemas.microsoft.com/office/drawing/2014/main" id="{B734D22D-065D-694A-A881-F8FE2A81DA1B}"/>
              </a:ext>
            </a:extLst>
          </p:cNvPr>
          <p:cNvSpPr txBox="1"/>
          <p:nvPr/>
        </p:nvSpPr>
        <p:spPr>
          <a:xfrm>
            <a:off x="8614869" y="1818225"/>
            <a:ext cx="428323"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i="1" dirty="0">
                <a:solidFill>
                  <a:srgbClr val="FF0000"/>
                </a:solidFill>
                <a:latin typeface="Times New Roman" panose="02020603050405020304" pitchFamily="18" charset="0"/>
                <a:ea typeface="Helvetica" charset="0"/>
                <a:cs typeface="Times New Roman" panose="02020603050405020304" pitchFamily="18" charset="0"/>
              </a:rPr>
              <a:t>x</a:t>
            </a:r>
            <a:r>
              <a:rPr lang="en-US" sz="2000" i="1" baseline="-25000" dirty="0">
                <a:solidFill>
                  <a:srgbClr val="FF0000"/>
                </a:solidFill>
                <a:latin typeface="Times New Roman" panose="02020603050405020304" pitchFamily="18" charset="0"/>
                <a:ea typeface="Helvetica" charset="0"/>
                <a:cs typeface="Times New Roman" panose="02020603050405020304" pitchFamily="18" charset="0"/>
              </a:rPr>
              <a:t>0</a:t>
            </a:r>
            <a:endParaRPr lang="en-US" sz="2800" dirty="0">
              <a:solidFill>
                <a:srgbClr val="FF0000"/>
              </a:solidFill>
              <a:latin typeface="Times New Roman" panose="02020603050405020304" pitchFamily="18" charset="0"/>
              <a:ea typeface="Helvetica" charset="0"/>
              <a:cs typeface="Times New Roman" panose="02020603050405020304" pitchFamily="18" charset="0"/>
            </a:endParaRPr>
          </a:p>
        </p:txBody>
      </p:sp>
      <p:sp>
        <p:nvSpPr>
          <p:cNvPr id="30" name="TextBox 29">
            <a:extLst>
              <a:ext uri="{FF2B5EF4-FFF2-40B4-BE49-F238E27FC236}">
                <a16:creationId xmlns:a16="http://schemas.microsoft.com/office/drawing/2014/main" id="{AF86F39E-9AF4-9F4F-A5D9-7740DA162F27}"/>
              </a:ext>
            </a:extLst>
          </p:cNvPr>
          <p:cNvSpPr txBox="1"/>
          <p:nvPr/>
        </p:nvSpPr>
        <p:spPr>
          <a:xfrm>
            <a:off x="8442047" y="2865186"/>
            <a:ext cx="428323"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i="1" dirty="0">
                <a:solidFill>
                  <a:srgbClr val="FF0000"/>
                </a:solidFill>
                <a:latin typeface="Times New Roman" panose="02020603050405020304" pitchFamily="18" charset="0"/>
                <a:ea typeface="Helvetica" charset="0"/>
                <a:cs typeface="Times New Roman" panose="02020603050405020304" pitchFamily="18" charset="0"/>
              </a:rPr>
              <a:t>x</a:t>
            </a:r>
            <a:r>
              <a:rPr lang="en-US" sz="2000" i="1" baseline="-25000" dirty="0">
                <a:solidFill>
                  <a:srgbClr val="FF0000"/>
                </a:solidFill>
                <a:latin typeface="Times New Roman" panose="02020603050405020304" pitchFamily="18" charset="0"/>
                <a:ea typeface="Helvetica" charset="0"/>
                <a:cs typeface="Times New Roman" panose="02020603050405020304" pitchFamily="18" charset="0"/>
              </a:rPr>
              <a:t>1</a:t>
            </a:r>
            <a:endParaRPr lang="en-US" sz="2800" dirty="0">
              <a:solidFill>
                <a:srgbClr val="FF0000"/>
              </a:solidFill>
              <a:latin typeface="Times New Roman" panose="02020603050405020304" pitchFamily="18" charset="0"/>
              <a:ea typeface="Helvetica" charset="0"/>
              <a:cs typeface="Times New Roman" panose="02020603050405020304" pitchFamily="18" charset="0"/>
            </a:endParaRPr>
          </a:p>
        </p:txBody>
      </p:sp>
    </p:spTree>
    <p:extLst>
      <p:ext uri="{BB962C8B-B14F-4D97-AF65-F5344CB8AC3E}">
        <p14:creationId xmlns:p14="http://schemas.microsoft.com/office/powerpoint/2010/main" val="756158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A9F5E-FEB9-6148-91A2-11044C1CB45C}"/>
              </a:ext>
            </a:extLst>
          </p:cNvPr>
          <p:cNvSpPr>
            <a:spLocks noGrp="1"/>
          </p:cNvSpPr>
          <p:nvPr>
            <p:ph type="ctrTitle"/>
          </p:nvPr>
        </p:nvSpPr>
        <p:spPr/>
        <p:txBody>
          <a:bodyPr/>
          <a:lstStyle/>
          <a:p>
            <a:r>
              <a:rPr lang="en-US" dirty="0"/>
              <a:t>Distributed Optimization</a:t>
            </a:r>
          </a:p>
        </p:txBody>
      </p:sp>
      <p:sp>
        <p:nvSpPr>
          <p:cNvPr id="3" name="Subtitle 2">
            <a:extLst>
              <a:ext uri="{FF2B5EF4-FFF2-40B4-BE49-F238E27FC236}">
                <a16:creationId xmlns:a16="http://schemas.microsoft.com/office/drawing/2014/main" id="{6CDC4A89-32C2-1544-9811-DC48604E29D9}"/>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5790321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Method</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267385" y="1600280"/>
            <a:ext cx="3372802" cy="2900610"/>
          </a:xfrm>
          <a:prstGeom prst="rect">
            <a:avLst/>
          </a:prstGeom>
        </p:spPr>
      </p:pic>
      <p:sp>
        <p:nvSpPr>
          <p:cNvPr id="7" name="Oval 6"/>
          <p:cNvSpPr/>
          <p:nvPr/>
        </p:nvSpPr>
        <p:spPr bwMode="auto">
          <a:xfrm>
            <a:off x="8462924" y="2255599"/>
            <a:ext cx="239917" cy="190349"/>
          </a:xfrm>
          <a:prstGeom prst="ellipse">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0" name="Oval 19"/>
          <p:cNvSpPr/>
          <p:nvPr/>
        </p:nvSpPr>
        <p:spPr bwMode="auto">
          <a:xfrm>
            <a:off x="8187622" y="3012683"/>
            <a:ext cx="239917" cy="190349"/>
          </a:xfrm>
          <a:prstGeom prst="ellipse">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2" name="Oval 21"/>
          <p:cNvSpPr/>
          <p:nvPr/>
        </p:nvSpPr>
        <p:spPr bwMode="auto">
          <a:xfrm>
            <a:off x="7750088" y="3784519"/>
            <a:ext cx="239917" cy="190349"/>
          </a:xfrm>
          <a:prstGeom prst="ellipse">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16" name="Left Arrow 15">
            <a:extLst>
              <a:ext uri="{FF2B5EF4-FFF2-40B4-BE49-F238E27FC236}">
                <a16:creationId xmlns:a16="http://schemas.microsoft.com/office/drawing/2014/main" id="{8AC2E9B8-B296-8949-B163-A1E580231236}"/>
              </a:ext>
            </a:extLst>
          </p:cNvPr>
          <p:cNvSpPr/>
          <p:nvPr/>
        </p:nvSpPr>
        <p:spPr bwMode="auto">
          <a:xfrm>
            <a:off x="8266688" y="2584045"/>
            <a:ext cx="551747" cy="411946"/>
          </a:xfrm>
          <a:prstGeom prst="leftArrow">
            <a:avLst/>
          </a:prstGeom>
          <a:solidFill>
            <a:schemeClr val="bg1"/>
          </a:solidFill>
          <a:ln w="28575" cap="flat" cmpd="sng" algn="ctr">
            <a:solidFill>
              <a:schemeClr val="tx1"/>
            </a:solidFill>
            <a:prstDash val="solid"/>
            <a:round/>
            <a:headEnd type="none" w="med" len="med"/>
            <a:tailEnd type="triangle" w="med" len="med"/>
          </a:ln>
          <a:effectLst/>
          <a:scene3d>
            <a:camera prst="orthographicFront">
              <a:rot lat="0" lon="0" rev="3600000"/>
            </a:camera>
            <a:lightRig rig="threePt" dir="t"/>
          </a:scene3d>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17" name="Left Arrow 16">
            <a:extLst>
              <a:ext uri="{FF2B5EF4-FFF2-40B4-BE49-F238E27FC236}">
                <a16:creationId xmlns:a16="http://schemas.microsoft.com/office/drawing/2014/main" id="{2A027B3B-1733-FF47-92FA-B53B4DE28B1F}"/>
              </a:ext>
            </a:extLst>
          </p:cNvPr>
          <p:cNvSpPr/>
          <p:nvPr/>
        </p:nvSpPr>
        <p:spPr bwMode="auto">
          <a:xfrm>
            <a:off x="7843894" y="3349328"/>
            <a:ext cx="551747" cy="411946"/>
          </a:xfrm>
          <a:prstGeom prst="leftArrow">
            <a:avLst/>
          </a:prstGeom>
          <a:solidFill>
            <a:schemeClr val="bg1"/>
          </a:solidFill>
          <a:ln w="28575" cap="flat" cmpd="sng" algn="ctr">
            <a:solidFill>
              <a:schemeClr val="tx1"/>
            </a:solidFill>
            <a:prstDash val="solid"/>
            <a:round/>
            <a:headEnd type="none" w="med" len="med"/>
            <a:tailEnd type="triangle" w="med" len="med"/>
          </a:ln>
          <a:effectLst/>
          <a:scene3d>
            <a:camera prst="orthographicFront">
              <a:rot lat="0" lon="0" rev="3600000"/>
            </a:camera>
            <a:lightRig rig="threePt" dir="t"/>
          </a:scene3d>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18" name="Left Arrow 17">
            <a:extLst>
              <a:ext uri="{FF2B5EF4-FFF2-40B4-BE49-F238E27FC236}">
                <a16:creationId xmlns:a16="http://schemas.microsoft.com/office/drawing/2014/main" id="{C475FCE1-494D-A64D-B7FD-091606FA74D3}"/>
              </a:ext>
            </a:extLst>
          </p:cNvPr>
          <p:cNvSpPr/>
          <p:nvPr/>
        </p:nvSpPr>
        <p:spPr bwMode="auto">
          <a:xfrm>
            <a:off x="7232583" y="4010108"/>
            <a:ext cx="551747" cy="411946"/>
          </a:xfrm>
          <a:prstGeom prst="leftArrow">
            <a:avLst/>
          </a:prstGeom>
          <a:solidFill>
            <a:schemeClr val="bg1"/>
          </a:solidFill>
          <a:ln w="28575" cap="flat" cmpd="sng" algn="ctr">
            <a:solidFill>
              <a:schemeClr val="tx1"/>
            </a:solidFill>
            <a:prstDash val="solid"/>
            <a:round/>
            <a:headEnd type="none" w="med" len="med"/>
            <a:tailEnd type="triangle" w="med" len="med"/>
          </a:ln>
          <a:effectLst/>
          <a:scene3d>
            <a:camera prst="orthographicFront">
              <a:rot lat="0" lon="0" rev="3600000"/>
            </a:camera>
            <a:lightRig rig="threePt" dir="t"/>
          </a:scene3d>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15" name="Oval 14">
            <a:extLst>
              <a:ext uri="{FF2B5EF4-FFF2-40B4-BE49-F238E27FC236}">
                <a16:creationId xmlns:a16="http://schemas.microsoft.com/office/drawing/2014/main" id="{4B4BAAEE-83F8-3E49-8ACB-C8D2AAF93C62}"/>
              </a:ext>
            </a:extLst>
          </p:cNvPr>
          <p:cNvSpPr/>
          <p:nvPr/>
        </p:nvSpPr>
        <p:spPr bwMode="auto">
          <a:xfrm>
            <a:off x="6942368" y="4325539"/>
            <a:ext cx="239917" cy="190349"/>
          </a:xfrm>
          <a:prstGeom prst="ellipse">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6A138B0C-03FF-8C4F-9FD2-D8E4FF05D9C7}"/>
                  </a:ext>
                </a:extLst>
              </p:cNvPr>
              <p:cNvSpPr txBox="1"/>
              <p:nvPr/>
            </p:nvSpPr>
            <p:spPr>
              <a:xfrm>
                <a:off x="79643" y="1524000"/>
                <a:ext cx="3091543" cy="1135567"/>
              </a:xfrm>
              <a:prstGeom prst="rect">
                <a:avLst/>
              </a:prstGeom>
              <a:solidFill>
                <a:srgbClr val="FFFF0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solidFill>
                            <a:schemeClr val="accent2">
                              <a:lumMod val="50000"/>
                            </a:schemeClr>
                          </a:solidFill>
                          <a:latin typeface="Cambria Math" panose="02040503050406030204" pitchFamily="18" charset="0"/>
                        </a:rPr>
                        <m:t>𝑓</m:t>
                      </m:r>
                      <m:d>
                        <m:dPr>
                          <m:ctrlPr>
                            <a:rPr lang="en-US" sz="2800" b="0" i="1" smtClean="0">
                              <a:solidFill>
                                <a:schemeClr val="accent2">
                                  <a:lumMod val="50000"/>
                                </a:schemeClr>
                              </a:solidFill>
                              <a:latin typeface="Cambria Math" panose="02040503050406030204" pitchFamily="18" charset="0"/>
                            </a:rPr>
                          </m:ctrlPr>
                        </m:dPr>
                        <m:e>
                          <m:r>
                            <a:rPr lang="en-US" sz="2800" b="0" i="1" smtClean="0">
                              <a:solidFill>
                                <a:schemeClr val="accent2">
                                  <a:lumMod val="50000"/>
                                </a:schemeClr>
                              </a:solidFill>
                              <a:latin typeface="Cambria Math" panose="02040503050406030204" pitchFamily="18" charset="0"/>
                            </a:rPr>
                            <m:t>𝑥</m:t>
                          </m:r>
                        </m:e>
                      </m:d>
                      <m:r>
                        <a:rPr lang="en-US" sz="2800" b="0" i="1" smtClean="0">
                          <a:solidFill>
                            <a:schemeClr val="accent2">
                              <a:lumMod val="50000"/>
                            </a:schemeClr>
                          </a:solidFill>
                          <a:latin typeface="Cambria Math" panose="02040503050406030204" pitchFamily="18" charset="0"/>
                        </a:rPr>
                        <m:t>= </m:t>
                      </m:r>
                      <m:nary>
                        <m:naryPr>
                          <m:chr m:val="∑"/>
                          <m:subHide m:val="on"/>
                          <m:supHide m:val="on"/>
                          <m:ctrlPr>
                            <a:rPr lang="en-US" sz="2800" i="1">
                              <a:solidFill>
                                <a:schemeClr val="accent2">
                                  <a:lumMod val="50000"/>
                                </a:schemeClr>
                              </a:solidFill>
                              <a:latin typeface="Cambria Math" panose="02040503050406030204" pitchFamily="18" charset="0"/>
                            </a:rPr>
                          </m:ctrlPr>
                        </m:naryPr>
                        <m:sub/>
                        <m:sup/>
                        <m:e>
                          <m:sSub>
                            <m:sSubPr>
                              <m:ctrlPr>
                                <a:rPr lang="en-US" sz="2800" i="1">
                                  <a:solidFill>
                                    <a:schemeClr val="accent2">
                                      <a:lumMod val="50000"/>
                                    </a:schemeClr>
                                  </a:solidFill>
                                  <a:latin typeface="Cambria Math" panose="02040503050406030204" pitchFamily="18" charset="0"/>
                                </a:rPr>
                              </m:ctrlPr>
                            </m:sSubPr>
                            <m:e>
                              <m:r>
                                <a:rPr lang="en-US" sz="2800" b="0" i="1" smtClean="0">
                                  <a:solidFill>
                                    <a:schemeClr val="accent2">
                                      <a:lumMod val="50000"/>
                                    </a:schemeClr>
                                  </a:solidFill>
                                  <a:latin typeface="Cambria Math" panose="02040503050406030204" pitchFamily="18" charset="0"/>
                                </a:rPr>
                                <m:t>𝑓</m:t>
                              </m:r>
                            </m:e>
                            <m:sub>
                              <m:r>
                                <a:rPr lang="en-US" sz="2800" i="1">
                                  <a:solidFill>
                                    <a:schemeClr val="accent2">
                                      <a:lumMod val="50000"/>
                                    </a:schemeClr>
                                  </a:solidFill>
                                  <a:latin typeface="Cambria Math" panose="02040503050406030204" pitchFamily="18" charset="0"/>
                                </a:rPr>
                                <m:t>𝑖</m:t>
                              </m:r>
                            </m:sub>
                          </m:sSub>
                          <m:d>
                            <m:dPr>
                              <m:ctrlPr>
                                <a:rPr lang="en-US" sz="2800" i="1">
                                  <a:solidFill>
                                    <a:schemeClr val="accent2">
                                      <a:lumMod val="50000"/>
                                    </a:schemeClr>
                                  </a:solidFill>
                                  <a:latin typeface="Cambria Math" panose="02040503050406030204" pitchFamily="18" charset="0"/>
                                </a:rPr>
                              </m:ctrlPr>
                            </m:dPr>
                            <m:e>
                              <m:r>
                                <a:rPr lang="en-US" sz="2800" i="1">
                                  <a:solidFill>
                                    <a:schemeClr val="accent2">
                                      <a:lumMod val="50000"/>
                                    </a:schemeClr>
                                  </a:solidFill>
                                  <a:latin typeface="Cambria Math" panose="02040503050406030204" pitchFamily="18" charset="0"/>
                                </a:rPr>
                                <m:t>𝑥</m:t>
                              </m:r>
                            </m:e>
                          </m:d>
                        </m:e>
                      </m:nary>
                    </m:oMath>
                  </m:oMathPara>
                </a14:m>
                <a:endParaRPr lang="en-US" sz="3600" i="1" dirty="0">
                  <a:solidFill>
                    <a:srgbClr val="FF0000"/>
                  </a:solidFill>
                  <a:latin typeface="Times New Roman" panose="02020603050405020304" pitchFamily="18" charset="0"/>
                  <a:ea typeface="Helvetica"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6A138B0C-03FF-8C4F-9FD2-D8E4FF05D9C7}"/>
                  </a:ext>
                </a:extLst>
              </p:cNvPr>
              <p:cNvSpPr txBox="1">
                <a:spLocks noRot="1" noChangeAspect="1" noMove="1" noResize="1" noEditPoints="1" noAdjustHandles="1" noChangeArrowheads="1" noChangeShapeType="1" noTextEdit="1"/>
              </p:cNvSpPr>
              <p:nvPr/>
            </p:nvSpPr>
            <p:spPr>
              <a:xfrm>
                <a:off x="79643" y="1524000"/>
                <a:ext cx="3091543" cy="1135567"/>
              </a:xfrm>
              <a:prstGeom prst="rect">
                <a:avLst/>
              </a:prstGeom>
              <a:blipFill>
                <a:blip r:embed="rId3"/>
                <a:stretch>
                  <a:fillRect t="-132584" b="-1842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07A05036-5BB9-CF40-8B5A-F224749207C5}"/>
                  </a:ext>
                </a:extLst>
              </p:cNvPr>
              <p:cNvSpPr/>
              <p:nvPr/>
            </p:nvSpPr>
            <p:spPr>
              <a:xfrm>
                <a:off x="-41111" y="4006815"/>
                <a:ext cx="6035408" cy="1401666"/>
              </a:xfrm>
              <a:prstGeom prst="rect">
                <a:avLst/>
              </a:prstGeom>
              <a:solidFill>
                <a:schemeClr val="accent6">
                  <a:lumMod val="20000"/>
                  <a:lumOff val="80000"/>
                </a:schemeClr>
              </a:solidFill>
            </p:spPr>
            <p:txBody>
              <a:bodyPr wrap="square">
                <a:spAutoFit/>
              </a:bodyPr>
              <a:lstStyle/>
              <a:p>
                <a:pPr marL="342900" lvl="1" indent="0">
                  <a:buNone/>
                </a:pPr>
                <a14:m>
                  <m:oMathPara xmlns:m="http://schemas.openxmlformats.org/officeDocument/2006/math">
                    <m:oMathParaPr>
                      <m:jc m:val="centerGroup"/>
                    </m:oMathParaPr>
                    <m:oMath xmlns:m="http://schemas.openxmlformats.org/officeDocument/2006/math">
                      <m:sSub>
                        <m:sSubPr>
                          <m:ctrlPr>
                            <a:rPr lang="en-US" sz="3200" b="0" i="1" smtClean="0">
                              <a:solidFill>
                                <a:schemeClr val="tx1"/>
                              </a:solidFill>
                              <a:latin typeface="Cambria Math" panose="02040503050406030204" pitchFamily="18" charset="0"/>
                            </a:rPr>
                          </m:ctrlPr>
                        </m:sSubPr>
                        <m:e>
                          <m:r>
                            <a:rPr lang="en-US" sz="3200" b="0" i="1" smtClean="0">
                              <a:solidFill>
                                <a:schemeClr val="tx1"/>
                              </a:solidFill>
                              <a:latin typeface="Cambria Math" panose="02040503050406030204" pitchFamily="18" charset="0"/>
                            </a:rPr>
                            <m:t>𝑥</m:t>
                          </m:r>
                        </m:e>
                        <m:sub>
                          <m:r>
                            <a:rPr lang="en-US" sz="3200" b="0" i="1" smtClean="0">
                              <a:solidFill>
                                <a:schemeClr val="tx1"/>
                              </a:solidFill>
                              <a:latin typeface="Cambria Math" panose="02040503050406030204" pitchFamily="18" charset="0"/>
                            </a:rPr>
                            <m:t>𝑘</m:t>
                          </m:r>
                          <m:r>
                            <a:rPr lang="en-US" sz="3200" b="0" i="1" smtClean="0">
                              <a:solidFill>
                                <a:schemeClr val="tx1"/>
                              </a:solidFill>
                              <a:latin typeface="Cambria Math" panose="02040503050406030204" pitchFamily="18" charset="0"/>
                            </a:rPr>
                            <m:t>+1</m:t>
                          </m:r>
                        </m:sub>
                      </m:sSub>
                      <m:r>
                        <a:rPr lang="en-US" sz="3200" b="0" i="1" smtClean="0">
                          <a:solidFill>
                            <a:schemeClr val="tx1"/>
                          </a:solidFill>
                          <a:latin typeface="Cambria Math" panose="02040503050406030204" pitchFamily="18" charset="0"/>
                        </a:rPr>
                        <m:t>⟵</m:t>
                      </m:r>
                      <m:sSub>
                        <m:sSubPr>
                          <m:ctrlPr>
                            <a:rPr lang="en-US" sz="3200" i="1">
                              <a:solidFill>
                                <a:schemeClr val="tx1"/>
                              </a:solidFill>
                              <a:latin typeface="Cambria Math" panose="02040503050406030204" pitchFamily="18" charset="0"/>
                            </a:rPr>
                          </m:ctrlPr>
                        </m:sSubPr>
                        <m:e>
                          <m:r>
                            <a:rPr lang="en-US" sz="3200" i="1">
                              <a:solidFill>
                                <a:schemeClr val="tx1"/>
                              </a:solidFill>
                              <a:latin typeface="Cambria Math" panose="02040503050406030204" pitchFamily="18" charset="0"/>
                            </a:rPr>
                            <m:t>𝑥</m:t>
                          </m:r>
                        </m:e>
                        <m:sub>
                          <m:r>
                            <a:rPr lang="en-US" sz="3200" i="1">
                              <a:solidFill>
                                <a:schemeClr val="tx1"/>
                              </a:solidFill>
                              <a:latin typeface="Cambria Math" panose="02040503050406030204" pitchFamily="18" charset="0"/>
                            </a:rPr>
                            <m:t>𝑘</m:t>
                          </m:r>
                        </m:sub>
                      </m:sSub>
                      <m:r>
                        <a:rPr lang="en-US" sz="3200" b="0" i="1" smtClean="0">
                          <a:solidFill>
                            <a:schemeClr val="tx1"/>
                          </a:solidFill>
                          <a:latin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𝜆</m:t>
                          </m:r>
                        </m:e>
                        <m:sub>
                          <m:r>
                            <a:rPr lang="en-US" sz="3200" i="1">
                              <a:latin typeface="Cambria Math" panose="02040503050406030204" pitchFamily="18" charset="0"/>
                              <a:ea typeface="Cambria Math" panose="02040503050406030204" pitchFamily="18" charset="0"/>
                            </a:rPr>
                            <m:t>𝑘</m:t>
                          </m:r>
                        </m:sub>
                      </m:sSub>
                      <m:r>
                        <m:rPr>
                          <m:sty m:val="p"/>
                        </m:rPr>
                        <a:rPr lang="en-US" sz="3200" i="1" smtClean="0">
                          <a:latin typeface="Cambria Math" panose="02040503050406030204" pitchFamily="18" charset="0"/>
                          <a:ea typeface="Cambria Math" panose="02040503050406030204" pitchFamily="18" charset="0"/>
                        </a:rPr>
                        <m:t>∇</m:t>
                      </m:r>
                      <m:d>
                        <m:dPr>
                          <m:ctrlPr>
                            <a:rPr lang="en-US" sz="3200" i="1" smtClean="0">
                              <a:latin typeface="Cambria Math" panose="02040503050406030204" pitchFamily="18" charset="0"/>
                              <a:ea typeface="Cambria Math" panose="02040503050406030204" pitchFamily="18" charset="0"/>
                            </a:rPr>
                          </m:ctrlPr>
                        </m:dPr>
                        <m:e>
                          <m:nary>
                            <m:naryPr>
                              <m:chr m:val="∑"/>
                              <m:supHide m:val="on"/>
                              <m:ctrlPr>
                                <a:rPr lang="en-US" sz="3200" i="1">
                                  <a:latin typeface="Cambria Math" panose="02040503050406030204" pitchFamily="18" charset="0"/>
                                </a:rPr>
                              </m:ctrlPr>
                            </m:naryPr>
                            <m:sub>
                              <m:r>
                                <a:rPr lang="en-US" sz="3200" i="1">
                                  <a:latin typeface="Cambria Math" panose="02040503050406030204" pitchFamily="18" charset="0"/>
                                </a:rPr>
                                <m:t>𝑖</m:t>
                              </m:r>
                            </m:sub>
                            <m:sup/>
                            <m:e>
                              <m:sSub>
                                <m:sSubPr>
                                  <m:ctrlPr>
                                    <a:rPr lang="en-US" sz="3200" i="1">
                                      <a:latin typeface="Cambria Math" panose="02040503050406030204" pitchFamily="18" charset="0"/>
                                    </a:rPr>
                                  </m:ctrlPr>
                                </m:sSubPr>
                                <m:e>
                                  <m:r>
                                    <a:rPr lang="en-US" sz="3200" i="1">
                                      <a:latin typeface="Cambria Math" panose="02040503050406030204" pitchFamily="18" charset="0"/>
                                    </a:rPr>
                                    <m:t>𝑓</m:t>
                                  </m:r>
                                </m:e>
                                <m:sub>
                                  <m:r>
                                    <a:rPr lang="en-US" sz="3200" i="1">
                                      <a:latin typeface="Cambria Math" panose="02040503050406030204" pitchFamily="18" charset="0"/>
                                    </a:rPr>
                                    <m:t>𝑖</m:t>
                                  </m:r>
                                </m:sub>
                              </m:sSub>
                              <m:d>
                                <m:dPr>
                                  <m:ctrlPr>
                                    <a:rPr lang="en-US" sz="3200" i="1">
                                      <a:latin typeface="Cambria Math" panose="02040503050406030204" pitchFamily="18" charset="0"/>
                                    </a:rPr>
                                  </m:ctrlPr>
                                </m:dPr>
                                <m:e>
                                  <m:sSub>
                                    <m:sSubPr>
                                      <m:ctrlPr>
                                        <a:rPr lang="en-US" sz="3200" i="1">
                                          <a:latin typeface="Cambria Math" panose="02040503050406030204" pitchFamily="18" charset="0"/>
                                        </a:rPr>
                                      </m:ctrlPr>
                                    </m:sSubPr>
                                    <m:e>
                                      <m:r>
                                        <a:rPr lang="en-US" sz="3200" i="1">
                                          <a:latin typeface="Cambria Math" panose="02040503050406030204" pitchFamily="18" charset="0"/>
                                        </a:rPr>
                                        <m:t>𝑥</m:t>
                                      </m:r>
                                    </m:e>
                                    <m:sub>
                                      <m:r>
                                        <a:rPr lang="en-US" sz="3200" i="1">
                                          <a:latin typeface="Cambria Math" panose="02040503050406030204" pitchFamily="18" charset="0"/>
                                        </a:rPr>
                                        <m:t>𝑘</m:t>
                                      </m:r>
                                    </m:sub>
                                  </m:sSub>
                                </m:e>
                              </m:d>
                            </m:e>
                          </m:nary>
                        </m:e>
                      </m:d>
                    </m:oMath>
                  </m:oMathPara>
                </a14:m>
                <a:endParaRPr lang="en-US" sz="3200" dirty="0"/>
              </a:p>
            </p:txBody>
          </p:sp>
        </mc:Choice>
        <mc:Fallback xmlns="">
          <p:sp>
            <p:nvSpPr>
              <p:cNvPr id="24" name="Rectangle 23">
                <a:extLst>
                  <a:ext uri="{FF2B5EF4-FFF2-40B4-BE49-F238E27FC236}">
                    <a16:creationId xmlns:a16="http://schemas.microsoft.com/office/drawing/2014/main" id="{07A05036-5BB9-CF40-8B5A-F224749207C5}"/>
                  </a:ext>
                </a:extLst>
              </p:cNvPr>
              <p:cNvSpPr>
                <a:spLocks noRot="1" noChangeAspect="1" noMove="1" noResize="1" noEditPoints="1" noAdjustHandles="1" noChangeArrowheads="1" noChangeShapeType="1" noTextEdit="1"/>
              </p:cNvSpPr>
              <p:nvPr/>
            </p:nvSpPr>
            <p:spPr>
              <a:xfrm>
                <a:off x="-41111" y="4006815"/>
                <a:ext cx="6035408" cy="1401666"/>
              </a:xfrm>
              <a:prstGeom prst="rect">
                <a:avLst/>
              </a:prstGeom>
              <a:blipFill>
                <a:blip r:embed="rId4"/>
                <a:stretch>
                  <a:fillRect t="-113393" b="-168750"/>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D2D9D9E7-FA06-9745-B250-F4883A71A1B6}"/>
              </a:ext>
            </a:extLst>
          </p:cNvPr>
          <p:cNvSpPr txBox="1"/>
          <p:nvPr/>
        </p:nvSpPr>
        <p:spPr>
          <a:xfrm>
            <a:off x="7912824" y="3745205"/>
            <a:ext cx="428323"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i="1" dirty="0">
                <a:solidFill>
                  <a:srgbClr val="FF0000"/>
                </a:solidFill>
                <a:latin typeface="Times New Roman" panose="02020603050405020304" pitchFamily="18" charset="0"/>
                <a:ea typeface="Helvetica" charset="0"/>
                <a:cs typeface="Times New Roman" panose="02020603050405020304" pitchFamily="18" charset="0"/>
              </a:rPr>
              <a:t>x</a:t>
            </a:r>
            <a:r>
              <a:rPr lang="en-US" sz="2000" i="1" baseline="-25000" dirty="0">
                <a:solidFill>
                  <a:srgbClr val="FF0000"/>
                </a:solidFill>
                <a:latin typeface="Times New Roman" panose="02020603050405020304" pitchFamily="18" charset="0"/>
                <a:ea typeface="Helvetica" charset="0"/>
                <a:cs typeface="Times New Roman" panose="02020603050405020304" pitchFamily="18" charset="0"/>
              </a:rPr>
              <a:t>2</a:t>
            </a:r>
            <a:endParaRPr lang="en-US" sz="2800" dirty="0">
              <a:solidFill>
                <a:srgbClr val="FF0000"/>
              </a:solidFill>
              <a:latin typeface="Times New Roman" panose="02020603050405020304" pitchFamily="18" charset="0"/>
              <a:ea typeface="Helvetica" charset="0"/>
              <a:cs typeface="Times New Roman" panose="02020603050405020304" pitchFamily="18" charset="0"/>
            </a:endParaRPr>
          </a:p>
        </p:txBody>
      </p:sp>
      <p:sp>
        <p:nvSpPr>
          <p:cNvPr id="28" name="TextBox 27">
            <a:extLst>
              <a:ext uri="{FF2B5EF4-FFF2-40B4-BE49-F238E27FC236}">
                <a16:creationId xmlns:a16="http://schemas.microsoft.com/office/drawing/2014/main" id="{05A183A5-C0D4-4F4E-BBDC-51E3EDDEC531}"/>
              </a:ext>
            </a:extLst>
          </p:cNvPr>
          <p:cNvSpPr txBox="1"/>
          <p:nvPr/>
        </p:nvSpPr>
        <p:spPr>
          <a:xfrm>
            <a:off x="6515622" y="4291210"/>
            <a:ext cx="428323"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i="1" dirty="0">
                <a:solidFill>
                  <a:srgbClr val="FF0000"/>
                </a:solidFill>
                <a:latin typeface="Times New Roman" panose="02020603050405020304" pitchFamily="18" charset="0"/>
                <a:ea typeface="Helvetica" charset="0"/>
                <a:cs typeface="Times New Roman" panose="02020603050405020304" pitchFamily="18" charset="0"/>
              </a:rPr>
              <a:t>x</a:t>
            </a:r>
            <a:r>
              <a:rPr lang="en-US" sz="2000" i="1" baseline="-25000" dirty="0">
                <a:solidFill>
                  <a:srgbClr val="FF0000"/>
                </a:solidFill>
                <a:latin typeface="Times New Roman" panose="02020603050405020304" pitchFamily="18" charset="0"/>
                <a:ea typeface="Helvetica" charset="0"/>
                <a:cs typeface="Times New Roman" panose="02020603050405020304" pitchFamily="18" charset="0"/>
              </a:rPr>
              <a:t>3</a:t>
            </a:r>
            <a:endParaRPr lang="en-US" sz="2800" dirty="0">
              <a:solidFill>
                <a:srgbClr val="FF0000"/>
              </a:solidFill>
              <a:latin typeface="Times New Roman" panose="02020603050405020304" pitchFamily="18" charset="0"/>
              <a:ea typeface="Helvetica" charset="0"/>
              <a:cs typeface="Times New Roman" panose="02020603050405020304" pitchFamily="18" charset="0"/>
            </a:endParaRPr>
          </a:p>
        </p:txBody>
      </p:sp>
      <p:sp>
        <p:nvSpPr>
          <p:cNvPr id="29" name="TextBox 28">
            <a:extLst>
              <a:ext uri="{FF2B5EF4-FFF2-40B4-BE49-F238E27FC236}">
                <a16:creationId xmlns:a16="http://schemas.microsoft.com/office/drawing/2014/main" id="{B734D22D-065D-694A-A881-F8FE2A81DA1B}"/>
              </a:ext>
            </a:extLst>
          </p:cNvPr>
          <p:cNvSpPr txBox="1"/>
          <p:nvPr/>
        </p:nvSpPr>
        <p:spPr>
          <a:xfrm>
            <a:off x="8614869" y="1818225"/>
            <a:ext cx="428323"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i="1" dirty="0">
                <a:solidFill>
                  <a:srgbClr val="FF0000"/>
                </a:solidFill>
                <a:latin typeface="Times New Roman" panose="02020603050405020304" pitchFamily="18" charset="0"/>
                <a:ea typeface="Helvetica" charset="0"/>
                <a:cs typeface="Times New Roman" panose="02020603050405020304" pitchFamily="18" charset="0"/>
              </a:rPr>
              <a:t>x</a:t>
            </a:r>
            <a:r>
              <a:rPr lang="en-US" sz="2000" i="1" baseline="-25000" dirty="0">
                <a:solidFill>
                  <a:srgbClr val="FF0000"/>
                </a:solidFill>
                <a:latin typeface="Times New Roman" panose="02020603050405020304" pitchFamily="18" charset="0"/>
                <a:ea typeface="Helvetica" charset="0"/>
                <a:cs typeface="Times New Roman" panose="02020603050405020304" pitchFamily="18" charset="0"/>
              </a:rPr>
              <a:t>0</a:t>
            </a:r>
            <a:endParaRPr lang="en-US" sz="2800" dirty="0">
              <a:solidFill>
                <a:srgbClr val="FF0000"/>
              </a:solidFill>
              <a:latin typeface="Times New Roman" panose="02020603050405020304" pitchFamily="18" charset="0"/>
              <a:ea typeface="Helvetica" charset="0"/>
              <a:cs typeface="Times New Roman" panose="02020603050405020304" pitchFamily="18" charset="0"/>
            </a:endParaRPr>
          </a:p>
        </p:txBody>
      </p:sp>
      <p:sp>
        <p:nvSpPr>
          <p:cNvPr id="30" name="TextBox 29">
            <a:extLst>
              <a:ext uri="{FF2B5EF4-FFF2-40B4-BE49-F238E27FC236}">
                <a16:creationId xmlns:a16="http://schemas.microsoft.com/office/drawing/2014/main" id="{AF86F39E-9AF4-9F4F-A5D9-7740DA162F27}"/>
              </a:ext>
            </a:extLst>
          </p:cNvPr>
          <p:cNvSpPr txBox="1"/>
          <p:nvPr/>
        </p:nvSpPr>
        <p:spPr>
          <a:xfrm>
            <a:off x="8442047" y="2865186"/>
            <a:ext cx="428323"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i="1" dirty="0">
                <a:solidFill>
                  <a:srgbClr val="FF0000"/>
                </a:solidFill>
                <a:latin typeface="Times New Roman" panose="02020603050405020304" pitchFamily="18" charset="0"/>
                <a:ea typeface="Helvetica" charset="0"/>
                <a:cs typeface="Times New Roman" panose="02020603050405020304" pitchFamily="18" charset="0"/>
              </a:rPr>
              <a:t>x</a:t>
            </a:r>
            <a:r>
              <a:rPr lang="en-US" sz="2000" i="1" baseline="-25000" dirty="0">
                <a:solidFill>
                  <a:srgbClr val="FF0000"/>
                </a:solidFill>
                <a:latin typeface="Times New Roman" panose="02020603050405020304" pitchFamily="18" charset="0"/>
                <a:ea typeface="Helvetica" charset="0"/>
                <a:cs typeface="Times New Roman" panose="02020603050405020304" pitchFamily="18" charset="0"/>
              </a:rPr>
              <a:t>1</a:t>
            </a:r>
            <a:endParaRPr lang="en-US" sz="2800" dirty="0">
              <a:solidFill>
                <a:srgbClr val="FF0000"/>
              </a:solidFill>
              <a:latin typeface="Times New Roman" panose="02020603050405020304" pitchFamily="18" charset="0"/>
              <a:ea typeface="Helvetica"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8CD7004C-F14D-F045-B8EF-6584B9140355}"/>
                  </a:ext>
                </a:extLst>
              </p:cNvPr>
              <p:cNvSpPr/>
              <p:nvPr/>
            </p:nvSpPr>
            <p:spPr>
              <a:xfrm>
                <a:off x="-7942" y="5452330"/>
                <a:ext cx="5749657" cy="1287340"/>
              </a:xfrm>
              <a:prstGeom prst="rect">
                <a:avLst/>
              </a:prstGeom>
              <a:solidFill>
                <a:srgbClr val="CCFFA4"/>
              </a:solidFill>
            </p:spPr>
            <p:txBody>
              <a:bodyPr wrap="square">
                <a:spAutoFit/>
              </a:bodyPr>
              <a:lstStyle/>
              <a:p>
                <a:pPr marL="342900" lvl="1" indent="0">
                  <a:buNone/>
                </a:pPr>
                <a14:m>
                  <m:oMathPara xmlns:m="http://schemas.openxmlformats.org/officeDocument/2006/math">
                    <m:oMathParaPr>
                      <m:jc m:val="centerGroup"/>
                    </m:oMathParaPr>
                    <m:oMath xmlns:m="http://schemas.openxmlformats.org/officeDocument/2006/math">
                      <m:sSub>
                        <m:sSubPr>
                          <m:ctrlPr>
                            <a:rPr lang="en-US" sz="3200" b="0" i="1" smtClean="0">
                              <a:solidFill>
                                <a:schemeClr val="tx1"/>
                              </a:solidFill>
                              <a:latin typeface="Cambria Math" panose="02040503050406030204" pitchFamily="18" charset="0"/>
                            </a:rPr>
                          </m:ctrlPr>
                        </m:sSubPr>
                        <m:e>
                          <m:r>
                            <a:rPr lang="en-US" sz="3200" b="0" i="1" smtClean="0">
                              <a:solidFill>
                                <a:schemeClr val="tx1"/>
                              </a:solidFill>
                              <a:latin typeface="Cambria Math" panose="02040503050406030204" pitchFamily="18" charset="0"/>
                            </a:rPr>
                            <m:t>𝑥</m:t>
                          </m:r>
                        </m:e>
                        <m:sub>
                          <m:r>
                            <a:rPr lang="en-US" sz="3200" b="0" i="1" smtClean="0">
                              <a:solidFill>
                                <a:schemeClr val="tx1"/>
                              </a:solidFill>
                              <a:latin typeface="Cambria Math" panose="02040503050406030204" pitchFamily="18" charset="0"/>
                            </a:rPr>
                            <m:t>𝑘</m:t>
                          </m:r>
                          <m:r>
                            <a:rPr lang="en-US" sz="3200" b="0" i="1" smtClean="0">
                              <a:solidFill>
                                <a:schemeClr val="tx1"/>
                              </a:solidFill>
                              <a:latin typeface="Cambria Math" panose="02040503050406030204" pitchFamily="18" charset="0"/>
                            </a:rPr>
                            <m:t>+1</m:t>
                          </m:r>
                        </m:sub>
                      </m:sSub>
                      <m:r>
                        <a:rPr lang="en-US" sz="3200" b="0" i="1" smtClean="0">
                          <a:solidFill>
                            <a:schemeClr val="tx1"/>
                          </a:solidFill>
                          <a:latin typeface="Cambria Math" panose="02040503050406030204" pitchFamily="18" charset="0"/>
                        </a:rPr>
                        <m:t>⟵</m:t>
                      </m:r>
                      <m:sSub>
                        <m:sSubPr>
                          <m:ctrlPr>
                            <a:rPr lang="en-US" sz="3200" i="1">
                              <a:solidFill>
                                <a:schemeClr val="tx1"/>
                              </a:solidFill>
                              <a:latin typeface="Cambria Math" panose="02040503050406030204" pitchFamily="18" charset="0"/>
                            </a:rPr>
                          </m:ctrlPr>
                        </m:sSubPr>
                        <m:e>
                          <m:r>
                            <a:rPr lang="en-US" sz="3200" i="1">
                              <a:solidFill>
                                <a:schemeClr val="tx1"/>
                              </a:solidFill>
                              <a:latin typeface="Cambria Math" panose="02040503050406030204" pitchFamily="18" charset="0"/>
                            </a:rPr>
                            <m:t>𝑥</m:t>
                          </m:r>
                        </m:e>
                        <m:sub>
                          <m:r>
                            <a:rPr lang="en-US" sz="3200" i="1">
                              <a:solidFill>
                                <a:schemeClr val="tx1"/>
                              </a:solidFill>
                              <a:latin typeface="Cambria Math" panose="02040503050406030204" pitchFamily="18" charset="0"/>
                            </a:rPr>
                            <m:t>𝑘</m:t>
                          </m:r>
                        </m:sub>
                      </m:sSub>
                      <m:r>
                        <a:rPr lang="en-US" sz="3200" b="0" i="1" smtClean="0">
                          <a:solidFill>
                            <a:schemeClr val="tx1"/>
                          </a:solidFill>
                          <a:latin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𝜆</m:t>
                          </m:r>
                        </m:e>
                        <m:sub>
                          <m:r>
                            <a:rPr lang="en-US" sz="3200" i="1">
                              <a:latin typeface="Cambria Math" panose="02040503050406030204" pitchFamily="18" charset="0"/>
                              <a:ea typeface="Cambria Math" panose="02040503050406030204" pitchFamily="18" charset="0"/>
                            </a:rPr>
                            <m:t>𝑘</m:t>
                          </m:r>
                        </m:sub>
                      </m:sSub>
                      <m:nary>
                        <m:naryPr>
                          <m:chr m:val="∑"/>
                          <m:supHide m:val="on"/>
                          <m:ctrlPr>
                            <a:rPr lang="en-US" sz="3200" i="1">
                              <a:latin typeface="Cambria Math" panose="02040503050406030204" pitchFamily="18" charset="0"/>
                            </a:rPr>
                          </m:ctrlPr>
                        </m:naryPr>
                        <m:sub>
                          <m:r>
                            <a:rPr lang="en-US" sz="3200" i="1">
                              <a:latin typeface="Cambria Math" panose="02040503050406030204" pitchFamily="18" charset="0"/>
                            </a:rPr>
                            <m:t>𝑖</m:t>
                          </m:r>
                        </m:sub>
                        <m:sup/>
                        <m:e>
                          <m:r>
                            <a:rPr lang="en-US" sz="3200">
                              <a:latin typeface="Cambria Math" panose="02040503050406030204" pitchFamily="18" charset="0"/>
                            </a:rPr>
                            <m:t>𝛻</m:t>
                          </m:r>
                          <m:sSub>
                            <m:sSubPr>
                              <m:ctrlPr>
                                <a:rPr lang="en-US" sz="3200" i="1">
                                  <a:latin typeface="Cambria Math" panose="02040503050406030204" pitchFamily="18" charset="0"/>
                                </a:rPr>
                              </m:ctrlPr>
                            </m:sSubPr>
                            <m:e>
                              <m:r>
                                <a:rPr lang="en-US" sz="3200" b="0" i="1" smtClean="0">
                                  <a:latin typeface="Cambria Math" panose="02040503050406030204" pitchFamily="18" charset="0"/>
                                </a:rPr>
                                <m:t>𝑓</m:t>
                              </m:r>
                            </m:e>
                            <m:sub>
                              <m:r>
                                <a:rPr lang="en-US" sz="3200" i="1">
                                  <a:latin typeface="Cambria Math" panose="02040503050406030204" pitchFamily="18" charset="0"/>
                                </a:rPr>
                                <m:t>𝑖</m:t>
                              </m:r>
                            </m:sub>
                          </m:sSub>
                          <m:d>
                            <m:dPr>
                              <m:ctrlPr>
                                <a:rPr lang="en-US" sz="3200" i="1">
                                  <a:latin typeface="Cambria Math" panose="02040503050406030204" pitchFamily="18" charset="0"/>
                                </a:rPr>
                              </m:ctrlPr>
                            </m:dPr>
                            <m:e>
                              <m:sSub>
                                <m:sSubPr>
                                  <m:ctrlPr>
                                    <a:rPr lang="en-US" sz="3200" i="1">
                                      <a:latin typeface="Cambria Math" panose="02040503050406030204" pitchFamily="18" charset="0"/>
                                    </a:rPr>
                                  </m:ctrlPr>
                                </m:sSubPr>
                                <m:e>
                                  <m:r>
                                    <a:rPr lang="en-US" sz="3200" i="1">
                                      <a:latin typeface="Cambria Math" panose="02040503050406030204" pitchFamily="18" charset="0"/>
                                    </a:rPr>
                                    <m:t>𝑥</m:t>
                                  </m:r>
                                </m:e>
                                <m:sub>
                                  <m:r>
                                    <a:rPr lang="en-US" sz="3200" i="1">
                                      <a:latin typeface="Cambria Math" panose="02040503050406030204" pitchFamily="18" charset="0"/>
                                    </a:rPr>
                                    <m:t>𝑘</m:t>
                                  </m:r>
                                </m:sub>
                              </m:sSub>
                            </m:e>
                          </m:d>
                        </m:e>
                      </m:nary>
                    </m:oMath>
                  </m:oMathPara>
                </a14:m>
                <a:endParaRPr lang="en-US" sz="3200" dirty="0"/>
              </a:p>
            </p:txBody>
          </p:sp>
        </mc:Choice>
        <mc:Fallback xmlns="">
          <p:sp>
            <p:nvSpPr>
              <p:cNvPr id="19" name="Rectangle 18">
                <a:extLst>
                  <a:ext uri="{FF2B5EF4-FFF2-40B4-BE49-F238E27FC236}">
                    <a16:creationId xmlns:a16="http://schemas.microsoft.com/office/drawing/2014/main" id="{8CD7004C-F14D-F045-B8EF-6584B9140355}"/>
                  </a:ext>
                </a:extLst>
              </p:cNvPr>
              <p:cNvSpPr>
                <a:spLocks noRot="1" noChangeAspect="1" noMove="1" noResize="1" noEditPoints="1" noAdjustHandles="1" noChangeArrowheads="1" noChangeShapeType="1" noTextEdit="1"/>
              </p:cNvSpPr>
              <p:nvPr/>
            </p:nvSpPr>
            <p:spPr>
              <a:xfrm>
                <a:off x="-7942" y="5452330"/>
                <a:ext cx="5749657" cy="1287340"/>
              </a:xfrm>
              <a:prstGeom prst="rect">
                <a:avLst/>
              </a:prstGeom>
              <a:blipFill>
                <a:blip r:embed="rId5"/>
                <a:stretch>
                  <a:fillRect t="-132039" b="-183495"/>
                </a:stretch>
              </a:blipFill>
            </p:spPr>
            <p:txBody>
              <a:bodyPr/>
              <a:lstStyle/>
              <a:p>
                <a:r>
                  <a:rPr lang="en-US">
                    <a:noFill/>
                  </a:rPr>
                  <a:t> </a:t>
                </a:r>
              </a:p>
            </p:txBody>
          </p:sp>
        </mc:Fallback>
      </mc:AlternateContent>
    </p:spTree>
    <p:extLst>
      <p:ext uri="{BB962C8B-B14F-4D97-AF65-F5344CB8AC3E}">
        <p14:creationId xmlns:p14="http://schemas.microsoft.com/office/powerpoint/2010/main" val="1446384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Method</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267385" y="1600280"/>
            <a:ext cx="3372802" cy="2900610"/>
          </a:xfrm>
          <a:prstGeom prst="rect">
            <a:avLst/>
          </a:prstGeom>
        </p:spPr>
      </p:pic>
      <p:sp>
        <p:nvSpPr>
          <p:cNvPr id="7" name="Oval 6"/>
          <p:cNvSpPr/>
          <p:nvPr/>
        </p:nvSpPr>
        <p:spPr bwMode="auto">
          <a:xfrm>
            <a:off x="8462924" y="2255599"/>
            <a:ext cx="239917" cy="190349"/>
          </a:xfrm>
          <a:prstGeom prst="ellipse">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0" name="Oval 19"/>
          <p:cNvSpPr/>
          <p:nvPr/>
        </p:nvSpPr>
        <p:spPr bwMode="auto">
          <a:xfrm>
            <a:off x="8187622" y="3012683"/>
            <a:ext cx="239917" cy="190349"/>
          </a:xfrm>
          <a:prstGeom prst="ellipse">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2" name="Oval 21"/>
          <p:cNvSpPr/>
          <p:nvPr/>
        </p:nvSpPr>
        <p:spPr bwMode="auto">
          <a:xfrm>
            <a:off x="7750088" y="3784519"/>
            <a:ext cx="239917" cy="190349"/>
          </a:xfrm>
          <a:prstGeom prst="ellipse">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16" name="Left Arrow 15">
            <a:extLst>
              <a:ext uri="{FF2B5EF4-FFF2-40B4-BE49-F238E27FC236}">
                <a16:creationId xmlns:a16="http://schemas.microsoft.com/office/drawing/2014/main" id="{8AC2E9B8-B296-8949-B163-A1E580231236}"/>
              </a:ext>
            </a:extLst>
          </p:cNvPr>
          <p:cNvSpPr/>
          <p:nvPr/>
        </p:nvSpPr>
        <p:spPr bwMode="auto">
          <a:xfrm>
            <a:off x="8266688" y="2584045"/>
            <a:ext cx="551747" cy="411946"/>
          </a:xfrm>
          <a:prstGeom prst="leftArrow">
            <a:avLst/>
          </a:prstGeom>
          <a:solidFill>
            <a:schemeClr val="bg1"/>
          </a:solidFill>
          <a:ln w="28575" cap="flat" cmpd="sng" algn="ctr">
            <a:solidFill>
              <a:schemeClr val="tx1"/>
            </a:solidFill>
            <a:prstDash val="solid"/>
            <a:round/>
            <a:headEnd type="none" w="med" len="med"/>
            <a:tailEnd type="triangle" w="med" len="med"/>
          </a:ln>
          <a:effectLst/>
          <a:scene3d>
            <a:camera prst="orthographicFront">
              <a:rot lat="0" lon="0" rev="3600000"/>
            </a:camera>
            <a:lightRig rig="threePt" dir="t"/>
          </a:scene3d>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17" name="Left Arrow 16">
            <a:extLst>
              <a:ext uri="{FF2B5EF4-FFF2-40B4-BE49-F238E27FC236}">
                <a16:creationId xmlns:a16="http://schemas.microsoft.com/office/drawing/2014/main" id="{2A027B3B-1733-FF47-92FA-B53B4DE28B1F}"/>
              </a:ext>
            </a:extLst>
          </p:cNvPr>
          <p:cNvSpPr/>
          <p:nvPr/>
        </p:nvSpPr>
        <p:spPr bwMode="auto">
          <a:xfrm>
            <a:off x="7843894" y="3349328"/>
            <a:ext cx="551747" cy="411946"/>
          </a:xfrm>
          <a:prstGeom prst="leftArrow">
            <a:avLst/>
          </a:prstGeom>
          <a:solidFill>
            <a:schemeClr val="bg1"/>
          </a:solidFill>
          <a:ln w="28575" cap="flat" cmpd="sng" algn="ctr">
            <a:solidFill>
              <a:schemeClr val="tx1"/>
            </a:solidFill>
            <a:prstDash val="solid"/>
            <a:round/>
            <a:headEnd type="none" w="med" len="med"/>
            <a:tailEnd type="triangle" w="med" len="med"/>
          </a:ln>
          <a:effectLst/>
          <a:scene3d>
            <a:camera prst="orthographicFront">
              <a:rot lat="0" lon="0" rev="3600000"/>
            </a:camera>
            <a:lightRig rig="threePt" dir="t"/>
          </a:scene3d>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18" name="Left Arrow 17">
            <a:extLst>
              <a:ext uri="{FF2B5EF4-FFF2-40B4-BE49-F238E27FC236}">
                <a16:creationId xmlns:a16="http://schemas.microsoft.com/office/drawing/2014/main" id="{C475FCE1-494D-A64D-B7FD-091606FA74D3}"/>
              </a:ext>
            </a:extLst>
          </p:cNvPr>
          <p:cNvSpPr/>
          <p:nvPr/>
        </p:nvSpPr>
        <p:spPr bwMode="auto">
          <a:xfrm>
            <a:off x="7232583" y="4010108"/>
            <a:ext cx="551747" cy="411946"/>
          </a:xfrm>
          <a:prstGeom prst="leftArrow">
            <a:avLst/>
          </a:prstGeom>
          <a:solidFill>
            <a:schemeClr val="bg1"/>
          </a:solidFill>
          <a:ln w="28575" cap="flat" cmpd="sng" algn="ctr">
            <a:solidFill>
              <a:schemeClr val="tx1"/>
            </a:solidFill>
            <a:prstDash val="solid"/>
            <a:round/>
            <a:headEnd type="none" w="med" len="med"/>
            <a:tailEnd type="triangle" w="med" len="med"/>
          </a:ln>
          <a:effectLst/>
          <a:scene3d>
            <a:camera prst="orthographicFront">
              <a:rot lat="0" lon="0" rev="3600000"/>
            </a:camera>
            <a:lightRig rig="threePt" dir="t"/>
          </a:scene3d>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15" name="Oval 14">
            <a:extLst>
              <a:ext uri="{FF2B5EF4-FFF2-40B4-BE49-F238E27FC236}">
                <a16:creationId xmlns:a16="http://schemas.microsoft.com/office/drawing/2014/main" id="{4B4BAAEE-83F8-3E49-8ACB-C8D2AAF93C62}"/>
              </a:ext>
            </a:extLst>
          </p:cNvPr>
          <p:cNvSpPr/>
          <p:nvPr/>
        </p:nvSpPr>
        <p:spPr bwMode="auto">
          <a:xfrm>
            <a:off x="6942368" y="4325539"/>
            <a:ext cx="239917" cy="190349"/>
          </a:xfrm>
          <a:prstGeom prst="ellipse">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6A138B0C-03FF-8C4F-9FD2-D8E4FF05D9C7}"/>
                  </a:ext>
                </a:extLst>
              </p:cNvPr>
              <p:cNvSpPr txBox="1"/>
              <p:nvPr/>
            </p:nvSpPr>
            <p:spPr>
              <a:xfrm>
                <a:off x="79643" y="1524000"/>
                <a:ext cx="3091543" cy="1135567"/>
              </a:xfrm>
              <a:prstGeom prst="rect">
                <a:avLst/>
              </a:prstGeom>
              <a:solidFill>
                <a:srgbClr val="FFFF0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solidFill>
                            <a:schemeClr val="accent2">
                              <a:lumMod val="50000"/>
                            </a:schemeClr>
                          </a:solidFill>
                          <a:latin typeface="Cambria Math" panose="02040503050406030204" pitchFamily="18" charset="0"/>
                        </a:rPr>
                        <m:t>𝑓</m:t>
                      </m:r>
                      <m:d>
                        <m:dPr>
                          <m:ctrlPr>
                            <a:rPr lang="en-US" sz="2800" b="0" i="1" smtClean="0">
                              <a:solidFill>
                                <a:schemeClr val="accent2">
                                  <a:lumMod val="50000"/>
                                </a:schemeClr>
                              </a:solidFill>
                              <a:latin typeface="Cambria Math" panose="02040503050406030204" pitchFamily="18" charset="0"/>
                            </a:rPr>
                          </m:ctrlPr>
                        </m:dPr>
                        <m:e>
                          <m:r>
                            <a:rPr lang="en-US" sz="2800" b="0" i="1" smtClean="0">
                              <a:solidFill>
                                <a:schemeClr val="accent2">
                                  <a:lumMod val="50000"/>
                                </a:schemeClr>
                              </a:solidFill>
                              <a:latin typeface="Cambria Math" panose="02040503050406030204" pitchFamily="18" charset="0"/>
                            </a:rPr>
                            <m:t>𝑥</m:t>
                          </m:r>
                        </m:e>
                      </m:d>
                      <m:r>
                        <a:rPr lang="en-US" sz="2800" b="0" i="1" smtClean="0">
                          <a:solidFill>
                            <a:schemeClr val="accent2">
                              <a:lumMod val="50000"/>
                            </a:schemeClr>
                          </a:solidFill>
                          <a:latin typeface="Cambria Math" panose="02040503050406030204" pitchFamily="18" charset="0"/>
                        </a:rPr>
                        <m:t>= </m:t>
                      </m:r>
                      <m:nary>
                        <m:naryPr>
                          <m:chr m:val="∑"/>
                          <m:subHide m:val="on"/>
                          <m:supHide m:val="on"/>
                          <m:ctrlPr>
                            <a:rPr lang="en-US" sz="2800" i="1">
                              <a:solidFill>
                                <a:schemeClr val="accent2">
                                  <a:lumMod val="50000"/>
                                </a:schemeClr>
                              </a:solidFill>
                              <a:latin typeface="Cambria Math" panose="02040503050406030204" pitchFamily="18" charset="0"/>
                            </a:rPr>
                          </m:ctrlPr>
                        </m:naryPr>
                        <m:sub/>
                        <m:sup/>
                        <m:e>
                          <m:sSub>
                            <m:sSubPr>
                              <m:ctrlPr>
                                <a:rPr lang="en-US" sz="2800" i="1">
                                  <a:solidFill>
                                    <a:schemeClr val="accent2">
                                      <a:lumMod val="50000"/>
                                    </a:schemeClr>
                                  </a:solidFill>
                                  <a:latin typeface="Cambria Math" panose="02040503050406030204" pitchFamily="18" charset="0"/>
                                </a:rPr>
                              </m:ctrlPr>
                            </m:sSubPr>
                            <m:e>
                              <m:r>
                                <a:rPr lang="en-US" sz="2800" b="0" i="1" smtClean="0">
                                  <a:solidFill>
                                    <a:schemeClr val="accent2">
                                      <a:lumMod val="50000"/>
                                    </a:schemeClr>
                                  </a:solidFill>
                                  <a:latin typeface="Cambria Math" panose="02040503050406030204" pitchFamily="18" charset="0"/>
                                </a:rPr>
                                <m:t>𝑓</m:t>
                              </m:r>
                            </m:e>
                            <m:sub>
                              <m:r>
                                <a:rPr lang="en-US" sz="2800" i="1">
                                  <a:solidFill>
                                    <a:schemeClr val="accent2">
                                      <a:lumMod val="50000"/>
                                    </a:schemeClr>
                                  </a:solidFill>
                                  <a:latin typeface="Cambria Math" panose="02040503050406030204" pitchFamily="18" charset="0"/>
                                </a:rPr>
                                <m:t>𝑖</m:t>
                              </m:r>
                            </m:sub>
                          </m:sSub>
                          <m:d>
                            <m:dPr>
                              <m:ctrlPr>
                                <a:rPr lang="en-US" sz="2800" i="1">
                                  <a:solidFill>
                                    <a:schemeClr val="accent2">
                                      <a:lumMod val="50000"/>
                                    </a:schemeClr>
                                  </a:solidFill>
                                  <a:latin typeface="Cambria Math" panose="02040503050406030204" pitchFamily="18" charset="0"/>
                                </a:rPr>
                              </m:ctrlPr>
                            </m:dPr>
                            <m:e>
                              <m:r>
                                <a:rPr lang="en-US" sz="2800" i="1">
                                  <a:solidFill>
                                    <a:schemeClr val="accent2">
                                      <a:lumMod val="50000"/>
                                    </a:schemeClr>
                                  </a:solidFill>
                                  <a:latin typeface="Cambria Math" panose="02040503050406030204" pitchFamily="18" charset="0"/>
                                </a:rPr>
                                <m:t>𝑥</m:t>
                              </m:r>
                            </m:e>
                          </m:d>
                        </m:e>
                      </m:nary>
                    </m:oMath>
                  </m:oMathPara>
                </a14:m>
                <a:endParaRPr lang="en-US" sz="3600" i="1" dirty="0">
                  <a:solidFill>
                    <a:srgbClr val="FF0000"/>
                  </a:solidFill>
                  <a:latin typeface="Times New Roman" panose="02020603050405020304" pitchFamily="18" charset="0"/>
                  <a:ea typeface="Helvetica"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6A138B0C-03FF-8C4F-9FD2-D8E4FF05D9C7}"/>
                  </a:ext>
                </a:extLst>
              </p:cNvPr>
              <p:cNvSpPr txBox="1">
                <a:spLocks noRot="1" noChangeAspect="1" noMove="1" noResize="1" noEditPoints="1" noAdjustHandles="1" noChangeArrowheads="1" noChangeShapeType="1" noTextEdit="1"/>
              </p:cNvSpPr>
              <p:nvPr/>
            </p:nvSpPr>
            <p:spPr>
              <a:xfrm>
                <a:off x="79643" y="1524000"/>
                <a:ext cx="3091543" cy="1135567"/>
              </a:xfrm>
              <a:prstGeom prst="rect">
                <a:avLst/>
              </a:prstGeom>
              <a:blipFill>
                <a:blip r:embed="rId3"/>
                <a:stretch>
                  <a:fillRect t="-132584" b="-1842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07A05036-5BB9-CF40-8B5A-F224749207C5}"/>
                  </a:ext>
                </a:extLst>
              </p:cNvPr>
              <p:cNvSpPr/>
              <p:nvPr/>
            </p:nvSpPr>
            <p:spPr>
              <a:xfrm>
                <a:off x="-41111" y="4006815"/>
                <a:ext cx="6035408" cy="1401666"/>
              </a:xfrm>
              <a:prstGeom prst="rect">
                <a:avLst/>
              </a:prstGeom>
              <a:solidFill>
                <a:schemeClr val="accent6">
                  <a:lumMod val="20000"/>
                  <a:lumOff val="80000"/>
                </a:schemeClr>
              </a:solidFill>
            </p:spPr>
            <p:txBody>
              <a:bodyPr wrap="square">
                <a:spAutoFit/>
              </a:bodyPr>
              <a:lstStyle/>
              <a:p>
                <a:pPr marL="342900" lvl="1" indent="0">
                  <a:buNone/>
                </a:pPr>
                <a14:m>
                  <m:oMathPara xmlns:m="http://schemas.openxmlformats.org/officeDocument/2006/math">
                    <m:oMathParaPr>
                      <m:jc m:val="centerGroup"/>
                    </m:oMathParaPr>
                    <m:oMath xmlns:m="http://schemas.openxmlformats.org/officeDocument/2006/math">
                      <m:sSub>
                        <m:sSubPr>
                          <m:ctrlPr>
                            <a:rPr lang="en-US" sz="3200" b="0" i="1" smtClean="0">
                              <a:solidFill>
                                <a:schemeClr val="tx1"/>
                              </a:solidFill>
                              <a:latin typeface="Cambria Math" panose="02040503050406030204" pitchFamily="18" charset="0"/>
                            </a:rPr>
                          </m:ctrlPr>
                        </m:sSubPr>
                        <m:e>
                          <m:r>
                            <a:rPr lang="en-US" sz="3200" b="0" i="1" smtClean="0">
                              <a:solidFill>
                                <a:schemeClr val="tx1"/>
                              </a:solidFill>
                              <a:latin typeface="Cambria Math" panose="02040503050406030204" pitchFamily="18" charset="0"/>
                            </a:rPr>
                            <m:t>𝑥</m:t>
                          </m:r>
                        </m:e>
                        <m:sub>
                          <m:r>
                            <a:rPr lang="en-US" sz="3200" b="0" i="1" smtClean="0">
                              <a:solidFill>
                                <a:schemeClr val="tx1"/>
                              </a:solidFill>
                              <a:latin typeface="Cambria Math" panose="02040503050406030204" pitchFamily="18" charset="0"/>
                            </a:rPr>
                            <m:t>𝑘</m:t>
                          </m:r>
                          <m:r>
                            <a:rPr lang="en-US" sz="3200" b="0" i="1" smtClean="0">
                              <a:solidFill>
                                <a:schemeClr val="tx1"/>
                              </a:solidFill>
                              <a:latin typeface="Cambria Math" panose="02040503050406030204" pitchFamily="18" charset="0"/>
                            </a:rPr>
                            <m:t>+1</m:t>
                          </m:r>
                        </m:sub>
                      </m:sSub>
                      <m:r>
                        <a:rPr lang="en-US" sz="3200" b="0" i="1" smtClean="0">
                          <a:solidFill>
                            <a:schemeClr val="tx1"/>
                          </a:solidFill>
                          <a:latin typeface="Cambria Math" panose="02040503050406030204" pitchFamily="18" charset="0"/>
                        </a:rPr>
                        <m:t>⟵</m:t>
                      </m:r>
                      <m:sSub>
                        <m:sSubPr>
                          <m:ctrlPr>
                            <a:rPr lang="en-US" sz="3200" i="1">
                              <a:solidFill>
                                <a:schemeClr val="tx1"/>
                              </a:solidFill>
                              <a:latin typeface="Cambria Math" panose="02040503050406030204" pitchFamily="18" charset="0"/>
                            </a:rPr>
                          </m:ctrlPr>
                        </m:sSubPr>
                        <m:e>
                          <m:r>
                            <a:rPr lang="en-US" sz="3200" i="1">
                              <a:solidFill>
                                <a:schemeClr val="tx1"/>
                              </a:solidFill>
                              <a:latin typeface="Cambria Math" panose="02040503050406030204" pitchFamily="18" charset="0"/>
                            </a:rPr>
                            <m:t>𝑥</m:t>
                          </m:r>
                        </m:e>
                        <m:sub>
                          <m:r>
                            <a:rPr lang="en-US" sz="3200" i="1">
                              <a:solidFill>
                                <a:schemeClr val="tx1"/>
                              </a:solidFill>
                              <a:latin typeface="Cambria Math" panose="02040503050406030204" pitchFamily="18" charset="0"/>
                            </a:rPr>
                            <m:t>𝑘</m:t>
                          </m:r>
                        </m:sub>
                      </m:sSub>
                      <m:r>
                        <a:rPr lang="en-US" sz="3200" b="0" i="1" smtClean="0">
                          <a:solidFill>
                            <a:schemeClr val="tx1"/>
                          </a:solidFill>
                          <a:latin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𝜆</m:t>
                          </m:r>
                        </m:e>
                        <m:sub>
                          <m:r>
                            <a:rPr lang="en-US" sz="3200" i="1">
                              <a:latin typeface="Cambria Math" panose="02040503050406030204" pitchFamily="18" charset="0"/>
                              <a:ea typeface="Cambria Math" panose="02040503050406030204" pitchFamily="18" charset="0"/>
                            </a:rPr>
                            <m:t>𝑘</m:t>
                          </m:r>
                        </m:sub>
                      </m:sSub>
                      <m:r>
                        <m:rPr>
                          <m:sty m:val="p"/>
                        </m:rPr>
                        <a:rPr lang="en-US" sz="3200" i="1" smtClean="0">
                          <a:latin typeface="Cambria Math" panose="02040503050406030204" pitchFamily="18" charset="0"/>
                          <a:ea typeface="Cambria Math" panose="02040503050406030204" pitchFamily="18" charset="0"/>
                        </a:rPr>
                        <m:t>∇</m:t>
                      </m:r>
                      <m:d>
                        <m:dPr>
                          <m:ctrlPr>
                            <a:rPr lang="en-US" sz="3200" i="1" smtClean="0">
                              <a:latin typeface="Cambria Math" panose="02040503050406030204" pitchFamily="18" charset="0"/>
                              <a:ea typeface="Cambria Math" panose="02040503050406030204" pitchFamily="18" charset="0"/>
                            </a:rPr>
                          </m:ctrlPr>
                        </m:dPr>
                        <m:e>
                          <m:nary>
                            <m:naryPr>
                              <m:chr m:val="∑"/>
                              <m:supHide m:val="on"/>
                              <m:ctrlPr>
                                <a:rPr lang="en-US" sz="3200" i="1">
                                  <a:latin typeface="Cambria Math" panose="02040503050406030204" pitchFamily="18" charset="0"/>
                                </a:rPr>
                              </m:ctrlPr>
                            </m:naryPr>
                            <m:sub>
                              <m:r>
                                <a:rPr lang="en-US" sz="3200" i="1">
                                  <a:latin typeface="Cambria Math" panose="02040503050406030204" pitchFamily="18" charset="0"/>
                                </a:rPr>
                                <m:t>𝑖</m:t>
                              </m:r>
                            </m:sub>
                            <m:sup/>
                            <m:e>
                              <m:sSub>
                                <m:sSubPr>
                                  <m:ctrlPr>
                                    <a:rPr lang="en-US" sz="3200" i="1">
                                      <a:latin typeface="Cambria Math" panose="02040503050406030204" pitchFamily="18" charset="0"/>
                                    </a:rPr>
                                  </m:ctrlPr>
                                </m:sSubPr>
                                <m:e>
                                  <m:r>
                                    <a:rPr lang="en-US" sz="3200" i="1">
                                      <a:latin typeface="Cambria Math" panose="02040503050406030204" pitchFamily="18" charset="0"/>
                                    </a:rPr>
                                    <m:t>𝑓</m:t>
                                  </m:r>
                                </m:e>
                                <m:sub>
                                  <m:r>
                                    <a:rPr lang="en-US" sz="3200" i="1">
                                      <a:latin typeface="Cambria Math" panose="02040503050406030204" pitchFamily="18" charset="0"/>
                                    </a:rPr>
                                    <m:t>𝑖</m:t>
                                  </m:r>
                                </m:sub>
                              </m:sSub>
                              <m:d>
                                <m:dPr>
                                  <m:ctrlPr>
                                    <a:rPr lang="en-US" sz="3200" i="1">
                                      <a:latin typeface="Cambria Math" panose="02040503050406030204" pitchFamily="18" charset="0"/>
                                    </a:rPr>
                                  </m:ctrlPr>
                                </m:dPr>
                                <m:e>
                                  <m:sSub>
                                    <m:sSubPr>
                                      <m:ctrlPr>
                                        <a:rPr lang="en-US" sz="3200" i="1">
                                          <a:latin typeface="Cambria Math" panose="02040503050406030204" pitchFamily="18" charset="0"/>
                                        </a:rPr>
                                      </m:ctrlPr>
                                    </m:sSubPr>
                                    <m:e>
                                      <m:r>
                                        <a:rPr lang="en-US" sz="3200" i="1">
                                          <a:latin typeface="Cambria Math" panose="02040503050406030204" pitchFamily="18" charset="0"/>
                                        </a:rPr>
                                        <m:t>𝑥</m:t>
                                      </m:r>
                                    </m:e>
                                    <m:sub>
                                      <m:r>
                                        <a:rPr lang="en-US" sz="3200" i="1">
                                          <a:latin typeface="Cambria Math" panose="02040503050406030204" pitchFamily="18" charset="0"/>
                                        </a:rPr>
                                        <m:t>𝑘</m:t>
                                      </m:r>
                                    </m:sub>
                                  </m:sSub>
                                </m:e>
                              </m:d>
                            </m:e>
                          </m:nary>
                        </m:e>
                      </m:d>
                    </m:oMath>
                  </m:oMathPara>
                </a14:m>
                <a:endParaRPr lang="en-US" sz="3200" dirty="0"/>
              </a:p>
            </p:txBody>
          </p:sp>
        </mc:Choice>
        <mc:Fallback xmlns="">
          <p:sp>
            <p:nvSpPr>
              <p:cNvPr id="24" name="Rectangle 23">
                <a:extLst>
                  <a:ext uri="{FF2B5EF4-FFF2-40B4-BE49-F238E27FC236}">
                    <a16:creationId xmlns:a16="http://schemas.microsoft.com/office/drawing/2014/main" id="{07A05036-5BB9-CF40-8B5A-F224749207C5}"/>
                  </a:ext>
                </a:extLst>
              </p:cNvPr>
              <p:cNvSpPr>
                <a:spLocks noRot="1" noChangeAspect="1" noMove="1" noResize="1" noEditPoints="1" noAdjustHandles="1" noChangeArrowheads="1" noChangeShapeType="1" noTextEdit="1"/>
              </p:cNvSpPr>
              <p:nvPr/>
            </p:nvSpPr>
            <p:spPr>
              <a:xfrm>
                <a:off x="-41111" y="4006815"/>
                <a:ext cx="6035408" cy="1401666"/>
              </a:xfrm>
              <a:prstGeom prst="rect">
                <a:avLst/>
              </a:prstGeom>
              <a:blipFill>
                <a:blip r:embed="rId4"/>
                <a:stretch>
                  <a:fillRect t="-113393" b="-168750"/>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D2D9D9E7-FA06-9745-B250-F4883A71A1B6}"/>
              </a:ext>
            </a:extLst>
          </p:cNvPr>
          <p:cNvSpPr txBox="1"/>
          <p:nvPr/>
        </p:nvSpPr>
        <p:spPr>
          <a:xfrm>
            <a:off x="7912824" y="3745205"/>
            <a:ext cx="428323"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i="1" dirty="0">
                <a:solidFill>
                  <a:srgbClr val="FF0000"/>
                </a:solidFill>
                <a:latin typeface="Times New Roman" panose="02020603050405020304" pitchFamily="18" charset="0"/>
                <a:ea typeface="Helvetica" charset="0"/>
                <a:cs typeface="Times New Roman" panose="02020603050405020304" pitchFamily="18" charset="0"/>
              </a:rPr>
              <a:t>x</a:t>
            </a:r>
            <a:r>
              <a:rPr lang="en-US" sz="2000" i="1" baseline="-25000" dirty="0">
                <a:solidFill>
                  <a:srgbClr val="FF0000"/>
                </a:solidFill>
                <a:latin typeface="Times New Roman" panose="02020603050405020304" pitchFamily="18" charset="0"/>
                <a:ea typeface="Helvetica" charset="0"/>
                <a:cs typeface="Times New Roman" panose="02020603050405020304" pitchFamily="18" charset="0"/>
              </a:rPr>
              <a:t>2</a:t>
            </a:r>
            <a:endParaRPr lang="en-US" sz="2800" dirty="0">
              <a:solidFill>
                <a:srgbClr val="FF0000"/>
              </a:solidFill>
              <a:latin typeface="Times New Roman" panose="02020603050405020304" pitchFamily="18" charset="0"/>
              <a:ea typeface="Helvetica" charset="0"/>
              <a:cs typeface="Times New Roman" panose="02020603050405020304" pitchFamily="18" charset="0"/>
            </a:endParaRPr>
          </a:p>
        </p:txBody>
      </p:sp>
      <p:sp>
        <p:nvSpPr>
          <p:cNvPr id="28" name="TextBox 27">
            <a:extLst>
              <a:ext uri="{FF2B5EF4-FFF2-40B4-BE49-F238E27FC236}">
                <a16:creationId xmlns:a16="http://schemas.microsoft.com/office/drawing/2014/main" id="{05A183A5-C0D4-4F4E-BBDC-51E3EDDEC531}"/>
              </a:ext>
            </a:extLst>
          </p:cNvPr>
          <p:cNvSpPr txBox="1"/>
          <p:nvPr/>
        </p:nvSpPr>
        <p:spPr>
          <a:xfrm>
            <a:off x="6515622" y="4291210"/>
            <a:ext cx="428323"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i="1" dirty="0">
                <a:solidFill>
                  <a:srgbClr val="FF0000"/>
                </a:solidFill>
                <a:latin typeface="Times New Roman" panose="02020603050405020304" pitchFamily="18" charset="0"/>
                <a:ea typeface="Helvetica" charset="0"/>
                <a:cs typeface="Times New Roman" panose="02020603050405020304" pitchFamily="18" charset="0"/>
              </a:rPr>
              <a:t>x</a:t>
            </a:r>
            <a:r>
              <a:rPr lang="en-US" sz="2000" i="1" baseline="-25000" dirty="0">
                <a:solidFill>
                  <a:srgbClr val="FF0000"/>
                </a:solidFill>
                <a:latin typeface="Times New Roman" panose="02020603050405020304" pitchFamily="18" charset="0"/>
                <a:ea typeface="Helvetica" charset="0"/>
                <a:cs typeface="Times New Roman" panose="02020603050405020304" pitchFamily="18" charset="0"/>
              </a:rPr>
              <a:t>3</a:t>
            </a:r>
            <a:endParaRPr lang="en-US" sz="2800" dirty="0">
              <a:solidFill>
                <a:srgbClr val="FF0000"/>
              </a:solidFill>
              <a:latin typeface="Times New Roman" panose="02020603050405020304" pitchFamily="18" charset="0"/>
              <a:ea typeface="Helvetica" charset="0"/>
              <a:cs typeface="Times New Roman" panose="02020603050405020304" pitchFamily="18" charset="0"/>
            </a:endParaRPr>
          </a:p>
        </p:txBody>
      </p:sp>
      <p:sp>
        <p:nvSpPr>
          <p:cNvPr id="29" name="TextBox 28">
            <a:extLst>
              <a:ext uri="{FF2B5EF4-FFF2-40B4-BE49-F238E27FC236}">
                <a16:creationId xmlns:a16="http://schemas.microsoft.com/office/drawing/2014/main" id="{B734D22D-065D-694A-A881-F8FE2A81DA1B}"/>
              </a:ext>
            </a:extLst>
          </p:cNvPr>
          <p:cNvSpPr txBox="1"/>
          <p:nvPr/>
        </p:nvSpPr>
        <p:spPr>
          <a:xfrm>
            <a:off x="8614869" y="1818225"/>
            <a:ext cx="428323"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i="1" dirty="0">
                <a:solidFill>
                  <a:srgbClr val="FF0000"/>
                </a:solidFill>
                <a:latin typeface="Times New Roman" panose="02020603050405020304" pitchFamily="18" charset="0"/>
                <a:ea typeface="Helvetica" charset="0"/>
                <a:cs typeface="Times New Roman" panose="02020603050405020304" pitchFamily="18" charset="0"/>
              </a:rPr>
              <a:t>x</a:t>
            </a:r>
            <a:r>
              <a:rPr lang="en-US" sz="2000" i="1" baseline="-25000" dirty="0">
                <a:solidFill>
                  <a:srgbClr val="FF0000"/>
                </a:solidFill>
                <a:latin typeface="Times New Roman" panose="02020603050405020304" pitchFamily="18" charset="0"/>
                <a:ea typeface="Helvetica" charset="0"/>
                <a:cs typeface="Times New Roman" panose="02020603050405020304" pitchFamily="18" charset="0"/>
              </a:rPr>
              <a:t>0</a:t>
            </a:r>
            <a:endParaRPr lang="en-US" sz="2800" dirty="0">
              <a:solidFill>
                <a:srgbClr val="FF0000"/>
              </a:solidFill>
              <a:latin typeface="Times New Roman" panose="02020603050405020304" pitchFamily="18" charset="0"/>
              <a:ea typeface="Helvetica" charset="0"/>
              <a:cs typeface="Times New Roman" panose="02020603050405020304" pitchFamily="18" charset="0"/>
            </a:endParaRPr>
          </a:p>
        </p:txBody>
      </p:sp>
      <p:sp>
        <p:nvSpPr>
          <p:cNvPr id="30" name="TextBox 29">
            <a:extLst>
              <a:ext uri="{FF2B5EF4-FFF2-40B4-BE49-F238E27FC236}">
                <a16:creationId xmlns:a16="http://schemas.microsoft.com/office/drawing/2014/main" id="{AF86F39E-9AF4-9F4F-A5D9-7740DA162F27}"/>
              </a:ext>
            </a:extLst>
          </p:cNvPr>
          <p:cNvSpPr txBox="1"/>
          <p:nvPr/>
        </p:nvSpPr>
        <p:spPr>
          <a:xfrm>
            <a:off x="8442047" y="2865186"/>
            <a:ext cx="428323"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i="1" dirty="0">
                <a:solidFill>
                  <a:srgbClr val="FF0000"/>
                </a:solidFill>
                <a:latin typeface="Times New Roman" panose="02020603050405020304" pitchFamily="18" charset="0"/>
                <a:ea typeface="Helvetica" charset="0"/>
                <a:cs typeface="Times New Roman" panose="02020603050405020304" pitchFamily="18" charset="0"/>
              </a:rPr>
              <a:t>x</a:t>
            </a:r>
            <a:r>
              <a:rPr lang="en-US" sz="2000" i="1" baseline="-25000" dirty="0">
                <a:solidFill>
                  <a:srgbClr val="FF0000"/>
                </a:solidFill>
                <a:latin typeface="Times New Roman" panose="02020603050405020304" pitchFamily="18" charset="0"/>
                <a:ea typeface="Helvetica" charset="0"/>
                <a:cs typeface="Times New Roman" panose="02020603050405020304" pitchFamily="18" charset="0"/>
              </a:rPr>
              <a:t>1</a:t>
            </a:r>
            <a:endParaRPr lang="en-US" sz="2800" dirty="0">
              <a:solidFill>
                <a:srgbClr val="FF0000"/>
              </a:solidFill>
              <a:latin typeface="Times New Roman" panose="02020603050405020304" pitchFamily="18" charset="0"/>
              <a:ea typeface="Helvetica"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8CD7004C-F14D-F045-B8EF-6584B9140355}"/>
                  </a:ext>
                </a:extLst>
              </p:cNvPr>
              <p:cNvSpPr/>
              <p:nvPr/>
            </p:nvSpPr>
            <p:spPr>
              <a:xfrm>
                <a:off x="-7942" y="5452330"/>
                <a:ext cx="5749657" cy="1287340"/>
              </a:xfrm>
              <a:prstGeom prst="rect">
                <a:avLst/>
              </a:prstGeom>
              <a:solidFill>
                <a:srgbClr val="CCFFA4"/>
              </a:solidFill>
            </p:spPr>
            <p:txBody>
              <a:bodyPr wrap="square">
                <a:spAutoFit/>
              </a:bodyPr>
              <a:lstStyle/>
              <a:p>
                <a:pPr marL="342900" lvl="1" indent="0">
                  <a:buNone/>
                </a:pPr>
                <a14:m>
                  <m:oMathPara xmlns:m="http://schemas.openxmlformats.org/officeDocument/2006/math">
                    <m:oMathParaPr>
                      <m:jc m:val="centerGroup"/>
                    </m:oMathParaPr>
                    <m:oMath xmlns:m="http://schemas.openxmlformats.org/officeDocument/2006/math">
                      <m:sSub>
                        <m:sSubPr>
                          <m:ctrlPr>
                            <a:rPr lang="en-US" sz="3200" b="0" i="1" smtClean="0">
                              <a:solidFill>
                                <a:schemeClr val="tx1"/>
                              </a:solidFill>
                              <a:latin typeface="Cambria Math" panose="02040503050406030204" pitchFamily="18" charset="0"/>
                            </a:rPr>
                          </m:ctrlPr>
                        </m:sSubPr>
                        <m:e>
                          <m:r>
                            <a:rPr lang="en-US" sz="3200" b="0" i="1" smtClean="0">
                              <a:solidFill>
                                <a:schemeClr val="tx1"/>
                              </a:solidFill>
                              <a:latin typeface="Cambria Math" panose="02040503050406030204" pitchFamily="18" charset="0"/>
                            </a:rPr>
                            <m:t>𝑥</m:t>
                          </m:r>
                        </m:e>
                        <m:sub>
                          <m:r>
                            <a:rPr lang="en-US" sz="3200" b="0" i="1" smtClean="0">
                              <a:solidFill>
                                <a:schemeClr val="tx1"/>
                              </a:solidFill>
                              <a:latin typeface="Cambria Math" panose="02040503050406030204" pitchFamily="18" charset="0"/>
                            </a:rPr>
                            <m:t>𝑘</m:t>
                          </m:r>
                          <m:r>
                            <a:rPr lang="en-US" sz="3200" b="0" i="1" smtClean="0">
                              <a:solidFill>
                                <a:schemeClr val="tx1"/>
                              </a:solidFill>
                              <a:latin typeface="Cambria Math" panose="02040503050406030204" pitchFamily="18" charset="0"/>
                            </a:rPr>
                            <m:t>+1</m:t>
                          </m:r>
                        </m:sub>
                      </m:sSub>
                      <m:r>
                        <a:rPr lang="en-US" sz="3200" b="0" i="1" smtClean="0">
                          <a:solidFill>
                            <a:schemeClr val="tx1"/>
                          </a:solidFill>
                          <a:latin typeface="Cambria Math" panose="02040503050406030204" pitchFamily="18" charset="0"/>
                        </a:rPr>
                        <m:t>⟵</m:t>
                      </m:r>
                      <m:sSub>
                        <m:sSubPr>
                          <m:ctrlPr>
                            <a:rPr lang="en-US" sz="3200" i="1">
                              <a:solidFill>
                                <a:schemeClr val="tx1"/>
                              </a:solidFill>
                              <a:latin typeface="Cambria Math" panose="02040503050406030204" pitchFamily="18" charset="0"/>
                            </a:rPr>
                          </m:ctrlPr>
                        </m:sSubPr>
                        <m:e>
                          <m:r>
                            <a:rPr lang="en-US" sz="3200" i="1">
                              <a:solidFill>
                                <a:schemeClr val="tx1"/>
                              </a:solidFill>
                              <a:latin typeface="Cambria Math" panose="02040503050406030204" pitchFamily="18" charset="0"/>
                            </a:rPr>
                            <m:t>𝑥</m:t>
                          </m:r>
                        </m:e>
                        <m:sub>
                          <m:r>
                            <a:rPr lang="en-US" sz="3200" i="1">
                              <a:solidFill>
                                <a:schemeClr val="tx1"/>
                              </a:solidFill>
                              <a:latin typeface="Cambria Math" panose="02040503050406030204" pitchFamily="18" charset="0"/>
                            </a:rPr>
                            <m:t>𝑘</m:t>
                          </m:r>
                        </m:sub>
                      </m:sSub>
                      <m:r>
                        <a:rPr lang="en-US" sz="3200" b="0" i="1" smtClean="0">
                          <a:solidFill>
                            <a:schemeClr val="tx1"/>
                          </a:solidFill>
                          <a:latin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𝜆</m:t>
                          </m:r>
                        </m:e>
                        <m:sub>
                          <m:r>
                            <a:rPr lang="en-US" sz="3200" i="1">
                              <a:latin typeface="Cambria Math" panose="02040503050406030204" pitchFamily="18" charset="0"/>
                              <a:ea typeface="Cambria Math" panose="02040503050406030204" pitchFamily="18" charset="0"/>
                            </a:rPr>
                            <m:t>𝑘</m:t>
                          </m:r>
                        </m:sub>
                      </m:sSub>
                      <m:nary>
                        <m:naryPr>
                          <m:chr m:val="∑"/>
                          <m:supHide m:val="on"/>
                          <m:ctrlPr>
                            <a:rPr lang="en-US" sz="3200" i="1">
                              <a:latin typeface="Cambria Math" panose="02040503050406030204" pitchFamily="18" charset="0"/>
                            </a:rPr>
                          </m:ctrlPr>
                        </m:naryPr>
                        <m:sub>
                          <m:r>
                            <a:rPr lang="en-US" sz="3200" i="1">
                              <a:latin typeface="Cambria Math" panose="02040503050406030204" pitchFamily="18" charset="0"/>
                            </a:rPr>
                            <m:t>𝑖</m:t>
                          </m:r>
                        </m:sub>
                        <m:sup/>
                        <m:e>
                          <m:r>
                            <a:rPr lang="en-US" sz="3200">
                              <a:latin typeface="Cambria Math" panose="02040503050406030204" pitchFamily="18" charset="0"/>
                            </a:rPr>
                            <m:t>𝛻</m:t>
                          </m:r>
                          <m:sSub>
                            <m:sSubPr>
                              <m:ctrlPr>
                                <a:rPr lang="en-US" sz="3200" i="1">
                                  <a:latin typeface="Cambria Math" panose="02040503050406030204" pitchFamily="18" charset="0"/>
                                </a:rPr>
                              </m:ctrlPr>
                            </m:sSubPr>
                            <m:e>
                              <m:r>
                                <a:rPr lang="en-US" sz="3200" b="0" i="1" smtClean="0">
                                  <a:latin typeface="Cambria Math" panose="02040503050406030204" pitchFamily="18" charset="0"/>
                                </a:rPr>
                                <m:t>𝑓</m:t>
                              </m:r>
                            </m:e>
                            <m:sub>
                              <m:r>
                                <a:rPr lang="en-US" sz="3200" i="1">
                                  <a:latin typeface="Cambria Math" panose="02040503050406030204" pitchFamily="18" charset="0"/>
                                </a:rPr>
                                <m:t>𝑖</m:t>
                              </m:r>
                            </m:sub>
                          </m:sSub>
                          <m:d>
                            <m:dPr>
                              <m:ctrlPr>
                                <a:rPr lang="en-US" sz="3200" i="1">
                                  <a:latin typeface="Cambria Math" panose="02040503050406030204" pitchFamily="18" charset="0"/>
                                </a:rPr>
                              </m:ctrlPr>
                            </m:dPr>
                            <m:e>
                              <m:sSub>
                                <m:sSubPr>
                                  <m:ctrlPr>
                                    <a:rPr lang="en-US" sz="3200" i="1">
                                      <a:latin typeface="Cambria Math" panose="02040503050406030204" pitchFamily="18" charset="0"/>
                                    </a:rPr>
                                  </m:ctrlPr>
                                </m:sSubPr>
                                <m:e>
                                  <m:r>
                                    <a:rPr lang="en-US" sz="3200" i="1">
                                      <a:latin typeface="Cambria Math" panose="02040503050406030204" pitchFamily="18" charset="0"/>
                                    </a:rPr>
                                    <m:t>𝑥</m:t>
                                  </m:r>
                                </m:e>
                                <m:sub>
                                  <m:r>
                                    <a:rPr lang="en-US" sz="3200" i="1">
                                      <a:latin typeface="Cambria Math" panose="02040503050406030204" pitchFamily="18" charset="0"/>
                                    </a:rPr>
                                    <m:t>𝑘</m:t>
                                  </m:r>
                                </m:sub>
                              </m:sSub>
                            </m:e>
                          </m:d>
                        </m:e>
                      </m:nary>
                    </m:oMath>
                  </m:oMathPara>
                </a14:m>
                <a:endParaRPr lang="en-US" sz="3200" dirty="0"/>
              </a:p>
            </p:txBody>
          </p:sp>
        </mc:Choice>
        <mc:Fallback xmlns="">
          <p:sp>
            <p:nvSpPr>
              <p:cNvPr id="19" name="Rectangle 18">
                <a:extLst>
                  <a:ext uri="{FF2B5EF4-FFF2-40B4-BE49-F238E27FC236}">
                    <a16:creationId xmlns:a16="http://schemas.microsoft.com/office/drawing/2014/main" id="{8CD7004C-F14D-F045-B8EF-6584B9140355}"/>
                  </a:ext>
                </a:extLst>
              </p:cNvPr>
              <p:cNvSpPr>
                <a:spLocks noRot="1" noChangeAspect="1" noMove="1" noResize="1" noEditPoints="1" noAdjustHandles="1" noChangeArrowheads="1" noChangeShapeType="1" noTextEdit="1"/>
              </p:cNvSpPr>
              <p:nvPr/>
            </p:nvSpPr>
            <p:spPr>
              <a:xfrm>
                <a:off x="-7942" y="5452330"/>
                <a:ext cx="5749657" cy="1287340"/>
              </a:xfrm>
              <a:prstGeom prst="rect">
                <a:avLst/>
              </a:prstGeom>
              <a:blipFill>
                <a:blip r:embed="rId5"/>
                <a:stretch>
                  <a:fillRect t="-132039" b="-183495"/>
                </a:stretch>
              </a:blipFill>
            </p:spPr>
            <p:txBody>
              <a:bodyPr/>
              <a:lstStyle/>
              <a:p>
                <a:r>
                  <a:rPr lang="en-US">
                    <a:noFill/>
                  </a:rPr>
                  <a:t> </a:t>
                </a:r>
              </a:p>
            </p:txBody>
          </p:sp>
        </mc:Fallback>
      </mc:AlternateContent>
      <p:sp>
        <p:nvSpPr>
          <p:cNvPr id="21" name="Oval 20">
            <a:extLst>
              <a:ext uri="{FF2B5EF4-FFF2-40B4-BE49-F238E27FC236}">
                <a16:creationId xmlns:a16="http://schemas.microsoft.com/office/drawing/2014/main" id="{08FC7A74-7B70-CA47-8625-9E590333DD63}"/>
              </a:ext>
            </a:extLst>
          </p:cNvPr>
          <p:cNvSpPr/>
          <p:nvPr/>
        </p:nvSpPr>
        <p:spPr bwMode="auto">
          <a:xfrm>
            <a:off x="3371851" y="5408481"/>
            <a:ext cx="685800" cy="1344186"/>
          </a:xfrm>
          <a:prstGeom prst="ellipse">
            <a:avLst/>
          </a:prstGeom>
          <a:solidFill>
            <a:schemeClr val="accent1">
              <a:alpha val="42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Tree>
    <p:extLst>
      <p:ext uri="{BB962C8B-B14F-4D97-AF65-F5344CB8AC3E}">
        <p14:creationId xmlns:p14="http://schemas.microsoft.com/office/powerpoint/2010/main" val="3584145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56CE2-7873-454B-8596-6752451E0D12}"/>
              </a:ext>
            </a:extLst>
          </p:cNvPr>
          <p:cNvSpPr>
            <a:spLocks noGrp="1"/>
          </p:cNvSpPr>
          <p:nvPr>
            <p:ph type="title"/>
          </p:nvPr>
        </p:nvSpPr>
        <p:spPr/>
        <p:txBody>
          <a:bodyPr/>
          <a:lstStyle/>
          <a:p>
            <a:r>
              <a:rPr lang="en-US" dirty="0">
                <a:solidFill>
                  <a:schemeClr val="accent2"/>
                </a:solidFill>
              </a:rPr>
              <a:t>Distributed Optimization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EC9676D-C4D8-6B46-BF68-21D28AD0367E}"/>
                  </a:ext>
                </a:extLst>
              </p:cNvPr>
              <p:cNvSpPr>
                <a:spLocks noGrp="1"/>
              </p:cNvSpPr>
              <p:nvPr>
                <p:ph idx="1"/>
              </p:nvPr>
            </p:nvSpPr>
            <p:spPr/>
            <p:txBody>
              <a:bodyPr/>
              <a:lstStyle/>
              <a:p>
                <a:endParaRPr lang="en-US" dirty="0"/>
              </a:p>
              <a:p>
                <a:r>
                  <a:rPr lang="en-US" dirty="0"/>
                  <a:t>Each agent </a:t>
                </a:r>
                <a14:m>
                  <m:oMath xmlns:m="http://schemas.openxmlformats.org/officeDocument/2006/math">
                    <m:r>
                      <a:rPr lang="en-US" b="0" i="1" smtClean="0">
                        <a:solidFill>
                          <a:schemeClr val="accent2">
                            <a:lumMod val="50000"/>
                          </a:schemeClr>
                        </a:solidFill>
                        <a:latin typeface="Cambria Math" panose="02040503050406030204" pitchFamily="18" charset="0"/>
                      </a:rPr>
                      <m:t>𝑖</m:t>
                    </m:r>
                  </m:oMath>
                </a14:m>
                <a:r>
                  <a:rPr lang="en-US" dirty="0"/>
                  <a:t> knows own cost function </a:t>
                </a:r>
                <a14:m>
                  <m:oMath xmlns:m="http://schemas.openxmlformats.org/officeDocument/2006/math">
                    <m:sSub>
                      <m:sSubPr>
                        <m:ctrlPr>
                          <a:rPr lang="en-US" i="1">
                            <a:solidFill>
                              <a:schemeClr val="accent2">
                                <a:lumMod val="50000"/>
                              </a:schemeClr>
                            </a:solidFill>
                            <a:latin typeface="Cambria Math" panose="02040503050406030204" pitchFamily="18" charset="0"/>
                          </a:rPr>
                        </m:ctrlPr>
                      </m:sSubPr>
                      <m:e>
                        <m:r>
                          <a:rPr lang="en-US" i="1">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𝑖</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a14:m>
                <a:endParaRPr lang="en-US" i="1" dirty="0">
                  <a:latin typeface="Times New Roman" panose="02020603050405020304" pitchFamily="18" charset="0"/>
                  <a:cs typeface="Times New Roman" panose="02020603050405020304" pitchFamily="18" charset="0"/>
                </a:endParaRPr>
              </a:p>
              <a:p>
                <a:endParaRPr lang="en-US" i="1" dirty="0">
                  <a:latin typeface="Times New Roman" panose="02020603050405020304" pitchFamily="18" charset="0"/>
                  <a:cs typeface="Times New Roman" panose="02020603050405020304" pitchFamily="18" charset="0"/>
                </a:endParaRPr>
              </a:p>
              <a:p>
                <a:r>
                  <a:rPr lang="en-US" dirty="0"/>
                  <a:t>Need to cooperate to minimize </a:t>
                </a:r>
                <a14:m>
                  <m:oMath xmlns:m="http://schemas.openxmlformats.org/officeDocument/2006/math">
                    <m:nary>
                      <m:naryPr>
                        <m:chr m:val="∑"/>
                        <m:subHide m:val="on"/>
                        <m:supHide m:val="on"/>
                        <m:ctrlPr>
                          <a:rPr lang="en-US" i="1">
                            <a:solidFill>
                              <a:schemeClr val="accent2">
                                <a:lumMod val="50000"/>
                              </a:schemeClr>
                            </a:solidFill>
                            <a:latin typeface="Cambria Math" panose="02040503050406030204" pitchFamily="18" charset="0"/>
                          </a:rPr>
                        </m:ctrlPr>
                      </m:naryPr>
                      <m:sub/>
                      <m:sup/>
                      <m:e>
                        <m:sSub>
                          <m:sSubPr>
                            <m:ctrlPr>
                              <a:rPr lang="en-US" i="1">
                                <a:solidFill>
                                  <a:schemeClr val="accent2">
                                    <a:lumMod val="50000"/>
                                  </a:schemeClr>
                                </a:solidFill>
                                <a:latin typeface="Cambria Math" panose="02040503050406030204" pitchFamily="18" charset="0"/>
                              </a:rPr>
                            </m:ctrlPr>
                          </m:sSubPr>
                          <m:e>
                            <m:r>
                              <a:rPr lang="en-US" i="1">
                                <a:solidFill>
                                  <a:schemeClr val="accent2">
                                    <a:lumMod val="50000"/>
                                  </a:schemeClr>
                                </a:solidFill>
                                <a:latin typeface="Cambria Math" panose="02040503050406030204" pitchFamily="18" charset="0"/>
                              </a:rPr>
                              <m:t>𝑓</m:t>
                            </m:r>
                          </m:e>
                          <m:sub>
                            <m:r>
                              <a:rPr lang="en-US" i="1">
                                <a:solidFill>
                                  <a:schemeClr val="accent2">
                                    <a:lumMod val="50000"/>
                                  </a:schemeClr>
                                </a:solidFill>
                                <a:latin typeface="Cambria Math" panose="02040503050406030204" pitchFamily="18" charset="0"/>
                              </a:rPr>
                              <m:t>𝑖</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e>
                    </m:nary>
                  </m:oMath>
                </a14:m>
                <a:endParaRPr lang="en-US" dirty="0"/>
              </a:p>
              <a:p>
                <a:pPr marL="0" indent="0">
                  <a:buNone/>
                </a:pPr>
                <a:endParaRPr lang="en-US" dirty="0"/>
              </a:p>
              <a:p>
                <a:pPr marL="0" indent="0">
                  <a:buNone/>
                </a:pPr>
                <a:endParaRPr lang="en-US" dirty="0">
                  <a:sym typeface="Wingdings" pitchFamily="2" charset="2"/>
                </a:endParaRPr>
              </a:p>
              <a:p>
                <a:pPr marL="0" indent="0">
                  <a:buNone/>
                </a:pPr>
                <a:endParaRPr lang="en-US" dirty="0">
                  <a:sym typeface="Wingdings" pitchFamily="2" charset="2"/>
                </a:endParaRPr>
              </a:p>
              <a:p>
                <a:pPr marL="0" indent="0">
                  <a:buNone/>
                </a:pPr>
                <a:r>
                  <a:rPr lang="en-US" dirty="0">
                    <a:sym typeface="Wingdings" pitchFamily="2" charset="2"/>
                  </a:rPr>
                  <a:t>	 </a:t>
                </a:r>
                <a:r>
                  <a:rPr lang="en-US" dirty="0">
                    <a:solidFill>
                      <a:srgbClr val="C00000"/>
                    </a:solidFill>
                  </a:rPr>
                  <a:t>Distributed algorithms</a:t>
                </a:r>
              </a:p>
              <a:p>
                <a:pPr marL="0" indent="0">
                  <a:buNone/>
                </a:pPr>
                <a:endParaRPr lang="en-US" dirty="0">
                  <a:solidFill>
                    <a:srgbClr val="C00000"/>
                  </a:solidFill>
                </a:endParaRPr>
              </a:p>
              <a:p>
                <a:pPr marL="0" indent="0">
                  <a:buNone/>
                </a:pPr>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EEC9676D-C4D8-6B46-BF68-21D28AD0367E}"/>
                  </a:ext>
                </a:extLst>
              </p:cNvPr>
              <p:cNvSpPr>
                <a:spLocks noGrp="1" noRot="1" noChangeAspect="1" noMove="1" noResize="1" noEditPoints="1" noAdjustHandles="1" noChangeArrowheads="1" noChangeShapeType="1" noTextEdit="1"/>
              </p:cNvSpPr>
              <p:nvPr>
                <p:ph idx="1"/>
              </p:nvPr>
            </p:nvSpPr>
            <p:spPr>
              <a:blipFill>
                <a:blip r:embed="rId2"/>
                <a:stretch>
                  <a:fillRect l="-16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467E2D1-DCC5-F144-AB99-4104C7D7DD3B}"/>
              </a:ext>
            </a:extLst>
          </p:cNvPr>
          <p:cNvSpPr>
            <a:spLocks noGrp="1"/>
          </p:cNvSpPr>
          <p:nvPr>
            <p:ph type="sldNum" sz="quarter" idx="12"/>
          </p:nvPr>
        </p:nvSpPr>
        <p:spPr/>
        <p:txBody>
          <a:bodyPr/>
          <a:lstStyle/>
          <a:p>
            <a:pPr>
              <a:defRPr/>
            </a:pPr>
            <a:fld id="{D207DEF5-A307-4F25-8C66-A6D5B058479D}" type="slidenum">
              <a:rPr lang="en-US" smtClean="0"/>
              <a:pPr>
                <a:defRPr/>
              </a:pPr>
              <a:t>32</a:t>
            </a:fld>
            <a:endParaRPr lang="en-US" dirty="0"/>
          </a:p>
        </p:txBody>
      </p:sp>
    </p:spTree>
    <p:extLst>
      <p:ext uri="{BB962C8B-B14F-4D97-AF65-F5344CB8AC3E}">
        <p14:creationId xmlns:p14="http://schemas.microsoft.com/office/powerpoint/2010/main" val="4149368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A9A9D0-DE7A-774B-A198-B28D276820B4}"/>
              </a:ext>
            </a:extLst>
          </p:cNvPr>
          <p:cNvSpPr/>
          <p:nvPr/>
        </p:nvSpPr>
        <p:spPr bwMode="auto">
          <a:xfrm>
            <a:off x="4286250" y="3481998"/>
            <a:ext cx="4171950" cy="3181692"/>
          </a:xfrm>
          <a:prstGeom prst="rect">
            <a:avLst/>
          </a:prstGeom>
          <a:solidFill>
            <a:schemeClr val="accent5">
              <a:lumMod val="60000"/>
              <a:lumOff val="4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a:extLst>
              <a:ext uri="{FF2B5EF4-FFF2-40B4-BE49-F238E27FC236}">
                <a16:creationId xmlns:a16="http://schemas.microsoft.com/office/drawing/2014/main" id="{B6CCA610-2FDA-7543-AEE9-9B3C832FC124}"/>
              </a:ext>
            </a:extLst>
          </p:cNvPr>
          <p:cNvSpPr>
            <a:spLocks noGrp="1"/>
          </p:cNvSpPr>
          <p:nvPr>
            <p:ph type="title"/>
          </p:nvPr>
        </p:nvSpPr>
        <p:spPr/>
        <p:txBody>
          <a:bodyPr/>
          <a:lstStyle/>
          <a:p>
            <a:r>
              <a:rPr lang="en-US" dirty="0"/>
              <a:t>Architectures</a:t>
            </a:r>
          </a:p>
        </p:txBody>
      </p:sp>
      <p:grpSp>
        <p:nvGrpSpPr>
          <p:cNvPr id="34" name="Group 33">
            <a:extLst>
              <a:ext uri="{FF2B5EF4-FFF2-40B4-BE49-F238E27FC236}">
                <a16:creationId xmlns:a16="http://schemas.microsoft.com/office/drawing/2014/main" id="{1ED4F5A3-89EB-5849-BEF3-9C48F871F679}"/>
              </a:ext>
            </a:extLst>
          </p:cNvPr>
          <p:cNvGrpSpPr/>
          <p:nvPr/>
        </p:nvGrpSpPr>
        <p:grpSpPr>
          <a:xfrm>
            <a:off x="333860" y="2003215"/>
            <a:ext cx="3656676" cy="1963982"/>
            <a:chOff x="685800" y="4418551"/>
            <a:chExt cx="3656676" cy="1963982"/>
          </a:xfrm>
        </p:grpSpPr>
        <mc:AlternateContent xmlns:mc="http://schemas.openxmlformats.org/markup-compatibility/2006" xmlns:a14="http://schemas.microsoft.com/office/drawing/2010/main">
          <mc:Choice Requires="a14">
            <p:sp>
              <p:nvSpPr>
                <p:cNvPr id="35" name="Oval 34">
                  <a:extLst>
                    <a:ext uri="{FF2B5EF4-FFF2-40B4-BE49-F238E27FC236}">
                      <a16:creationId xmlns:a16="http://schemas.microsoft.com/office/drawing/2014/main" id="{B9763569-30E8-F54D-8F8C-6E850D9912AD}"/>
                    </a:ext>
                  </a:extLst>
                </p:cNvPr>
                <p:cNvSpPr/>
                <p:nvPr/>
              </p:nvSpPr>
              <p:spPr>
                <a:xfrm>
                  <a:off x="3450103" y="4504531"/>
                  <a:ext cx="602090" cy="632759"/>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oMath>
                    </m:oMathPara>
                  </a14:m>
                  <a:endParaRPr lang="en-US" dirty="0">
                    <a:latin typeface="Arial" panose="020B0604020202020204" pitchFamily="34" charset="0"/>
                    <a:ea typeface="CMU Sans Serif Demi Condensed" panose="02000706000000000000" pitchFamily="2" charset="0"/>
                    <a:cs typeface="Arial" panose="020B0604020202020204" pitchFamily="34" charset="0"/>
                  </a:endParaRPr>
                </a:p>
              </p:txBody>
            </p:sp>
          </mc:Choice>
          <mc:Fallback xmlns="">
            <p:sp>
              <p:nvSpPr>
                <p:cNvPr id="15" name="Oval 14">
                  <a:extLst>
                    <a:ext uri="{FF2B5EF4-FFF2-40B4-BE49-F238E27FC236}">
                      <a16:creationId xmlns:a16="http://schemas.microsoft.com/office/drawing/2014/main" id="{7B3DD551-F642-9E4A-A7E3-843CCA6AB936}"/>
                    </a:ext>
                  </a:extLst>
                </p:cNvPr>
                <p:cNvSpPr>
                  <a:spLocks noRot="1" noChangeAspect="1" noMove="1" noResize="1" noEditPoints="1" noAdjustHandles="1" noChangeArrowheads="1" noChangeShapeType="1" noTextEdit="1"/>
                </p:cNvSpPr>
                <p:nvPr/>
              </p:nvSpPr>
              <p:spPr>
                <a:xfrm>
                  <a:off x="3450103" y="4504531"/>
                  <a:ext cx="602090" cy="632759"/>
                </a:xfrm>
                <a:prstGeom prst="ellipse">
                  <a:avLst/>
                </a:prstGeom>
                <a:blipFill>
                  <a:blip r:embed="rId2"/>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Oval 35">
                  <a:extLst>
                    <a:ext uri="{FF2B5EF4-FFF2-40B4-BE49-F238E27FC236}">
                      <a16:creationId xmlns:a16="http://schemas.microsoft.com/office/drawing/2014/main" id="{08048138-8F36-2040-9BA1-9F7601852776}"/>
                    </a:ext>
                  </a:extLst>
                </p:cNvPr>
                <p:cNvSpPr/>
                <p:nvPr/>
              </p:nvSpPr>
              <p:spPr>
                <a:xfrm>
                  <a:off x="2450582" y="5357240"/>
                  <a:ext cx="602090" cy="632759"/>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MU Sans Serif Demi Condensed" panose="02000706000000000000" pitchFamily="2" charset="0"/>
                            <a:cs typeface="CMU Sans Serif Demi Condensed" panose="02000706000000000000" pitchFamily="2" charset="0"/>
                          </a:rPr>
                          <m:t>2</m:t>
                        </m:r>
                      </m:oMath>
                    </m:oMathPara>
                  </a14:m>
                  <a:endParaRPr lang="en-US" dirty="0">
                    <a:latin typeface="Arial" panose="020B0604020202020204" pitchFamily="34" charset="0"/>
                    <a:ea typeface="CMU Sans Serif Demi Condensed" panose="02000706000000000000" pitchFamily="2" charset="0"/>
                    <a:cs typeface="Arial" panose="020B0604020202020204" pitchFamily="34" charset="0"/>
                  </a:endParaRPr>
                </a:p>
              </p:txBody>
            </p:sp>
          </mc:Choice>
          <mc:Fallback xmlns="">
            <p:sp>
              <p:nvSpPr>
                <p:cNvPr id="16" name="Oval 15">
                  <a:extLst>
                    <a:ext uri="{FF2B5EF4-FFF2-40B4-BE49-F238E27FC236}">
                      <a16:creationId xmlns:a16="http://schemas.microsoft.com/office/drawing/2014/main" id="{9C86F92D-3C01-1448-91D2-D64A38EEAA5D}"/>
                    </a:ext>
                  </a:extLst>
                </p:cNvPr>
                <p:cNvSpPr>
                  <a:spLocks noRot="1" noChangeAspect="1" noMove="1" noResize="1" noEditPoints="1" noAdjustHandles="1" noChangeArrowheads="1" noChangeShapeType="1" noTextEdit="1"/>
                </p:cNvSpPr>
                <p:nvPr/>
              </p:nvSpPr>
              <p:spPr>
                <a:xfrm>
                  <a:off x="2450582" y="5357240"/>
                  <a:ext cx="602090" cy="632759"/>
                </a:xfrm>
                <a:prstGeom prst="ellipse">
                  <a:avLst/>
                </a:prstGeom>
                <a:blipFill>
                  <a:blip r:embed="rId3"/>
                  <a:stretch>
                    <a:fillRect/>
                  </a:stretch>
                </a:blipFill>
                <a:ln>
                  <a:noFill/>
                </a:ln>
                <a:effectLst/>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F5A39B5A-43F3-2548-A919-B3B0BD7AB83D}"/>
                </a:ext>
              </a:extLst>
            </p:cNvPr>
            <p:cNvCxnSpPr/>
            <p:nvPr/>
          </p:nvCxnSpPr>
          <p:spPr>
            <a:xfrm flipH="1" flipV="1">
              <a:off x="2067314" y="5051310"/>
              <a:ext cx="471442" cy="398595"/>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EBD58FC-E6FB-0444-BCB8-10C672208F5C}"/>
                </a:ext>
              </a:extLst>
            </p:cNvPr>
            <p:cNvCxnSpPr/>
            <p:nvPr/>
          </p:nvCxnSpPr>
          <p:spPr>
            <a:xfrm flipV="1">
              <a:off x="2964498" y="5044625"/>
              <a:ext cx="573779" cy="405280"/>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A503F1A-F4F7-5F46-B109-FEE8D8FC53A3}"/>
                </a:ext>
              </a:extLst>
            </p:cNvPr>
            <p:cNvCxnSpPr/>
            <p:nvPr/>
          </p:nvCxnSpPr>
          <p:spPr>
            <a:xfrm flipV="1">
              <a:off x="2368358" y="4597196"/>
              <a:ext cx="1169919" cy="137734"/>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Oval 39">
                  <a:extLst>
                    <a:ext uri="{FF2B5EF4-FFF2-40B4-BE49-F238E27FC236}">
                      <a16:creationId xmlns:a16="http://schemas.microsoft.com/office/drawing/2014/main" id="{74BD2110-1731-BA4E-BED2-1C4178D584BC}"/>
                    </a:ext>
                  </a:extLst>
                </p:cNvPr>
                <p:cNvSpPr/>
                <p:nvPr/>
              </p:nvSpPr>
              <p:spPr>
                <a:xfrm>
                  <a:off x="3740386" y="5749774"/>
                  <a:ext cx="602090" cy="632759"/>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m:t>
                        </m:r>
                      </m:oMath>
                    </m:oMathPara>
                  </a14:m>
                  <a:endParaRPr lang="en-US" dirty="0">
                    <a:latin typeface="Arial" panose="020B0604020202020204" pitchFamily="34" charset="0"/>
                    <a:ea typeface="CMU Sans Serif Demi Condensed" panose="02000706000000000000" pitchFamily="2" charset="0"/>
                    <a:cs typeface="Arial" panose="020B0604020202020204" pitchFamily="34" charset="0"/>
                  </a:endParaRPr>
                </a:p>
              </p:txBody>
            </p:sp>
          </mc:Choice>
          <mc:Fallback xmlns="">
            <p:sp>
              <p:nvSpPr>
                <p:cNvPr id="20" name="Oval 19">
                  <a:extLst>
                    <a:ext uri="{FF2B5EF4-FFF2-40B4-BE49-F238E27FC236}">
                      <a16:creationId xmlns:a16="http://schemas.microsoft.com/office/drawing/2014/main" id="{8ED71400-7297-E641-A5AF-FB4C9D6FB787}"/>
                    </a:ext>
                  </a:extLst>
                </p:cNvPr>
                <p:cNvSpPr>
                  <a:spLocks noRot="1" noChangeAspect="1" noMove="1" noResize="1" noEditPoints="1" noAdjustHandles="1" noChangeArrowheads="1" noChangeShapeType="1" noTextEdit="1"/>
                </p:cNvSpPr>
                <p:nvPr/>
              </p:nvSpPr>
              <p:spPr>
                <a:xfrm>
                  <a:off x="3740386" y="5749774"/>
                  <a:ext cx="602090" cy="632759"/>
                </a:xfrm>
                <a:prstGeom prst="ellipse">
                  <a:avLst/>
                </a:prstGeom>
                <a:blipFill>
                  <a:blip r:embed="rId4"/>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Oval 40">
                  <a:extLst>
                    <a:ext uri="{FF2B5EF4-FFF2-40B4-BE49-F238E27FC236}">
                      <a16:creationId xmlns:a16="http://schemas.microsoft.com/office/drawing/2014/main" id="{815DE0A2-D9B3-C84B-AD07-08DBECA6AE4B}"/>
                    </a:ext>
                  </a:extLst>
                </p:cNvPr>
                <p:cNvSpPr/>
                <p:nvPr/>
              </p:nvSpPr>
              <p:spPr>
                <a:xfrm>
                  <a:off x="685800" y="5388157"/>
                  <a:ext cx="602090" cy="632759"/>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5</m:t>
                        </m:r>
                      </m:oMath>
                    </m:oMathPara>
                  </a14:m>
                  <a:endParaRPr lang="en-US" dirty="0">
                    <a:latin typeface="Arial" panose="020B0604020202020204" pitchFamily="34" charset="0"/>
                    <a:ea typeface="CMU Sans Serif Demi Condensed" panose="02000706000000000000" pitchFamily="2" charset="0"/>
                    <a:cs typeface="Arial" panose="020B0604020202020204" pitchFamily="34" charset="0"/>
                  </a:endParaRPr>
                </a:p>
              </p:txBody>
            </p:sp>
          </mc:Choice>
          <mc:Fallback xmlns="">
            <p:sp>
              <p:nvSpPr>
                <p:cNvPr id="21" name="Oval 20">
                  <a:extLst>
                    <a:ext uri="{FF2B5EF4-FFF2-40B4-BE49-F238E27FC236}">
                      <a16:creationId xmlns:a16="http://schemas.microsoft.com/office/drawing/2014/main" id="{FF3EBB32-A016-8143-87D0-7081D309F22D}"/>
                    </a:ext>
                  </a:extLst>
                </p:cNvPr>
                <p:cNvSpPr>
                  <a:spLocks noRot="1" noChangeAspect="1" noMove="1" noResize="1" noEditPoints="1" noAdjustHandles="1" noChangeArrowheads="1" noChangeShapeType="1" noTextEdit="1"/>
                </p:cNvSpPr>
                <p:nvPr/>
              </p:nvSpPr>
              <p:spPr>
                <a:xfrm>
                  <a:off x="685800" y="5388157"/>
                  <a:ext cx="602090" cy="632759"/>
                </a:xfrm>
                <a:prstGeom prst="ellipse">
                  <a:avLst/>
                </a:prstGeom>
                <a:blipFill>
                  <a:blip r:embed="rId5"/>
                  <a:stretch>
                    <a:fillRect/>
                  </a:stretch>
                </a:blipFill>
                <a:ln>
                  <a:noFill/>
                </a:ln>
                <a:effectLst/>
              </p:spPr>
              <p:txBody>
                <a:bodyPr/>
                <a:lstStyle/>
                <a:p>
                  <a:r>
                    <a:rPr lang="en-US">
                      <a:noFill/>
                    </a:rPr>
                    <a:t> </a:t>
                  </a:r>
                </a:p>
              </p:txBody>
            </p:sp>
          </mc:Fallback>
        </mc:AlternateContent>
        <p:cxnSp>
          <p:nvCxnSpPr>
            <p:cNvPr id="42" name="Straight Arrow Connector 41">
              <a:extLst>
                <a:ext uri="{FF2B5EF4-FFF2-40B4-BE49-F238E27FC236}">
                  <a16:creationId xmlns:a16="http://schemas.microsoft.com/office/drawing/2014/main" id="{069E3AF8-DD63-A149-A5C9-60FC933DE676}"/>
                </a:ext>
              </a:extLst>
            </p:cNvPr>
            <p:cNvCxnSpPr/>
            <p:nvPr/>
          </p:nvCxnSpPr>
          <p:spPr>
            <a:xfrm>
              <a:off x="2964498" y="5897334"/>
              <a:ext cx="775887" cy="168820"/>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EAB1201-1374-3945-9777-D94E6B889069}"/>
                </a:ext>
              </a:extLst>
            </p:cNvPr>
            <p:cNvCxnSpPr/>
            <p:nvPr/>
          </p:nvCxnSpPr>
          <p:spPr>
            <a:xfrm flipV="1">
              <a:off x="1199716" y="4958645"/>
              <a:ext cx="654725" cy="522177"/>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Oval 43">
                  <a:extLst>
                    <a:ext uri="{FF2B5EF4-FFF2-40B4-BE49-F238E27FC236}">
                      <a16:creationId xmlns:a16="http://schemas.microsoft.com/office/drawing/2014/main" id="{F1B28D84-382E-D14F-B1A3-6BECFC511491}"/>
                    </a:ext>
                  </a:extLst>
                </p:cNvPr>
                <p:cNvSpPr/>
                <p:nvPr/>
              </p:nvSpPr>
              <p:spPr>
                <a:xfrm>
                  <a:off x="1766268" y="4418551"/>
                  <a:ext cx="602090" cy="632759"/>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latin typeface="Arial" panose="020B0604020202020204" pitchFamily="34" charset="0"/>
                    <a:ea typeface="CMU Sans Serif Demi Condensed" panose="02000706000000000000" pitchFamily="2" charset="0"/>
                    <a:cs typeface="Arial" panose="020B0604020202020204" pitchFamily="34" charset="0"/>
                  </a:endParaRPr>
                </a:p>
              </p:txBody>
            </p:sp>
          </mc:Choice>
          <mc:Fallback xmlns="">
            <p:sp>
              <p:nvSpPr>
                <p:cNvPr id="24" name="Oval 23">
                  <a:extLst>
                    <a:ext uri="{FF2B5EF4-FFF2-40B4-BE49-F238E27FC236}">
                      <a16:creationId xmlns:a16="http://schemas.microsoft.com/office/drawing/2014/main" id="{323AA3F3-AADB-1F49-B175-EEE5A0C953BD}"/>
                    </a:ext>
                  </a:extLst>
                </p:cNvPr>
                <p:cNvSpPr>
                  <a:spLocks noRot="1" noChangeAspect="1" noMove="1" noResize="1" noEditPoints="1" noAdjustHandles="1" noChangeArrowheads="1" noChangeShapeType="1" noTextEdit="1"/>
                </p:cNvSpPr>
                <p:nvPr/>
              </p:nvSpPr>
              <p:spPr>
                <a:xfrm>
                  <a:off x="1766268" y="4418551"/>
                  <a:ext cx="602090" cy="632759"/>
                </a:xfrm>
                <a:prstGeom prst="ellipse">
                  <a:avLst/>
                </a:prstGeom>
                <a:blipFill>
                  <a:blip r:embed="rId6"/>
                  <a:stretch>
                    <a:fillRect/>
                  </a:stretch>
                </a:blipFill>
                <a:ln>
                  <a:noFill/>
                </a:ln>
                <a:effectLst/>
              </p:spPr>
              <p:txBody>
                <a:bodyPr/>
                <a:lstStyle/>
                <a:p>
                  <a:r>
                    <a:rPr lang="en-US">
                      <a:noFill/>
                    </a:rPr>
                    <a:t> </a:t>
                  </a:r>
                </a:p>
              </p:txBody>
            </p:sp>
          </mc:Fallback>
        </mc:AlternateContent>
      </p:grpSp>
      <p:grpSp>
        <p:nvGrpSpPr>
          <p:cNvPr id="45" name="Group 44">
            <a:extLst>
              <a:ext uri="{FF2B5EF4-FFF2-40B4-BE49-F238E27FC236}">
                <a16:creationId xmlns:a16="http://schemas.microsoft.com/office/drawing/2014/main" id="{81D9B937-FEF4-6E41-B0BB-215157056E4A}"/>
              </a:ext>
            </a:extLst>
          </p:cNvPr>
          <p:cNvGrpSpPr/>
          <p:nvPr/>
        </p:nvGrpSpPr>
        <p:grpSpPr>
          <a:xfrm>
            <a:off x="4572000" y="4056187"/>
            <a:ext cx="3510304" cy="2305961"/>
            <a:chOff x="4910475" y="4180770"/>
            <a:chExt cx="3510304" cy="2305961"/>
          </a:xfrm>
        </p:grpSpPr>
        <p:sp>
          <p:nvSpPr>
            <p:cNvPr id="46" name="Oval 45">
              <a:extLst>
                <a:ext uri="{FF2B5EF4-FFF2-40B4-BE49-F238E27FC236}">
                  <a16:creationId xmlns:a16="http://schemas.microsoft.com/office/drawing/2014/main" id="{FF4381D0-15F9-8F4B-BE74-E058E2DDC9F2}"/>
                </a:ext>
              </a:extLst>
            </p:cNvPr>
            <p:cNvSpPr/>
            <p:nvPr/>
          </p:nvSpPr>
          <p:spPr>
            <a:xfrm>
              <a:off x="4910475" y="5786216"/>
              <a:ext cx="692060" cy="664029"/>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dirty="0">
                  <a:latin typeface="Arial" panose="020B0604020202020204" pitchFamily="34" charset="0"/>
                  <a:ea typeface="CMU Sans Serif Demi Condensed" panose="02000706000000000000" pitchFamily="2" charset="0"/>
                  <a:cs typeface="Arial" panose="020B0604020202020204" pitchFamily="34" charset="0"/>
                </a:rPr>
                <a:t>1</a:t>
              </a:r>
            </a:p>
          </p:txBody>
        </p:sp>
        <p:cxnSp>
          <p:nvCxnSpPr>
            <p:cNvPr id="47" name="Straight Arrow Connector 46">
              <a:extLst>
                <a:ext uri="{FF2B5EF4-FFF2-40B4-BE49-F238E27FC236}">
                  <a16:creationId xmlns:a16="http://schemas.microsoft.com/office/drawing/2014/main" id="{D5DED992-7F1D-4448-8A3C-DD951B2516AA}"/>
                </a:ext>
              </a:extLst>
            </p:cNvPr>
            <p:cNvCxnSpPr/>
            <p:nvPr/>
          </p:nvCxnSpPr>
          <p:spPr>
            <a:xfrm flipH="1">
              <a:off x="5358902" y="4654028"/>
              <a:ext cx="1202887" cy="1158663"/>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30F5B94-403F-2545-AE94-36AA4B9F8352}"/>
                </a:ext>
              </a:extLst>
            </p:cNvPr>
            <p:cNvCxnSpPr/>
            <p:nvPr/>
          </p:nvCxnSpPr>
          <p:spPr>
            <a:xfrm>
              <a:off x="7010215" y="4654028"/>
              <a:ext cx="1094334" cy="1132188"/>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Oval 48">
                  <a:extLst>
                    <a:ext uri="{FF2B5EF4-FFF2-40B4-BE49-F238E27FC236}">
                      <a16:creationId xmlns:a16="http://schemas.microsoft.com/office/drawing/2014/main" id="{0E70DF29-6441-BB47-B08B-ED542B0618C0}"/>
                    </a:ext>
                  </a:extLst>
                </p:cNvPr>
                <p:cNvSpPr/>
                <p:nvPr/>
              </p:nvSpPr>
              <p:spPr>
                <a:xfrm>
                  <a:off x="6373873" y="5822702"/>
                  <a:ext cx="692060" cy="664029"/>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m:t>
                        </m:r>
                      </m:oMath>
                    </m:oMathPara>
                  </a14:m>
                  <a:endParaRPr lang="en-US" dirty="0">
                    <a:latin typeface="Arial" panose="020B0604020202020204" pitchFamily="34" charset="0"/>
                    <a:ea typeface="CMU Sans Serif Demi Condensed" panose="02000706000000000000" pitchFamily="2" charset="0"/>
                    <a:cs typeface="Arial" panose="020B0604020202020204" pitchFamily="34" charset="0"/>
                  </a:endParaRPr>
                </a:p>
              </p:txBody>
            </p:sp>
          </mc:Choice>
          <mc:Fallback xmlns="">
            <p:sp>
              <p:nvSpPr>
                <p:cNvPr id="28" name="Oval 27">
                  <a:extLst>
                    <a:ext uri="{FF2B5EF4-FFF2-40B4-BE49-F238E27FC236}">
                      <a16:creationId xmlns:a16="http://schemas.microsoft.com/office/drawing/2014/main" id="{859A3F90-A14C-714D-928D-C7385EC2C971}"/>
                    </a:ext>
                  </a:extLst>
                </p:cNvPr>
                <p:cNvSpPr>
                  <a:spLocks noRot="1" noChangeAspect="1" noMove="1" noResize="1" noEditPoints="1" noAdjustHandles="1" noChangeArrowheads="1" noChangeShapeType="1" noTextEdit="1"/>
                </p:cNvSpPr>
                <p:nvPr/>
              </p:nvSpPr>
              <p:spPr>
                <a:xfrm>
                  <a:off x="6373873" y="5822702"/>
                  <a:ext cx="692060" cy="664029"/>
                </a:xfrm>
                <a:prstGeom prst="ellipse">
                  <a:avLst/>
                </a:prstGeom>
                <a:blipFill>
                  <a:blip r:embed="rId7"/>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Oval 49">
                  <a:extLst>
                    <a:ext uri="{FF2B5EF4-FFF2-40B4-BE49-F238E27FC236}">
                      <a16:creationId xmlns:a16="http://schemas.microsoft.com/office/drawing/2014/main" id="{D1B281D5-57F6-3B4F-94D7-578BD1D539D7}"/>
                    </a:ext>
                  </a:extLst>
                </p:cNvPr>
                <p:cNvSpPr/>
                <p:nvPr/>
              </p:nvSpPr>
              <p:spPr>
                <a:xfrm>
                  <a:off x="7728719" y="5786216"/>
                  <a:ext cx="692060" cy="664029"/>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oMath>
                    </m:oMathPara>
                  </a14:m>
                  <a:endParaRPr lang="en-US" dirty="0">
                    <a:latin typeface="Arial" panose="020B0604020202020204" pitchFamily="34" charset="0"/>
                    <a:ea typeface="CMU Sans Serif Demi Condensed" panose="02000706000000000000" pitchFamily="2" charset="0"/>
                    <a:cs typeface="Arial" panose="020B0604020202020204" pitchFamily="34" charset="0"/>
                  </a:endParaRPr>
                </a:p>
              </p:txBody>
            </p:sp>
          </mc:Choice>
          <mc:Fallback xmlns="">
            <p:sp>
              <p:nvSpPr>
                <p:cNvPr id="29" name="Oval 28">
                  <a:extLst>
                    <a:ext uri="{FF2B5EF4-FFF2-40B4-BE49-F238E27FC236}">
                      <a16:creationId xmlns:a16="http://schemas.microsoft.com/office/drawing/2014/main" id="{EABE01C3-9A34-334D-8667-982127B94958}"/>
                    </a:ext>
                  </a:extLst>
                </p:cNvPr>
                <p:cNvSpPr>
                  <a:spLocks noRot="1" noChangeAspect="1" noMove="1" noResize="1" noEditPoints="1" noAdjustHandles="1" noChangeArrowheads="1" noChangeShapeType="1" noTextEdit="1"/>
                </p:cNvSpPr>
                <p:nvPr/>
              </p:nvSpPr>
              <p:spPr>
                <a:xfrm>
                  <a:off x="7728719" y="5786216"/>
                  <a:ext cx="692060" cy="664029"/>
                </a:xfrm>
                <a:prstGeom prst="ellipse">
                  <a:avLst/>
                </a:prstGeom>
                <a:blipFill>
                  <a:blip r:embed="rId8"/>
                  <a:stretch>
                    <a:fillRect/>
                  </a:stretch>
                </a:blipFill>
                <a:ln>
                  <a:noFill/>
                </a:ln>
                <a:effectLst/>
              </p:spPr>
              <p:txBody>
                <a:bodyPr/>
                <a:lstStyle/>
                <a:p>
                  <a:r>
                    <a:rPr lang="en-US">
                      <a:noFill/>
                    </a:rPr>
                    <a:t> </a:t>
                  </a:r>
                </a:p>
              </p:txBody>
            </p:sp>
          </mc:Fallback>
        </mc:AlternateContent>
        <p:cxnSp>
          <p:nvCxnSpPr>
            <p:cNvPr id="51" name="Straight Arrow Connector 50">
              <a:extLst>
                <a:ext uri="{FF2B5EF4-FFF2-40B4-BE49-F238E27FC236}">
                  <a16:creationId xmlns:a16="http://schemas.microsoft.com/office/drawing/2014/main" id="{67703C7E-6034-4B44-966D-CBD1F29015A2}"/>
                </a:ext>
              </a:extLst>
            </p:cNvPr>
            <p:cNvCxnSpPr/>
            <p:nvPr/>
          </p:nvCxnSpPr>
          <p:spPr>
            <a:xfrm flipH="1">
              <a:off x="6730687" y="4654028"/>
              <a:ext cx="4067" cy="1168674"/>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40BDD174-366D-084E-9CF1-C13E6497E3FF}"/>
                </a:ext>
              </a:extLst>
            </p:cNvPr>
            <p:cNvSpPr/>
            <p:nvPr/>
          </p:nvSpPr>
          <p:spPr bwMode="auto">
            <a:xfrm>
              <a:off x="5880335" y="4180770"/>
              <a:ext cx="1768374" cy="451870"/>
            </a:xfrm>
            <a:prstGeom prst="rect">
              <a:avLst/>
            </a:prstGeom>
            <a:solidFill>
              <a:schemeClr val="bg1">
                <a:alpha val="50196"/>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b="0" i="0" u="none" strike="noStrike" cap="none" normalizeH="0" baseline="0" dirty="0">
                  <a:ln>
                    <a:noFill/>
                  </a:ln>
                  <a:solidFill>
                    <a:schemeClr val="tx1"/>
                  </a:solidFill>
                  <a:effectLst/>
                  <a:latin typeface="Arial" panose="020B0604020202020204" pitchFamily="34" charset="0"/>
                  <a:ea typeface="Helvetica" charset="0"/>
                  <a:cs typeface="Arial" panose="020B0604020202020204" pitchFamily="34" charset="0"/>
                </a:rPr>
                <a:t>Server</a:t>
              </a:r>
            </a:p>
          </p:txBody>
        </p:sp>
      </p:grpSp>
    </p:spTree>
    <p:extLst>
      <p:ext uri="{BB962C8B-B14F-4D97-AF65-F5344CB8AC3E}">
        <p14:creationId xmlns:p14="http://schemas.microsoft.com/office/powerpoint/2010/main" val="62883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A9A9D0-DE7A-774B-A198-B28D276820B4}"/>
              </a:ext>
            </a:extLst>
          </p:cNvPr>
          <p:cNvSpPr/>
          <p:nvPr/>
        </p:nvSpPr>
        <p:spPr bwMode="auto">
          <a:xfrm>
            <a:off x="4286250" y="3481998"/>
            <a:ext cx="4171950" cy="3181692"/>
          </a:xfrm>
          <a:prstGeom prst="rect">
            <a:avLst/>
          </a:prstGeom>
          <a:solidFill>
            <a:schemeClr val="accent5">
              <a:lumMod val="60000"/>
              <a:lumOff val="4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a:extLst>
              <a:ext uri="{FF2B5EF4-FFF2-40B4-BE49-F238E27FC236}">
                <a16:creationId xmlns:a16="http://schemas.microsoft.com/office/drawing/2014/main" id="{B6CCA610-2FDA-7543-AEE9-9B3C832FC124}"/>
              </a:ext>
            </a:extLst>
          </p:cNvPr>
          <p:cNvSpPr>
            <a:spLocks noGrp="1"/>
          </p:cNvSpPr>
          <p:nvPr>
            <p:ph type="title"/>
          </p:nvPr>
        </p:nvSpPr>
        <p:spPr/>
        <p:txBody>
          <a:bodyPr/>
          <a:lstStyle/>
          <a:p>
            <a:r>
              <a:rPr lang="en-US" dirty="0"/>
              <a:t>Architectures</a:t>
            </a:r>
          </a:p>
        </p:txBody>
      </p:sp>
      <p:grpSp>
        <p:nvGrpSpPr>
          <p:cNvPr id="45" name="Group 44">
            <a:extLst>
              <a:ext uri="{FF2B5EF4-FFF2-40B4-BE49-F238E27FC236}">
                <a16:creationId xmlns:a16="http://schemas.microsoft.com/office/drawing/2014/main" id="{81D9B937-FEF4-6E41-B0BB-215157056E4A}"/>
              </a:ext>
            </a:extLst>
          </p:cNvPr>
          <p:cNvGrpSpPr/>
          <p:nvPr/>
        </p:nvGrpSpPr>
        <p:grpSpPr>
          <a:xfrm>
            <a:off x="4572000" y="4056187"/>
            <a:ext cx="3510304" cy="2305961"/>
            <a:chOff x="4910475" y="4180770"/>
            <a:chExt cx="3510304" cy="2305961"/>
          </a:xfrm>
        </p:grpSpPr>
        <p:sp>
          <p:nvSpPr>
            <p:cNvPr id="46" name="Oval 45">
              <a:extLst>
                <a:ext uri="{FF2B5EF4-FFF2-40B4-BE49-F238E27FC236}">
                  <a16:creationId xmlns:a16="http://schemas.microsoft.com/office/drawing/2014/main" id="{FF4381D0-15F9-8F4B-BE74-E058E2DDC9F2}"/>
                </a:ext>
              </a:extLst>
            </p:cNvPr>
            <p:cNvSpPr/>
            <p:nvPr/>
          </p:nvSpPr>
          <p:spPr>
            <a:xfrm>
              <a:off x="4910475" y="5786216"/>
              <a:ext cx="692060" cy="664029"/>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dirty="0">
                  <a:latin typeface="Arial" panose="020B0604020202020204" pitchFamily="34" charset="0"/>
                  <a:ea typeface="CMU Sans Serif Demi Condensed" panose="02000706000000000000" pitchFamily="2" charset="0"/>
                  <a:cs typeface="Arial" panose="020B0604020202020204" pitchFamily="34" charset="0"/>
                </a:rPr>
                <a:t>1</a:t>
              </a:r>
            </a:p>
          </p:txBody>
        </p:sp>
        <p:cxnSp>
          <p:nvCxnSpPr>
            <p:cNvPr id="47" name="Straight Arrow Connector 46">
              <a:extLst>
                <a:ext uri="{FF2B5EF4-FFF2-40B4-BE49-F238E27FC236}">
                  <a16:creationId xmlns:a16="http://schemas.microsoft.com/office/drawing/2014/main" id="{D5DED992-7F1D-4448-8A3C-DD951B2516AA}"/>
                </a:ext>
              </a:extLst>
            </p:cNvPr>
            <p:cNvCxnSpPr/>
            <p:nvPr/>
          </p:nvCxnSpPr>
          <p:spPr>
            <a:xfrm flipH="1">
              <a:off x="5358902" y="4654028"/>
              <a:ext cx="1202887" cy="1158663"/>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30F5B94-403F-2545-AE94-36AA4B9F8352}"/>
                </a:ext>
              </a:extLst>
            </p:cNvPr>
            <p:cNvCxnSpPr/>
            <p:nvPr/>
          </p:nvCxnSpPr>
          <p:spPr>
            <a:xfrm>
              <a:off x="7010215" y="4654028"/>
              <a:ext cx="1094334" cy="1132188"/>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Oval 48">
                  <a:extLst>
                    <a:ext uri="{FF2B5EF4-FFF2-40B4-BE49-F238E27FC236}">
                      <a16:creationId xmlns:a16="http://schemas.microsoft.com/office/drawing/2014/main" id="{0E70DF29-6441-BB47-B08B-ED542B0618C0}"/>
                    </a:ext>
                  </a:extLst>
                </p:cNvPr>
                <p:cNvSpPr/>
                <p:nvPr/>
              </p:nvSpPr>
              <p:spPr>
                <a:xfrm>
                  <a:off x="6373873" y="5822702"/>
                  <a:ext cx="692060" cy="664029"/>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m:t>
                        </m:r>
                      </m:oMath>
                    </m:oMathPara>
                  </a14:m>
                  <a:endParaRPr lang="en-US" dirty="0">
                    <a:latin typeface="Arial" panose="020B0604020202020204" pitchFamily="34" charset="0"/>
                    <a:ea typeface="CMU Sans Serif Demi Condensed" panose="02000706000000000000" pitchFamily="2" charset="0"/>
                    <a:cs typeface="Arial" panose="020B0604020202020204" pitchFamily="34" charset="0"/>
                  </a:endParaRPr>
                </a:p>
              </p:txBody>
            </p:sp>
          </mc:Choice>
          <mc:Fallback xmlns="">
            <p:sp>
              <p:nvSpPr>
                <p:cNvPr id="28" name="Oval 27">
                  <a:extLst>
                    <a:ext uri="{FF2B5EF4-FFF2-40B4-BE49-F238E27FC236}">
                      <a16:creationId xmlns:a16="http://schemas.microsoft.com/office/drawing/2014/main" id="{859A3F90-A14C-714D-928D-C7385EC2C971}"/>
                    </a:ext>
                  </a:extLst>
                </p:cNvPr>
                <p:cNvSpPr>
                  <a:spLocks noRot="1" noChangeAspect="1" noMove="1" noResize="1" noEditPoints="1" noAdjustHandles="1" noChangeArrowheads="1" noChangeShapeType="1" noTextEdit="1"/>
                </p:cNvSpPr>
                <p:nvPr/>
              </p:nvSpPr>
              <p:spPr>
                <a:xfrm>
                  <a:off x="6373873" y="5822702"/>
                  <a:ext cx="692060" cy="664029"/>
                </a:xfrm>
                <a:prstGeom prst="ellipse">
                  <a:avLst/>
                </a:prstGeom>
                <a:blipFill>
                  <a:blip r:embed="rId7"/>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Oval 49">
                  <a:extLst>
                    <a:ext uri="{FF2B5EF4-FFF2-40B4-BE49-F238E27FC236}">
                      <a16:creationId xmlns:a16="http://schemas.microsoft.com/office/drawing/2014/main" id="{D1B281D5-57F6-3B4F-94D7-578BD1D539D7}"/>
                    </a:ext>
                  </a:extLst>
                </p:cNvPr>
                <p:cNvSpPr/>
                <p:nvPr/>
              </p:nvSpPr>
              <p:spPr>
                <a:xfrm>
                  <a:off x="7728719" y="5786216"/>
                  <a:ext cx="692060" cy="664029"/>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oMath>
                    </m:oMathPara>
                  </a14:m>
                  <a:endParaRPr lang="en-US" dirty="0">
                    <a:latin typeface="Arial" panose="020B0604020202020204" pitchFamily="34" charset="0"/>
                    <a:ea typeface="CMU Sans Serif Demi Condensed" panose="02000706000000000000" pitchFamily="2" charset="0"/>
                    <a:cs typeface="Arial" panose="020B0604020202020204" pitchFamily="34" charset="0"/>
                  </a:endParaRPr>
                </a:p>
              </p:txBody>
            </p:sp>
          </mc:Choice>
          <mc:Fallback xmlns="">
            <p:sp>
              <p:nvSpPr>
                <p:cNvPr id="29" name="Oval 28">
                  <a:extLst>
                    <a:ext uri="{FF2B5EF4-FFF2-40B4-BE49-F238E27FC236}">
                      <a16:creationId xmlns:a16="http://schemas.microsoft.com/office/drawing/2014/main" id="{EABE01C3-9A34-334D-8667-982127B94958}"/>
                    </a:ext>
                  </a:extLst>
                </p:cNvPr>
                <p:cNvSpPr>
                  <a:spLocks noRot="1" noChangeAspect="1" noMove="1" noResize="1" noEditPoints="1" noAdjustHandles="1" noChangeArrowheads="1" noChangeShapeType="1" noTextEdit="1"/>
                </p:cNvSpPr>
                <p:nvPr/>
              </p:nvSpPr>
              <p:spPr>
                <a:xfrm>
                  <a:off x="7728719" y="5786216"/>
                  <a:ext cx="692060" cy="664029"/>
                </a:xfrm>
                <a:prstGeom prst="ellipse">
                  <a:avLst/>
                </a:prstGeom>
                <a:blipFill>
                  <a:blip r:embed="rId8"/>
                  <a:stretch>
                    <a:fillRect/>
                  </a:stretch>
                </a:blipFill>
                <a:ln>
                  <a:noFill/>
                </a:ln>
                <a:effectLst/>
              </p:spPr>
              <p:txBody>
                <a:bodyPr/>
                <a:lstStyle/>
                <a:p>
                  <a:r>
                    <a:rPr lang="en-US">
                      <a:noFill/>
                    </a:rPr>
                    <a:t> </a:t>
                  </a:r>
                </a:p>
              </p:txBody>
            </p:sp>
          </mc:Fallback>
        </mc:AlternateContent>
        <p:cxnSp>
          <p:nvCxnSpPr>
            <p:cNvPr id="51" name="Straight Arrow Connector 50">
              <a:extLst>
                <a:ext uri="{FF2B5EF4-FFF2-40B4-BE49-F238E27FC236}">
                  <a16:creationId xmlns:a16="http://schemas.microsoft.com/office/drawing/2014/main" id="{67703C7E-6034-4B44-966D-CBD1F29015A2}"/>
                </a:ext>
              </a:extLst>
            </p:cNvPr>
            <p:cNvCxnSpPr/>
            <p:nvPr/>
          </p:nvCxnSpPr>
          <p:spPr>
            <a:xfrm flipH="1">
              <a:off x="6730687" y="4654028"/>
              <a:ext cx="4067" cy="1168674"/>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40BDD174-366D-084E-9CF1-C13E6497E3FF}"/>
                </a:ext>
              </a:extLst>
            </p:cNvPr>
            <p:cNvSpPr/>
            <p:nvPr/>
          </p:nvSpPr>
          <p:spPr bwMode="auto">
            <a:xfrm>
              <a:off x="5880335" y="4180770"/>
              <a:ext cx="1768374" cy="451870"/>
            </a:xfrm>
            <a:prstGeom prst="rect">
              <a:avLst/>
            </a:prstGeom>
            <a:solidFill>
              <a:schemeClr val="bg1">
                <a:alpha val="50196"/>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b="0" i="0" u="none" strike="noStrike" cap="none" normalizeH="0" baseline="0" dirty="0">
                  <a:ln>
                    <a:noFill/>
                  </a:ln>
                  <a:solidFill>
                    <a:schemeClr val="tx1"/>
                  </a:solidFill>
                  <a:effectLst/>
                  <a:latin typeface="Arial" panose="020B0604020202020204" pitchFamily="34" charset="0"/>
                  <a:ea typeface="Helvetica" charset="0"/>
                  <a:cs typeface="Arial" panose="020B0604020202020204" pitchFamily="34" charset="0"/>
                </a:rPr>
                <a:t>Server</a:t>
              </a:r>
            </a:p>
          </p:txBody>
        </p:sp>
      </p:grpSp>
      <p:sp>
        <p:nvSpPr>
          <p:cNvPr id="4" name="Right Arrow 3">
            <a:extLst>
              <a:ext uri="{FF2B5EF4-FFF2-40B4-BE49-F238E27FC236}">
                <a16:creationId xmlns:a16="http://schemas.microsoft.com/office/drawing/2014/main" id="{067074BD-228F-3A42-9194-ABE554C645C5}"/>
              </a:ext>
            </a:extLst>
          </p:cNvPr>
          <p:cNvSpPr/>
          <p:nvPr/>
        </p:nvSpPr>
        <p:spPr bwMode="auto">
          <a:xfrm>
            <a:off x="812859" y="4056187"/>
            <a:ext cx="2560320" cy="1291590"/>
          </a:xfrm>
          <a:prstGeom prst="rightArrow">
            <a:avLst/>
          </a:prstGeom>
          <a:solidFill>
            <a:schemeClr val="accent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Tree>
    <p:extLst>
      <p:ext uri="{BB962C8B-B14F-4D97-AF65-F5344CB8AC3E}">
        <p14:creationId xmlns:p14="http://schemas.microsoft.com/office/powerpoint/2010/main" val="2617946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0A424-D5C4-A243-BFAF-999CE9243362}"/>
              </a:ext>
            </a:extLst>
          </p:cNvPr>
          <p:cNvSpPr>
            <a:spLocks noGrp="1"/>
          </p:cNvSpPr>
          <p:nvPr>
            <p:ph type="title"/>
          </p:nvPr>
        </p:nvSpPr>
        <p:spPr/>
        <p:txBody>
          <a:bodyPr/>
          <a:lstStyle/>
          <a:p>
            <a:r>
              <a:rPr lang="en-US" dirty="0"/>
              <a:t>Jargon</a:t>
            </a:r>
          </a:p>
        </p:txBody>
      </p:sp>
      <p:sp>
        <p:nvSpPr>
          <p:cNvPr id="3" name="Content Placeholder 2">
            <a:extLst>
              <a:ext uri="{FF2B5EF4-FFF2-40B4-BE49-F238E27FC236}">
                <a16:creationId xmlns:a16="http://schemas.microsoft.com/office/drawing/2014/main" id="{3BCDB877-2A11-C84F-8CEE-AF3FBDA170DC}"/>
              </a:ext>
            </a:extLst>
          </p:cNvPr>
          <p:cNvSpPr>
            <a:spLocks noGrp="1"/>
          </p:cNvSpPr>
          <p:nvPr>
            <p:ph idx="1"/>
          </p:nvPr>
        </p:nvSpPr>
        <p:spPr>
          <a:xfrm>
            <a:off x="685800" y="1524000"/>
            <a:ext cx="8103870" cy="4945380"/>
          </a:xfrm>
        </p:spPr>
        <p:txBody>
          <a:bodyPr/>
          <a:lstStyle/>
          <a:p>
            <a:pPr marL="0" indent="0">
              <a:buNone/>
            </a:pPr>
            <a:r>
              <a:rPr lang="en-US" dirty="0"/>
              <a:t>I tend to refer to to all the variants as “</a:t>
            </a:r>
            <a:r>
              <a:rPr lang="en-US" dirty="0">
                <a:solidFill>
                  <a:srgbClr val="C00000"/>
                </a:solidFill>
              </a:rPr>
              <a:t>distributed</a:t>
            </a:r>
            <a:r>
              <a:rPr lang="en-US" dirty="0"/>
              <a:t>”,</a:t>
            </a:r>
            <a:br>
              <a:rPr lang="en-US" dirty="0"/>
            </a:br>
            <a:r>
              <a:rPr lang="en-US" dirty="0"/>
              <a:t>but the literature uses three terminologies</a:t>
            </a:r>
          </a:p>
          <a:p>
            <a:pPr marL="0" indent="0">
              <a:buNone/>
            </a:pPr>
            <a:endParaRPr lang="en-US" dirty="0"/>
          </a:p>
          <a:p>
            <a:endParaRPr lang="en-US" dirty="0"/>
          </a:p>
          <a:p>
            <a:r>
              <a:rPr lang="en-US" dirty="0"/>
              <a:t>Decentralized … Peer-to-peer</a:t>
            </a:r>
          </a:p>
          <a:p>
            <a:endParaRPr lang="en-US" dirty="0"/>
          </a:p>
          <a:p>
            <a:r>
              <a:rPr lang="en-US" dirty="0"/>
              <a:t>Distributed … Server-based (clients supply gradients)</a:t>
            </a:r>
          </a:p>
          <a:p>
            <a:pPr marL="0" indent="0">
              <a:buNone/>
            </a:pPr>
            <a:endParaRPr lang="en-US" dirty="0"/>
          </a:p>
          <a:p>
            <a:r>
              <a:rPr lang="en-US" dirty="0"/>
              <a:t>Federated … Server-based (clients supply estimates)</a:t>
            </a:r>
          </a:p>
          <a:p>
            <a:pPr marL="0" indent="0">
              <a:buNone/>
            </a:pPr>
            <a:endParaRPr lang="en-US" dirty="0"/>
          </a:p>
          <a:p>
            <a:pPr marL="0" indent="0">
              <a:buNone/>
            </a:pPr>
            <a:r>
              <a:rPr lang="en-US" dirty="0"/>
              <a:t>			</a:t>
            </a:r>
            <a:r>
              <a:rPr lang="en-US" dirty="0">
                <a:solidFill>
                  <a:srgbClr val="C00000"/>
                </a:solidFill>
              </a:rPr>
              <a:t>… all are distributed algorithms</a:t>
            </a:r>
          </a:p>
        </p:txBody>
      </p:sp>
    </p:spTree>
    <p:extLst>
      <p:ext uri="{BB962C8B-B14F-4D97-AF65-F5344CB8AC3E}">
        <p14:creationId xmlns:p14="http://schemas.microsoft.com/office/powerpoint/2010/main" val="26655388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Distributed Optimization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437601"/>
                <a:ext cx="7886700" cy="3993803"/>
              </a:xfrm>
            </p:spPr>
            <p:txBody>
              <a:bodyPr>
                <a:noAutofit/>
              </a:bodyPr>
              <a:lstStyle/>
              <a:p>
                <a:r>
                  <a:rPr lang="en-US" dirty="0"/>
                  <a:t>Server maintains estimate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oMath>
                </a14:m>
                <a:endParaRPr lang="en-US" dirty="0"/>
              </a:p>
              <a:p>
                <a:pPr marL="0" indent="0">
                  <a:buNone/>
                </a:pPr>
                <a:endParaRPr lang="en-US" dirty="0"/>
              </a:p>
              <a:p>
                <a:pPr marL="0" indent="0">
                  <a:buNone/>
                </a:pPr>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437601"/>
                <a:ext cx="7886700" cy="3993803"/>
              </a:xfrm>
              <a:blipFill>
                <a:blip r:embed="rId2"/>
                <a:stretch>
                  <a:fillRect l="-161" t="-949"/>
                </a:stretch>
              </a:blipFill>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EAFE5763-E15B-464B-AF14-94A7EE380E5C}"/>
              </a:ext>
            </a:extLst>
          </p:cNvPr>
          <p:cNvGrpSpPr/>
          <p:nvPr/>
        </p:nvGrpSpPr>
        <p:grpSpPr>
          <a:xfrm>
            <a:off x="6078711" y="2580601"/>
            <a:ext cx="2745647" cy="1168674"/>
            <a:chOff x="2980750" y="2760326"/>
            <a:chExt cx="3475087" cy="1491482"/>
          </a:xfrm>
          <a:solidFill>
            <a:schemeClr val="accent1">
              <a:lumMod val="20000"/>
              <a:lumOff val="80000"/>
            </a:schemeClr>
          </a:solidFill>
        </p:grpSpPr>
        <p:cxnSp>
          <p:nvCxnSpPr>
            <p:cNvPr id="33" name="Straight Arrow Connector 32">
              <a:extLst>
                <a:ext uri="{FF2B5EF4-FFF2-40B4-BE49-F238E27FC236}">
                  <a16:creationId xmlns:a16="http://schemas.microsoft.com/office/drawing/2014/main" id="{5BD98647-909E-464F-87FF-F47BA95456B9}"/>
                </a:ext>
              </a:extLst>
            </p:cNvPr>
            <p:cNvCxnSpPr/>
            <p:nvPr/>
          </p:nvCxnSpPr>
          <p:spPr>
            <a:xfrm flipH="1">
              <a:off x="2980750" y="2760326"/>
              <a:ext cx="1522459" cy="1478705"/>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FE24933-8C59-BC44-9994-F5291C6FA031}"/>
                </a:ext>
              </a:extLst>
            </p:cNvPr>
            <p:cNvCxnSpPr/>
            <p:nvPr/>
          </p:nvCxnSpPr>
          <p:spPr>
            <a:xfrm>
              <a:off x="5070770" y="2760326"/>
              <a:ext cx="1385067" cy="1444918"/>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20AB885-AD8F-C14B-A8E0-B401A6CA6A70}"/>
                </a:ext>
              </a:extLst>
            </p:cNvPr>
            <p:cNvCxnSpPr/>
            <p:nvPr/>
          </p:nvCxnSpPr>
          <p:spPr>
            <a:xfrm flipH="1">
              <a:off x="4716979" y="2760326"/>
              <a:ext cx="5147" cy="1491482"/>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79DF4683-AA1F-E548-BA6A-46A4337E8D02}"/>
              </a:ext>
            </a:extLst>
          </p:cNvPr>
          <p:cNvSpPr/>
          <p:nvPr/>
        </p:nvSpPr>
        <p:spPr bwMode="auto">
          <a:xfrm>
            <a:off x="6608855" y="2102761"/>
            <a:ext cx="1678675" cy="487877"/>
          </a:xfrm>
          <a:prstGeom prst="rect">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2A772E1-DD0B-E34D-BC8F-14E9598275D9}"/>
                  </a:ext>
                </a:extLst>
              </p:cNvPr>
              <p:cNvSpPr txBox="1"/>
              <p:nvPr/>
            </p:nvSpPr>
            <p:spPr>
              <a:xfrm>
                <a:off x="7251116" y="1590907"/>
                <a:ext cx="592150" cy="523220"/>
              </a:xfrm>
              <a:prstGeom prst="rect">
                <a:avLst/>
              </a:prstGeom>
              <a:noFill/>
            </p:spPr>
            <p:txBody>
              <a:bodyPr wrap="square" rtlCol="0">
                <a:spAutoFit/>
              </a:bodyPr>
              <a:lstStyle/>
              <a:p>
                <a:pPr>
                  <a:buNone/>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𝑘</m:t>
                          </m:r>
                        </m:sub>
                      </m:sSub>
                    </m:oMath>
                  </m:oMathPara>
                </a14:m>
                <a:endParaRPr lang="en-US" sz="2800" dirty="0"/>
              </a:p>
            </p:txBody>
          </p:sp>
        </mc:Choice>
        <mc:Fallback xmlns="">
          <p:sp>
            <p:nvSpPr>
              <p:cNvPr id="17" name="TextBox 16">
                <a:extLst>
                  <a:ext uri="{FF2B5EF4-FFF2-40B4-BE49-F238E27FC236}">
                    <a16:creationId xmlns:a16="http://schemas.microsoft.com/office/drawing/2014/main" id="{52A772E1-DD0B-E34D-BC8F-14E9598275D9}"/>
                  </a:ext>
                </a:extLst>
              </p:cNvPr>
              <p:cNvSpPr txBox="1">
                <a:spLocks noRot="1" noChangeAspect="1" noMove="1" noResize="1" noEditPoints="1" noAdjustHandles="1" noChangeArrowheads="1" noChangeShapeType="1" noTextEdit="1"/>
              </p:cNvSpPr>
              <p:nvPr/>
            </p:nvSpPr>
            <p:spPr>
              <a:xfrm>
                <a:off x="7251116" y="1590907"/>
                <a:ext cx="592150" cy="523220"/>
              </a:xfrm>
              <a:prstGeom prst="rect">
                <a:avLst/>
              </a:prstGeom>
              <a:blipFill>
                <a:blip r:embed="rId7"/>
                <a:stretch>
                  <a:fillRect l="-4167" b="-4762"/>
                </a:stretch>
              </a:blipFill>
            </p:spPr>
            <p:txBody>
              <a:bodyPr/>
              <a:lstStyle/>
              <a:p>
                <a:r>
                  <a:rPr lang="en-US">
                    <a:noFill/>
                  </a:rPr>
                  <a:t> </a:t>
                </a:r>
              </a:p>
            </p:txBody>
          </p:sp>
        </mc:Fallback>
      </mc:AlternateContent>
      <p:pic>
        <p:nvPicPr>
          <p:cNvPr id="15" name="Content Placeholder 11">
            <a:extLst>
              <a:ext uri="{FF2B5EF4-FFF2-40B4-BE49-F238E27FC236}">
                <a16:creationId xmlns:a16="http://schemas.microsoft.com/office/drawing/2014/main" id="{7D292B10-CE42-1247-83CB-19AF08C40A5A}"/>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bwMode="auto">
          <a:xfrm>
            <a:off x="5764471" y="3736831"/>
            <a:ext cx="595745" cy="595745"/>
          </a:xfrm>
          <a:prstGeom prst="rect">
            <a:avLst/>
          </a:prstGeom>
          <a:noFill/>
          <a:ln w="9525">
            <a:noFill/>
            <a:miter lim="800000"/>
            <a:headEnd/>
            <a:tailEnd/>
          </a:ln>
        </p:spPr>
      </p:pic>
      <p:pic>
        <p:nvPicPr>
          <p:cNvPr id="16" name="Content Placeholder 11">
            <a:extLst>
              <a:ext uri="{FF2B5EF4-FFF2-40B4-BE49-F238E27FC236}">
                <a16:creationId xmlns:a16="http://schemas.microsoft.com/office/drawing/2014/main" id="{B1C15D8E-9931-2D43-A999-01D04859185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bwMode="auto">
          <a:xfrm>
            <a:off x="7152623" y="3736831"/>
            <a:ext cx="595745" cy="595745"/>
          </a:xfrm>
          <a:prstGeom prst="rect">
            <a:avLst/>
          </a:prstGeom>
          <a:noFill/>
          <a:ln w="9525">
            <a:noFill/>
            <a:miter lim="800000"/>
            <a:headEnd/>
            <a:tailEnd/>
          </a:ln>
        </p:spPr>
      </p:pic>
      <p:pic>
        <p:nvPicPr>
          <p:cNvPr id="20" name="Content Placeholder 11">
            <a:extLst>
              <a:ext uri="{FF2B5EF4-FFF2-40B4-BE49-F238E27FC236}">
                <a16:creationId xmlns:a16="http://schemas.microsoft.com/office/drawing/2014/main" id="{5FDF2D44-A3CE-6244-A9FA-E248CABEC9B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bwMode="auto">
          <a:xfrm>
            <a:off x="8515350" y="3736830"/>
            <a:ext cx="595745" cy="595745"/>
          </a:xfrm>
          <a:prstGeom prst="rect">
            <a:avLst/>
          </a:prstGeom>
          <a:noFill/>
          <a:ln w="9525">
            <a:noFill/>
            <a:miter lim="800000"/>
            <a:headEnd/>
            <a:tailEnd/>
          </a:ln>
        </p:spPr>
      </p:pic>
    </p:spTree>
    <p:extLst>
      <p:ext uri="{BB962C8B-B14F-4D97-AF65-F5344CB8AC3E}">
        <p14:creationId xmlns:p14="http://schemas.microsoft.com/office/powerpoint/2010/main" val="1390952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6B65DA3-887A-2944-88E5-758EB47BADCD}"/>
              </a:ext>
            </a:extLst>
          </p:cNvPr>
          <p:cNvSpPr/>
          <p:nvPr/>
        </p:nvSpPr>
        <p:spPr bwMode="auto">
          <a:xfrm flipV="1">
            <a:off x="1461634" y="3601052"/>
            <a:ext cx="3510430" cy="559467"/>
          </a:xfrm>
          <a:prstGeom prst="rect">
            <a:avLst/>
          </a:prstGeom>
          <a:solidFill>
            <a:schemeClr val="accent6">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p:cNvSpPr>
            <a:spLocks noGrp="1"/>
          </p:cNvSpPr>
          <p:nvPr>
            <p:ph type="title"/>
          </p:nvPr>
        </p:nvSpPr>
        <p:spPr/>
        <p:txBody>
          <a:bodyPr/>
          <a:lstStyle/>
          <a:p>
            <a:r>
              <a:rPr lang="en-US" dirty="0"/>
              <a:t>Distributed Optimization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437601"/>
                <a:ext cx="7886700" cy="3993803"/>
              </a:xfrm>
            </p:spPr>
            <p:txBody>
              <a:bodyPr>
                <a:noAutofit/>
              </a:bodyPr>
              <a:lstStyle/>
              <a:p>
                <a:r>
                  <a:rPr lang="en-US" dirty="0"/>
                  <a:t>Server maintains estimate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oMath>
                </a14:m>
                <a:endParaRPr lang="en-US" dirty="0"/>
              </a:p>
              <a:p>
                <a:pPr marL="0" indent="0">
                  <a:buNone/>
                </a:pPr>
                <a:endParaRPr lang="en-US" dirty="0"/>
              </a:p>
              <a:p>
                <a:pPr marL="0" indent="0">
                  <a:buNone/>
                </a:pPr>
                <a:r>
                  <a:rPr lang="en-US" u="sng" dirty="0"/>
                  <a:t>In each iteration</a:t>
                </a:r>
              </a:p>
              <a:p>
                <a:pPr marL="0" indent="0">
                  <a:buNone/>
                </a:pPr>
                <a:endParaRPr lang="en-US" dirty="0">
                  <a:solidFill>
                    <a:srgbClr val="00B050"/>
                  </a:solidFill>
                </a:endParaRPr>
              </a:p>
              <a:p>
                <a:r>
                  <a:rPr lang="en-US" dirty="0"/>
                  <a:t>Each agent</a:t>
                </a:r>
                <a:r>
                  <a:rPr lang="en-US" i="1" dirty="0">
                    <a:latin typeface="Times" charset="0"/>
                    <a:ea typeface="Times" charset="0"/>
                    <a:cs typeface="Times" charset="0"/>
                  </a:rPr>
                  <a:t> </a:t>
                </a:r>
                <a:r>
                  <a:rPr lang="en-US" i="1" dirty="0" err="1">
                    <a:latin typeface="Times" charset="0"/>
                    <a:ea typeface="Times" charset="0"/>
                    <a:cs typeface="Times" charset="0"/>
                  </a:rPr>
                  <a:t>i</a:t>
                </a:r>
                <a:endParaRPr lang="en-US" i="1" dirty="0">
                  <a:latin typeface="Times" charset="0"/>
                  <a:ea typeface="Times" charset="0"/>
                  <a:cs typeface="Times" charset="0"/>
                </a:endParaRPr>
              </a:p>
              <a:p>
                <a:pPr lvl="1"/>
                <a:r>
                  <a:rPr lang="en-US" sz="2400" dirty="0"/>
                  <a:t>Receives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𝑘</m:t>
                        </m:r>
                      </m:sub>
                    </m:sSub>
                  </m:oMath>
                </a14:m>
                <a:r>
                  <a:rPr lang="en-US" sz="2400" dirty="0"/>
                  <a:t> from server</a:t>
                </a:r>
              </a:p>
              <a:p>
                <a:pPr lvl="1"/>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437601"/>
                <a:ext cx="7886700" cy="3993803"/>
              </a:xfrm>
              <a:blipFill>
                <a:blip r:embed="rId2"/>
                <a:stretch>
                  <a:fillRect l="-1286" t="-949"/>
                </a:stretch>
              </a:blipFill>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EAFE5763-E15B-464B-AF14-94A7EE380E5C}"/>
              </a:ext>
            </a:extLst>
          </p:cNvPr>
          <p:cNvGrpSpPr/>
          <p:nvPr/>
        </p:nvGrpSpPr>
        <p:grpSpPr>
          <a:xfrm>
            <a:off x="6078711" y="2580601"/>
            <a:ext cx="2745647" cy="1168674"/>
            <a:chOff x="2980750" y="2760326"/>
            <a:chExt cx="3475087" cy="1491482"/>
          </a:xfrm>
          <a:solidFill>
            <a:schemeClr val="accent1">
              <a:lumMod val="20000"/>
              <a:lumOff val="80000"/>
            </a:schemeClr>
          </a:solidFill>
        </p:grpSpPr>
        <p:cxnSp>
          <p:nvCxnSpPr>
            <p:cNvPr id="33" name="Straight Arrow Connector 32">
              <a:extLst>
                <a:ext uri="{FF2B5EF4-FFF2-40B4-BE49-F238E27FC236}">
                  <a16:creationId xmlns:a16="http://schemas.microsoft.com/office/drawing/2014/main" id="{5BD98647-909E-464F-87FF-F47BA95456B9}"/>
                </a:ext>
              </a:extLst>
            </p:cNvPr>
            <p:cNvCxnSpPr/>
            <p:nvPr/>
          </p:nvCxnSpPr>
          <p:spPr>
            <a:xfrm flipH="1">
              <a:off x="2980750" y="2760326"/>
              <a:ext cx="1522459" cy="1478705"/>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FE24933-8C59-BC44-9994-F5291C6FA031}"/>
                </a:ext>
              </a:extLst>
            </p:cNvPr>
            <p:cNvCxnSpPr/>
            <p:nvPr/>
          </p:nvCxnSpPr>
          <p:spPr>
            <a:xfrm>
              <a:off x="5070770" y="2760326"/>
              <a:ext cx="1385067" cy="1444918"/>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20AB885-AD8F-C14B-A8E0-B401A6CA6A70}"/>
                </a:ext>
              </a:extLst>
            </p:cNvPr>
            <p:cNvCxnSpPr/>
            <p:nvPr/>
          </p:nvCxnSpPr>
          <p:spPr>
            <a:xfrm flipH="1">
              <a:off x="4716979" y="2760326"/>
              <a:ext cx="5147" cy="1491482"/>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79DF4683-AA1F-E548-BA6A-46A4337E8D02}"/>
              </a:ext>
            </a:extLst>
          </p:cNvPr>
          <p:cNvSpPr/>
          <p:nvPr/>
        </p:nvSpPr>
        <p:spPr bwMode="auto">
          <a:xfrm>
            <a:off x="6608855" y="2102761"/>
            <a:ext cx="1678675" cy="487877"/>
          </a:xfrm>
          <a:prstGeom prst="rect">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FA5FDC3-3FCA-EE43-AF22-0026EE1F845F}"/>
                  </a:ext>
                </a:extLst>
              </p:cNvPr>
              <p:cNvSpPr txBox="1"/>
              <p:nvPr/>
            </p:nvSpPr>
            <p:spPr>
              <a:xfrm>
                <a:off x="5973810" y="2909219"/>
                <a:ext cx="592149" cy="461665"/>
              </a:xfrm>
              <a:prstGeom prst="rect">
                <a:avLst/>
              </a:prstGeom>
              <a:solidFill>
                <a:srgbClr val="FFC000"/>
              </a:solidFill>
              <a:ln>
                <a:noFill/>
              </a:ln>
            </p:spPr>
            <p:txBody>
              <a:bodyPr wrap="none" rtlCol="0">
                <a:spAutoFit/>
              </a:bodyPr>
              <a:lstStyle/>
              <a:p>
                <a:pPr eaLnBrk="1" fontAlgn="auto" hangingPunct="1">
                  <a:spcBef>
                    <a:spcPts val="0"/>
                  </a:spcBef>
                  <a:spcAft>
                    <a:spcPts val="0"/>
                  </a:spcAft>
                  <a:buClrTx/>
                  <a:buSzTx/>
                  <a:buNone/>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oMath>
                </a14:m>
                <a:r>
                  <a:rPr lang="en-US" dirty="0"/>
                  <a:t> </a:t>
                </a:r>
              </a:p>
            </p:txBody>
          </p:sp>
        </mc:Choice>
        <mc:Fallback xmlns="">
          <p:sp>
            <p:nvSpPr>
              <p:cNvPr id="40" name="TextBox 39">
                <a:extLst>
                  <a:ext uri="{FF2B5EF4-FFF2-40B4-BE49-F238E27FC236}">
                    <a16:creationId xmlns:a16="http://schemas.microsoft.com/office/drawing/2014/main" id="{AFA5FDC3-3FCA-EE43-AF22-0026EE1F845F}"/>
                  </a:ext>
                </a:extLst>
              </p:cNvPr>
              <p:cNvSpPr txBox="1">
                <a:spLocks noRot="1" noChangeAspect="1" noMove="1" noResize="1" noEditPoints="1" noAdjustHandles="1" noChangeArrowheads="1" noChangeShapeType="1" noTextEdit="1"/>
              </p:cNvSpPr>
              <p:nvPr/>
            </p:nvSpPr>
            <p:spPr>
              <a:xfrm>
                <a:off x="5973810" y="2909219"/>
                <a:ext cx="592149" cy="461665"/>
              </a:xfrm>
              <a:prstGeom prst="rect">
                <a:avLst/>
              </a:prstGeom>
              <a:blipFill>
                <a:blip r:embed="rId3"/>
                <a:stretch>
                  <a:fillRect b="-270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2A772E1-DD0B-E34D-BC8F-14E9598275D9}"/>
                  </a:ext>
                </a:extLst>
              </p:cNvPr>
              <p:cNvSpPr txBox="1"/>
              <p:nvPr/>
            </p:nvSpPr>
            <p:spPr>
              <a:xfrm>
                <a:off x="7251116" y="1590907"/>
                <a:ext cx="592150" cy="523220"/>
              </a:xfrm>
              <a:prstGeom prst="rect">
                <a:avLst/>
              </a:prstGeom>
              <a:noFill/>
            </p:spPr>
            <p:txBody>
              <a:bodyPr wrap="square" rtlCol="0">
                <a:spAutoFit/>
              </a:bodyPr>
              <a:lstStyle/>
              <a:p>
                <a:pPr>
                  <a:buNone/>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𝑘</m:t>
                          </m:r>
                        </m:sub>
                      </m:sSub>
                    </m:oMath>
                  </m:oMathPara>
                </a14:m>
                <a:endParaRPr lang="en-US" sz="2800" dirty="0"/>
              </a:p>
            </p:txBody>
          </p:sp>
        </mc:Choice>
        <mc:Fallback xmlns="">
          <p:sp>
            <p:nvSpPr>
              <p:cNvPr id="17" name="TextBox 16">
                <a:extLst>
                  <a:ext uri="{FF2B5EF4-FFF2-40B4-BE49-F238E27FC236}">
                    <a16:creationId xmlns:a16="http://schemas.microsoft.com/office/drawing/2014/main" id="{52A772E1-DD0B-E34D-BC8F-14E9598275D9}"/>
                  </a:ext>
                </a:extLst>
              </p:cNvPr>
              <p:cNvSpPr txBox="1">
                <a:spLocks noRot="1" noChangeAspect="1" noMove="1" noResize="1" noEditPoints="1" noAdjustHandles="1" noChangeArrowheads="1" noChangeShapeType="1" noTextEdit="1"/>
              </p:cNvSpPr>
              <p:nvPr/>
            </p:nvSpPr>
            <p:spPr>
              <a:xfrm>
                <a:off x="7251116" y="1590907"/>
                <a:ext cx="592150" cy="523220"/>
              </a:xfrm>
              <a:prstGeom prst="rect">
                <a:avLst/>
              </a:prstGeom>
              <a:blipFill>
                <a:blip r:embed="rId7"/>
                <a:stretch>
                  <a:fillRect l="-4167" b="-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BA2D13E-12B5-0D47-B053-7687F2DD58AA}"/>
                  </a:ext>
                </a:extLst>
              </p:cNvPr>
              <p:cNvSpPr txBox="1"/>
              <p:nvPr/>
            </p:nvSpPr>
            <p:spPr>
              <a:xfrm>
                <a:off x="8168123" y="2912326"/>
                <a:ext cx="592149" cy="461665"/>
              </a:xfrm>
              <a:prstGeom prst="rect">
                <a:avLst/>
              </a:prstGeom>
              <a:solidFill>
                <a:srgbClr val="FFC000"/>
              </a:solidFill>
              <a:ln>
                <a:noFill/>
              </a:ln>
            </p:spPr>
            <p:txBody>
              <a:bodyPr wrap="none" rtlCol="0">
                <a:spAutoFit/>
              </a:bodyPr>
              <a:lstStyle/>
              <a:p>
                <a:pPr eaLnBrk="1" fontAlgn="auto" hangingPunct="1">
                  <a:spcBef>
                    <a:spcPts val="0"/>
                  </a:spcBef>
                  <a:spcAft>
                    <a:spcPts val="0"/>
                  </a:spcAft>
                  <a:buClrTx/>
                  <a:buSzTx/>
                  <a:buNone/>
                </a:pP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𝑥</m:t>
                        </m:r>
                      </m:e>
                      <m:sub>
                        <m:r>
                          <a:rPr lang="en-US" i="1">
                            <a:solidFill>
                              <a:schemeClr val="tx1"/>
                            </a:solidFill>
                            <a:latin typeface="Cambria Math" panose="02040503050406030204" pitchFamily="18" charset="0"/>
                          </a:rPr>
                          <m:t>𝑘</m:t>
                        </m:r>
                      </m:sub>
                    </m:sSub>
                  </m:oMath>
                </a14:m>
                <a:r>
                  <a:rPr lang="en-US" dirty="0">
                    <a:solidFill>
                      <a:schemeClr val="tx1"/>
                    </a:solidFill>
                  </a:rPr>
                  <a:t> </a:t>
                </a:r>
              </a:p>
            </p:txBody>
          </p:sp>
        </mc:Choice>
        <mc:Fallback xmlns="">
          <p:sp>
            <p:nvSpPr>
              <p:cNvPr id="18" name="TextBox 17">
                <a:extLst>
                  <a:ext uri="{FF2B5EF4-FFF2-40B4-BE49-F238E27FC236}">
                    <a16:creationId xmlns:a16="http://schemas.microsoft.com/office/drawing/2014/main" id="{ABA2D13E-12B5-0D47-B053-7687F2DD58AA}"/>
                  </a:ext>
                </a:extLst>
              </p:cNvPr>
              <p:cNvSpPr txBox="1">
                <a:spLocks noRot="1" noChangeAspect="1" noMove="1" noResize="1" noEditPoints="1" noAdjustHandles="1" noChangeArrowheads="1" noChangeShapeType="1" noTextEdit="1"/>
              </p:cNvSpPr>
              <p:nvPr/>
            </p:nvSpPr>
            <p:spPr>
              <a:xfrm>
                <a:off x="8168123" y="2912326"/>
                <a:ext cx="592149" cy="461665"/>
              </a:xfrm>
              <a:prstGeom prst="rect">
                <a:avLst/>
              </a:prstGeom>
              <a:blipFill>
                <a:blip r:embed="rId8"/>
                <a:stretch>
                  <a:fillRect/>
                </a:stretch>
              </a:blipFill>
              <a:ln>
                <a:noFill/>
              </a:ln>
            </p:spPr>
            <p:txBody>
              <a:bodyPr/>
              <a:lstStyle/>
              <a:p>
                <a:r>
                  <a:rPr lang="en-US">
                    <a:noFill/>
                  </a:rPr>
                  <a:t> </a:t>
                </a:r>
              </a:p>
            </p:txBody>
          </p:sp>
        </mc:Fallback>
      </mc:AlternateContent>
      <p:pic>
        <p:nvPicPr>
          <p:cNvPr id="15" name="Content Placeholder 11">
            <a:extLst>
              <a:ext uri="{FF2B5EF4-FFF2-40B4-BE49-F238E27FC236}">
                <a16:creationId xmlns:a16="http://schemas.microsoft.com/office/drawing/2014/main" id="{7D292B10-CE42-1247-83CB-19AF08C40A5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bwMode="auto">
          <a:xfrm>
            <a:off x="5764471" y="3736831"/>
            <a:ext cx="595745" cy="595745"/>
          </a:xfrm>
          <a:prstGeom prst="rect">
            <a:avLst/>
          </a:prstGeom>
          <a:noFill/>
          <a:ln w="9525">
            <a:noFill/>
            <a:miter lim="800000"/>
            <a:headEnd/>
            <a:tailEnd/>
          </a:ln>
        </p:spPr>
      </p:pic>
      <p:pic>
        <p:nvPicPr>
          <p:cNvPr id="16" name="Content Placeholder 11">
            <a:extLst>
              <a:ext uri="{FF2B5EF4-FFF2-40B4-BE49-F238E27FC236}">
                <a16:creationId xmlns:a16="http://schemas.microsoft.com/office/drawing/2014/main" id="{B1C15D8E-9931-2D43-A999-01D04859185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bwMode="auto">
          <a:xfrm>
            <a:off x="7152623" y="3736831"/>
            <a:ext cx="595745" cy="595745"/>
          </a:xfrm>
          <a:prstGeom prst="rect">
            <a:avLst/>
          </a:prstGeom>
          <a:noFill/>
          <a:ln w="9525">
            <a:noFill/>
            <a:miter lim="800000"/>
            <a:headEnd/>
            <a:tailEnd/>
          </a:ln>
        </p:spPr>
      </p:pic>
      <p:pic>
        <p:nvPicPr>
          <p:cNvPr id="20" name="Content Placeholder 11">
            <a:extLst>
              <a:ext uri="{FF2B5EF4-FFF2-40B4-BE49-F238E27FC236}">
                <a16:creationId xmlns:a16="http://schemas.microsoft.com/office/drawing/2014/main" id="{5FDF2D44-A3CE-6244-A9FA-E248CABEC9BD}"/>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bwMode="auto">
          <a:xfrm>
            <a:off x="8515350" y="3736830"/>
            <a:ext cx="595745" cy="595745"/>
          </a:xfrm>
          <a:prstGeom prst="rect">
            <a:avLst/>
          </a:prstGeom>
          <a:noFill/>
          <a:ln w="9525">
            <a:noFill/>
            <a:miter lim="800000"/>
            <a:headEnd/>
            <a:tailEnd/>
          </a:ln>
        </p:spPr>
      </p:pic>
    </p:spTree>
    <p:extLst>
      <p:ext uri="{BB962C8B-B14F-4D97-AF65-F5344CB8AC3E}">
        <p14:creationId xmlns:p14="http://schemas.microsoft.com/office/powerpoint/2010/main" val="2348167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06B81B5-9DE3-5E4C-8622-6EF4E2D0470B}"/>
              </a:ext>
            </a:extLst>
          </p:cNvPr>
          <p:cNvSpPr/>
          <p:nvPr/>
        </p:nvSpPr>
        <p:spPr bwMode="auto">
          <a:xfrm flipV="1">
            <a:off x="1461634" y="4069682"/>
            <a:ext cx="3510430" cy="559467"/>
          </a:xfrm>
          <a:prstGeom prst="rect">
            <a:avLst/>
          </a:prstGeom>
          <a:solidFill>
            <a:schemeClr val="accent6">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p:cNvSpPr>
            <a:spLocks noGrp="1"/>
          </p:cNvSpPr>
          <p:nvPr>
            <p:ph type="title"/>
          </p:nvPr>
        </p:nvSpPr>
        <p:spPr/>
        <p:txBody>
          <a:bodyPr/>
          <a:lstStyle/>
          <a:p>
            <a:r>
              <a:rPr lang="en-US" dirty="0"/>
              <a:t>Distributed Optimization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437601"/>
                <a:ext cx="7886700" cy="3993803"/>
              </a:xfrm>
            </p:spPr>
            <p:txBody>
              <a:bodyPr>
                <a:noAutofit/>
              </a:bodyPr>
              <a:lstStyle/>
              <a:p>
                <a:r>
                  <a:rPr lang="en-US" dirty="0"/>
                  <a:t>Server maintains estimate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oMath>
                </a14:m>
                <a:endParaRPr lang="en-US" dirty="0"/>
              </a:p>
              <a:p>
                <a:pPr marL="0" indent="0">
                  <a:buNone/>
                </a:pPr>
                <a:endParaRPr lang="en-US" dirty="0"/>
              </a:p>
              <a:p>
                <a:pPr marL="0" indent="0">
                  <a:buNone/>
                </a:pPr>
                <a:r>
                  <a:rPr lang="en-US" u="sng" dirty="0"/>
                  <a:t>In each iteration</a:t>
                </a:r>
              </a:p>
              <a:p>
                <a:pPr marL="0" indent="0">
                  <a:buNone/>
                </a:pPr>
                <a:endParaRPr lang="en-US" dirty="0">
                  <a:solidFill>
                    <a:srgbClr val="00B050"/>
                  </a:solidFill>
                </a:endParaRPr>
              </a:p>
              <a:p>
                <a:r>
                  <a:rPr lang="en-US" dirty="0"/>
                  <a:t>Each agent</a:t>
                </a:r>
                <a:r>
                  <a:rPr lang="en-US" i="1" dirty="0">
                    <a:latin typeface="Times" charset="0"/>
                    <a:ea typeface="Times" charset="0"/>
                    <a:cs typeface="Times" charset="0"/>
                  </a:rPr>
                  <a:t> </a:t>
                </a:r>
                <a:r>
                  <a:rPr lang="en-US" i="1" dirty="0" err="1">
                    <a:latin typeface="Times" charset="0"/>
                    <a:ea typeface="Times" charset="0"/>
                    <a:cs typeface="Times" charset="0"/>
                  </a:rPr>
                  <a:t>i</a:t>
                </a:r>
                <a:endParaRPr lang="en-US" i="1" dirty="0">
                  <a:latin typeface="Times" charset="0"/>
                  <a:ea typeface="Times" charset="0"/>
                  <a:cs typeface="Times" charset="0"/>
                </a:endParaRPr>
              </a:p>
              <a:p>
                <a:pPr lvl="1"/>
                <a:r>
                  <a:rPr lang="en-US" sz="2400" dirty="0"/>
                  <a:t>Receives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𝑘</m:t>
                        </m:r>
                      </m:sub>
                    </m:sSub>
                  </m:oMath>
                </a14:m>
                <a:r>
                  <a:rPr lang="en-US" sz="2400" dirty="0"/>
                  <a:t> from server</a:t>
                </a:r>
              </a:p>
              <a:p>
                <a:pPr lvl="1"/>
                <a:r>
                  <a:rPr lang="en-US" sz="2400" dirty="0"/>
                  <a:t>Uploads gradient </a:t>
                </a:r>
                <a14:m>
                  <m:oMath xmlns:m="http://schemas.openxmlformats.org/officeDocument/2006/math">
                    <m:r>
                      <a:rPr lang="en-US" sz="2400" b="0" i="0"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𝑘</m:t>
                        </m:r>
                      </m:sub>
                    </m:sSub>
                    <m:r>
                      <a:rPr lang="en-US" sz="2400" b="0" i="1" smtClean="0">
                        <a:latin typeface="Cambria Math" panose="02040503050406030204" pitchFamily="18" charset="0"/>
                      </a:rPr>
                      <m:t>)</m:t>
                    </m:r>
                  </m:oMath>
                </a14:m>
                <a:r>
                  <a:rPr lang="en-US" sz="2400" dirty="0"/>
                  <a:t> </a:t>
                </a:r>
              </a:p>
              <a:p>
                <a:pPr lvl="1"/>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437601"/>
                <a:ext cx="7886700" cy="3993803"/>
              </a:xfrm>
              <a:blipFill>
                <a:blip r:embed="rId2"/>
                <a:stretch>
                  <a:fillRect l="-1286" t="-949"/>
                </a:stretch>
              </a:blipFill>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EAFE5763-E15B-464B-AF14-94A7EE380E5C}"/>
              </a:ext>
            </a:extLst>
          </p:cNvPr>
          <p:cNvGrpSpPr/>
          <p:nvPr/>
        </p:nvGrpSpPr>
        <p:grpSpPr>
          <a:xfrm>
            <a:off x="6078711" y="2580601"/>
            <a:ext cx="2745647" cy="1168674"/>
            <a:chOff x="2980750" y="2760326"/>
            <a:chExt cx="3475087" cy="1491482"/>
          </a:xfrm>
          <a:solidFill>
            <a:schemeClr val="accent1">
              <a:lumMod val="20000"/>
              <a:lumOff val="80000"/>
            </a:schemeClr>
          </a:solidFill>
        </p:grpSpPr>
        <p:cxnSp>
          <p:nvCxnSpPr>
            <p:cNvPr id="33" name="Straight Arrow Connector 32">
              <a:extLst>
                <a:ext uri="{FF2B5EF4-FFF2-40B4-BE49-F238E27FC236}">
                  <a16:creationId xmlns:a16="http://schemas.microsoft.com/office/drawing/2014/main" id="{5BD98647-909E-464F-87FF-F47BA95456B9}"/>
                </a:ext>
              </a:extLst>
            </p:cNvPr>
            <p:cNvCxnSpPr/>
            <p:nvPr/>
          </p:nvCxnSpPr>
          <p:spPr>
            <a:xfrm flipH="1">
              <a:off x="2980750" y="2760326"/>
              <a:ext cx="1522459" cy="1478705"/>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FE24933-8C59-BC44-9994-F5291C6FA031}"/>
                </a:ext>
              </a:extLst>
            </p:cNvPr>
            <p:cNvCxnSpPr/>
            <p:nvPr/>
          </p:nvCxnSpPr>
          <p:spPr>
            <a:xfrm>
              <a:off x="5070770" y="2760326"/>
              <a:ext cx="1385067" cy="1444918"/>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20AB885-AD8F-C14B-A8E0-B401A6CA6A70}"/>
                </a:ext>
              </a:extLst>
            </p:cNvPr>
            <p:cNvCxnSpPr/>
            <p:nvPr/>
          </p:nvCxnSpPr>
          <p:spPr>
            <a:xfrm flipH="1">
              <a:off x="4716979" y="2760326"/>
              <a:ext cx="5147" cy="1491482"/>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79DF4683-AA1F-E548-BA6A-46A4337E8D02}"/>
              </a:ext>
            </a:extLst>
          </p:cNvPr>
          <p:cNvSpPr/>
          <p:nvPr/>
        </p:nvSpPr>
        <p:spPr bwMode="auto">
          <a:xfrm>
            <a:off x="6608855" y="2102761"/>
            <a:ext cx="1678675" cy="487877"/>
          </a:xfrm>
          <a:prstGeom prst="rect">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FA5FDC3-3FCA-EE43-AF22-0026EE1F845F}"/>
                  </a:ext>
                </a:extLst>
              </p:cNvPr>
              <p:cNvSpPr txBox="1"/>
              <p:nvPr/>
            </p:nvSpPr>
            <p:spPr>
              <a:xfrm>
                <a:off x="5617688" y="2909219"/>
                <a:ext cx="1304396" cy="461665"/>
              </a:xfrm>
              <a:prstGeom prst="rect">
                <a:avLst/>
              </a:prstGeom>
              <a:solidFill>
                <a:srgbClr val="FFFF00"/>
              </a:solidFill>
            </p:spPr>
            <p:txBody>
              <a:bodyPr wrap="none" rtlCol="0">
                <a:spAutoFit/>
              </a:bodyPr>
              <a:lstStyle/>
              <a:p>
                <a:pPr eaLnBrk="1" fontAlgn="auto" hangingPunct="1">
                  <a:spcBef>
                    <a:spcPts val="0"/>
                  </a:spcBef>
                  <a:spcAft>
                    <a:spcPts val="0"/>
                  </a:spcAft>
                  <a:buClrTx/>
                  <a:buSzTx/>
                  <a:buNone/>
                </a:pPr>
                <a14:m>
                  <m:oMath xmlns:m="http://schemas.openxmlformats.org/officeDocument/2006/math">
                    <m:r>
                      <a:rPr lang="en-US"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r>
                      <a:rPr lang="en-US" i="1">
                        <a:latin typeface="Cambria Math" panose="02040503050406030204" pitchFamily="18" charset="0"/>
                      </a:rPr>
                      <m:t>)</m:t>
                    </m:r>
                  </m:oMath>
                </a14:m>
                <a:r>
                  <a:rPr lang="en-US" dirty="0"/>
                  <a:t> </a:t>
                </a:r>
              </a:p>
            </p:txBody>
          </p:sp>
        </mc:Choice>
        <mc:Fallback xmlns="">
          <p:sp>
            <p:nvSpPr>
              <p:cNvPr id="40" name="TextBox 39">
                <a:extLst>
                  <a:ext uri="{FF2B5EF4-FFF2-40B4-BE49-F238E27FC236}">
                    <a16:creationId xmlns:a16="http://schemas.microsoft.com/office/drawing/2014/main" id="{AFA5FDC3-3FCA-EE43-AF22-0026EE1F845F}"/>
                  </a:ext>
                </a:extLst>
              </p:cNvPr>
              <p:cNvSpPr txBox="1">
                <a:spLocks noRot="1" noChangeAspect="1" noMove="1" noResize="1" noEditPoints="1" noAdjustHandles="1" noChangeArrowheads="1" noChangeShapeType="1" noTextEdit="1"/>
              </p:cNvSpPr>
              <p:nvPr/>
            </p:nvSpPr>
            <p:spPr>
              <a:xfrm>
                <a:off x="5617688" y="2909219"/>
                <a:ext cx="1304396" cy="461665"/>
              </a:xfrm>
              <a:prstGeom prst="rect">
                <a:avLst/>
              </a:prstGeom>
              <a:blipFill>
                <a:blip r:embed="rId6"/>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2A772E1-DD0B-E34D-BC8F-14E9598275D9}"/>
                  </a:ext>
                </a:extLst>
              </p:cNvPr>
              <p:cNvSpPr txBox="1"/>
              <p:nvPr/>
            </p:nvSpPr>
            <p:spPr>
              <a:xfrm>
                <a:off x="7251116" y="1590907"/>
                <a:ext cx="592150" cy="523220"/>
              </a:xfrm>
              <a:prstGeom prst="rect">
                <a:avLst/>
              </a:prstGeom>
              <a:noFill/>
            </p:spPr>
            <p:txBody>
              <a:bodyPr wrap="square" rtlCol="0">
                <a:spAutoFit/>
              </a:bodyPr>
              <a:lstStyle/>
              <a:p>
                <a:pPr>
                  <a:buNone/>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𝑘</m:t>
                          </m:r>
                        </m:sub>
                      </m:sSub>
                    </m:oMath>
                  </m:oMathPara>
                </a14:m>
                <a:endParaRPr lang="en-US" sz="2800" dirty="0"/>
              </a:p>
            </p:txBody>
          </p:sp>
        </mc:Choice>
        <mc:Fallback xmlns="">
          <p:sp>
            <p:nvSpPr>
              <p:cNvPr id="17" name="TextBox 16">
                <a:extLst>
                  <a:ext uri="{FF2B5EF4-FFF2-40B4-BE49-F238E27FC236}">
                    <a16:creationId xmlns:a16="http://schemas.microsoft.com/office/drawing/2014/main" id="{52A772E1-DD0B-E34D-BC8F-14E9598275D9}"/>
                  </a:ext>
                </a:extLst>
              </p:cNvPr>
              <p:cNvSpPr txBox="1">
                <a:spLocks noRot="1" noChangeAspect="1" noMove="1" noResize="1" noEditPoints="1" noAdjustHandles="1" noChangeArrowheads="1" noChangeShapeType="1" noTextEdit="1"/>
              </p:cNvSpPr>
              <p:nvPr/>
            </p:nvSpPr>
            <p:spPr>
              <a:xfrm>
                <a:off x="7251116" y="1590907"/>
                <a:ext cx="592150" cy="523220"/>
              </a:xfrm>
              <a:prstGeom prst="rect">
                <a:avLst/>
              </a:prstGeom>
              <a:blipFill>
                <a:blip r:embed="rId7"/>
                <a:stretch>
                  <a:fillRect l="-4167" b="-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BA2D13E-12B5-0D47-B053-7687F2DD58AA}"/>
                  </a:ext>
                </a:extLst>
              </p:cNvPr>
              <p:cNvSpPr txBox="1"/>
              <p:nvPr/>
            </p:nvSpPr>
            <p:spPr>
              <a:xfrm>
                <a:off x="7808442" y="2912326"/>
                <a:ext cx="1311513" cy="461665"/>
              </a:xfrm>
              <a:prstGeom prst="rect">
                <a:avLst/>
              </a:prstGeom>
              <a:solidFill>
                <a:srgbClr val="FFFF00"/>
              </a:solidFill>
            </p:spPr>
            <p:txBody>
              <a:bodyPr wrap="none" rtlCol="0">
                <a:spAutoFit/>
              </a:bodyPr>
              <a:lstStyle/>
              <a:p>
                <a:pPr eaLnBrk="1" fontAlgn="auto" hangingPunct="1">
                  <a:spcBef>
                    <a:spcPts val="0"/>
                  </a:spcBef>
                  <a:spcAft>
                    <a:spcPts val="0"/>
                  </a:spcAft>
                  <a:buClrTx/>
                  <a:buSzTx/>
                  <a:buNone/>
                </a:pPr>
                <a14:m>
                  <m:oMath xmlns:m="http://schemas.openxmlformats.org/officeDocument/2006/math">
                    <m:r>
                      <a:rPr lang="en-US" smtClean="0">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𝑓</m:t>
                        </m:r>
                      </m:e>
                      <m:sub>
                        <m:r>
                          <a:rPr lang="en-US" b="0" i="1" smtClean="0">
                            <a:solidFill>
                              <a:schemeClr val="tx1"/>
                            </a:solidFill>
                            <a:latin typeface="Cambria Math" panose="02040503050406030204" pitchFamily="18" charset="0"/>
                          </a:rPr>
                          <m:t>3</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𝑥</m:t>
                        </m:r>
                      </m:e>
                      <m:sub>
                        <m:r>
                          <a:rPr lang="en-US" i="1">
                            <a:solidFill>
                              <a:schemeClr val="tx1"/>
                            </a:solidFill>
                            <a:latin typeface="Cambria Math" panose="02040503050406030204" pitchFamily="18" charset="0"/>
                          </a:rPr>
                          <m:t>𝑘</m:t>
                        </m:r>
                      </m:sub>
                    </m:sSub>
                    <m:r>
                      <a:rPr lang="en-US" i="1">
                        <a:solidFill>
                          <a:schemeClr val="tx1"/>
                        </a:solidFill>
                        <a:latin typeface="Cambria Math" panose="02040503050406030204" pitchFamily="18" charset="0"/>
                      </a:rPr>
                      <m:t>)</m:t>
                    </m:r>
                  </m:oMath>
                </a14:m>
                <a:r>
                  <a:rPr lang="en-US" dirty="0">
                    <a:solidFill>
                      <a:schemeClr val="tx1"/>
                    </a:solidFill>
                  </a:rPr>
                  <a:t> </a:t>
                </a:r>
              </a:p>
            </p:txBody>
          </p:sp>
        </mc:Choice>
        <mc:Fallback xmlns="">
          <p:sp>
            <p:nvSpPr>
              <p:cNvPr id="18" name="TextBox 17">
                <a:extLst>
                  <a:ext uri="{FF2B5EF4-FFF2-40B4-BE49-F238E27FC236}">
                    <a16:creationId xmlns:a16="http://schemas.microsoft.com/office/drawing/2014/main" id="{ABA2D13E-12B5-0D47-B053-7687F2DD58AA}"/>
                  </a:ext>
                </a:extLst>
              </p:cNvPr>
              <p:cNvSpPr txBox="1">
                <a:spLocks noRot="1" noChangeAspect="1" noMove="1" noResize="1" noEditPoints="1" noAdjustHandles="1" noChangeArrowheads="1" noChangeShapeType="1" noTextEdit="1"/>
              </p:cNvSpPr>
              <p:nvPr/>
            </p:nvSpPr>
            <p:spPr>
              <a:xfrm>
                <a:off x="7808442" y="2912326"/>
                <a:ext cx="1311513" cy="461665"/>
              </a:xfrm>
              <a:prstGeom prst="rect">
                <a:avLst/>
              </a:prstGeom>
              <a:blipFill>
                <a:blip r:embed="rId8"/>
                <a:stretch>
                  <a:fillRect b="-15789"/>
                </a:stretch>
              </a:blipFill>
            </p:spPr>
            <p:txBody>
              <a:bodyPr/>
              <a:lstStyle/>
              <a:p>
                <a:r>
                  <a:rPr lang="en-US">
                    <a:noFill/>
                  </a:rPr>
                  <a:t> </a:t>
                </a:r>
              </a:p>
            </p:txBody>
          </p:sp>
        </mc:Fallback>
      </mc:AlternateContent>
      <p:pic>
        <p:nvPicPr>
          <p:cNvPr id="15" name="Content Placeholder 11">
            <a:extLst>
              <a:ext uri="{FF2B5EF4-FFF2-40B4-BE49-F238E27FC236}">
                <a16:creationId xmlns:a16="http://schemas.microsoft.com/office/drawing/2014/main" id="{7D292B10-CE42-1247-83CB-19AF08C40A5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bwMode="auto">
          <a:xfrm>
            <a:off x="5764471" y="3736831"/>
            <a:ext cx="595745" cy="595745"/>
          </a:xfrm>
          <a:prstGeom prst="rect">
            <a:avLst/>
          </a:prstGeom>
          <a:noFill/>
          <a:ln w="9525">
            <a:noFill/>
            <a:miter lim="800000"/>
            <a:headEnd/>
            <a:tailEnd/>
          </a:ln>
        </p:spPr>
      </p:pic>
      <p:pic>
        <p:nvPicPr>
          <p:cNvPr id="16" name="Content Placeholder 11">
            <a:extLst>
              <a:ext uri="{FF2B5EF4-FFF2-40B4-BE49-F238E27FC236}">
                <a16:creationId xmlns:a16="http://schemas.microsoft.com/office/drawing/2014/main" id="{B1C15D8E-9931-2D43-A999-01D04859185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bwMode="auto">
          <a:xfrm>
            <a:off x="7152623" y="3736831"/>
            <a:ext cx="595745" cy="595745"/>
          </a:xfrm>
          <a:prstGeom prst="rect">
            <a:avLst/>
          </a:prstGeom>
          <a:noFill/>
          <a:ln w="9525">
            <a:noFill/>
            <a:miter lim="800000"/>
            <a:headEnd/>
            <a:tailEnd/>
          </a:ln>
        </p:spPr>
      </p:pic>
      <p:pic>
        <p:nvPicPr>
          <p:cNvPr id="20" name="Content Placeholder 11">
            <a:extLst>
              <a:ext uri="{FF2B5EF4-FFF2-40B4-BE49-F238E27FC236}">
                <a16:creationId xmlns:a16="http://schemas.microsoft.com/office/drawing/2014/main" id="{5FDF2D44-A3CE-6244-A9FA-E248CABEC9BD}"/>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bwMode="auto">
          <a:xfrm>
            <a:off x="8515350" y="3736830"/>
            <a:ext cx="595745" cy="595745"/>
          </a:xfrm>
          <a:prstGeom prst="rect">
            <a:avLst/>
          </a:prstGeom>
          <a:noFill/>
          <a:ln w="9525">
            <a:noFill/>
            <a:miter lim="800000"/>
            <a:headEnd/>
            <a:tailEnd/>
          </a:ln>
        </p:spPr>
      </p:pic>
    </p:spTree>
    <p:extLst>
      <p:ext uri="{BB962C8B-B14F-4D97-AF65-F5344CB8AC3E}">
        <p14:creationId xmlns:p14="http://schemas.microsoft.com/office/powerpoint/2010/main" val="943812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9FDADE0-DE6B-CE40-B8D1-5831C767AEB8}"/>
              </a:ext>
            </a:extLst>
          </p:cNvPr>
          <p:cNvSpPr/>
          <p:nvPr/>
        </p:nvSpPr>
        <p:spPr bwMode="auto">
          <a:xfrm flipV="1">
            <a:off x="971550" y="4698522"/>
            <a:ext cx="6478946" cy="1865681"/>
          </a:xfrm>
          <a:prstGeom prst="rect">
            <a:avLst/>
          </a:prstGeom>
          <a:solidFill>
            <a:schemeClr val="accent6">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p:cNvSpPr>
            <a:spLocks noGrp="1"/>
          </p:cNvSpPr>
          <p:nvPr>
            <p:ph type="title"/>
          </p:nvPr>
        </p:nvSpPr>
        <p:spPr/>
        <p:txBody>
          <a:bodyPr/>
          <a:lstStyle/>
          <a:p>
            <a:r>
              <a:rPr lang="en-US" dirty="0"/>
              <a:t>Distributed Optimization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437601"/>
                <a:ext cx="7886700" cy="3993803"/>
              </a:xfrm>
            </p:spPr>
            <p:txBody>
              <a:bodyPr>
                <a:noAutofit/>
              </a:bodyPr>
              <a:lstStyle/>
              <a:p>
                <a:r>
                  <a:rPr lang="en-US" dirty="0"/>
                  <a:t>Server maintains estimate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oMath>
                </a14:m>
                <a:endParaRPr lang="en-US" dirty="0"/>
              </a:p>
              <a:p>
                <a:pPr marL="0" indent="0">
                  <a:buNone/>
                </a:pPr>
                <a:endParaRPr lang="en-US" dirty="0"/>
              </a:p>
              <a:p>
                <a:pPr marL="0" indent="0">
                  <a:buNone/>
                </a:pPr>
                <a:r>
                  <a:rPr lang="en-US" u="sng" dirty="0"/>
                  <a:t>In each iteration</a:t>
                </a:r>
              </a:p>
              <a:p>
                <a:pPr marL="0" indent="0">
                  <a:buNone/>
                </a:pPr>
                <a:endParaRPr lang="en-US" dirty="0">
                  <a:solidFill>
                    <a:srgbClr val="00B050"/>
                  </a:solidFill>
                </a:endParaRPr>
              </a:p>
              <a:p>
                <a:r>
                  <a:rPr lang="en-US" dirty="0"/>
                  <a:t>Each agent</a:t>
                </a:r>
                <a:r>
                  <a:rPr lang="en-US" i="1" dirty="0">
                    <a:latin typeface="Times" charset="0"/>
                    <a:ea typeface="Times" charset="0"/>
                    <a:cs typeface="Times" charset="0"/>
                  </a:rPr>
                  <a:t> </a:t>
                </a:r>
                <a:r>
                  <a:rPr lang="en-US" i="1" dirty="0" err="1">
                    <a:latin typeface="Times" charset="0"/>
                    <a:ea typeface="Times" charset="0"/>
                    <a:cs typeface="Times" charset="0"/>
                  </a:rPr>
                  <a:t>i</a:t>
                </a:r>
                <a:endParaRPr lang="en-US" i="1" dirty="0">
                  <a:latin typeface="Times" charset="0"/>
                  <a:ea typeface="Times" charset="0"/>
                  <a:cs typeface="Times" charset="0"/>
                </a:endParaRPr>
              </a:p>
              <a:p>
                <a:pPr lvl="1"/>
                <a:r>
                  <a:rPr lang="en-US" sz="2400" dirty="0"/>
                  <a:t>Receives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𝑘</m:t>
                        </m:r>
                      </m:sub>
                    </m:sSub>
                  </m:oMath>
                </a14:m>
                <a:r>
                  <a:rPr lang="en-US" sz="2400" dirty="0"/>
                  <a:t> from server</a:t>
                </a:r>
              </a:p>
              <a:p>
                <a:pPr lvl="1"/>
                <a:r>
                  <a:rPr lang="en-US" sz="2400" dirty="0"/>
                  <a:t>Uploads gradient </a:t>
                </a:r>
                <a14:m>
                  <m:oMath xmlns:m="http://schemas.openxmlformats.org/officeDocument/2006/math">
                    <m:r>
                      <a:rPr lang="en-US" sz="2400" b="0" i="0"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𝑘</m:t>
                        </m:r>
                      </m:sub>
                    </m:sSub>
                    <m:r>
                      <a:rPr lang="en-US" sz="2400" b="0" i="1" smtClean="0">
                        <a:latin typeface="Cambria Math" panose="02040503050406030204" pitchFamily="18" charset="0"/>
                      </a:rPr>
                      <m:t>)</m:t>
                    </m:r>
                  </m:oMath>
                </a14:m>
                <a:r>
                  <a:rPr lang="en-US" sz="2400" dirty="0"/>
                  <a:t> </a:t>
                </a:r>
              </a:p>
              <a:p>
                <a:pPr lvl="1"/>
                <a:endParaRPr lang="en-US" sz="1800" dirty="0"/>
              </a:p>
              <a:p>
                <a:r>
                  <a:rPr lang="en-US" dirty="0"/>
                  <a:t>Server updates estimate</a:t>
                </a:r>
                <a:endParaRPr lang="en-US" dirty="0">
                  <a:solidFill>
                    <a:srgbClr val="FF0000"/>
                  </a:solidFill>
                </a:endParaRPr>
              </a:p>
              <a:p>
                <a:pPr marL="0" indent="0">
                  <a:buNone/>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 </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 </m:t>
                          </m:r>
                          <m:r>
                            <a:rPr lang="en-US" sz="3200" b="0" i="1" smtClean="0">
                              <a:latin typeface="Cambria Math" panose="02040503050406030204" pitchFamily="18" charset="0"/>
                            </a:rPr>
                            <m:t>𝑥</m:t>
                          </m:r>
                        </m:e>
                        <m:sub>
                          <m:r>
                            <a:rPr lang="en-US" sz="3200" b="0" i="1" smtClean="0">
                              <a:latin typeface="Cambria Math" panose="02040503050406030204" pitchFamily="18" charset="0"/>
                            </a:rPr>
                            <m:t>𝑘</m:t>
                          </m:r>
                          <m:r>
                            <a:rPr lang="en-US" sz="3200" b="0" i="1" smtClean="0">
                              <a:latin typeface="Cambria Math" panose="02040503050406030204" pitchFamily="18" charset="0"/>
                            </a:rPr>
                            <m:t>+1</m:t>
                          </m:r>
                        </m:sub>
                      </m:sSub>
                      <m:r>
                        <a:rPr lang="en-US" sz="3200" b="0" i="1" smtClean="0">
                          <a:latin typeface="Cambria Math" panose="02040503050406030204" pitchFamily="18" charset="0"/>
                        </a:rPr>
                        <m:t> ⟵ </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𝑥</m:t>
                          </m:r>
                        </m:e>
                        <m:sub>
                          <m:r>
                            <a:rPr lang="en-US" sz="3200" b="0" i="1" smtClean="0">
                              <a:latin typeface="Cambria Math" panose="02040503050406030204" pitchFamily="18" charset="0"/>
                            </a:rPr>
                            <m:t>𝑘</m:t>
                          </m:r>
                        </m:sub>
                      </m:sSub>
                      <m:r>
                        <a:rPr lang="en-US" sz="3200" b="0" i="1" smtClean="0">
                          <a:latin typeface="Cambria Math" panose="02040503050406030204" pitchFamily="18" charset="0"/>
                        </a:rPr>
                        <m:t> −</m:t>
                      </m:r>
                      <m:sSub>
                        <m:sSubPr>
                          <m:ctrlPr>
                            <a:rPr lang="en-US" sz="3200" b="0" i="1" smtClean="0">
                              <a:latin typeface="Cambria Math" panose="02040503050406030204" pitchFamily="18" charset="0"/>
                            </a:rPr>
                          </m:ctrlPr>
                        </m:sSubPr>
                        <m:e>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𝜆</m:t>
                              </m:r>
                            </m:e>
                            <m:sub>
                              <m:r>
                                <a:rPr lang="en-US" sz="3200" i="1">
                                  <a:latin typeface="Cambria Math" panose="02040503050406030204" pitchFamily="18" charset="0"/>
                                  <a:ea typeface="Cambria Math" panose="02040503050406030204" pitchFamily="18" charset="0"/>
                                </a:rPr>
                                <m:t>𝑘</m:t>
                              </m:r>
                            </m:sub>
                          </m:sSub>
                        </m:e>
                        <m:sub>
                          <m:r>
                            <a:rPr lang="en-US" sz="3200" b="0" i="1" smtClean="0">
                              <a:latin typeface="Cambria Math" panose="02040503050406030204" pitchFamily="18" charset="0"/>
                            </a:rPr>
                            <m:t> </m:t>
                          </m:r>
                        </m:sub>
                      </m:sSub>
                      <m:nary>
                        <m:naryPr>
                          <m:chr m:val="∑"/>
                          <m:subHide m:val="on"/>
                          <m:supHide m:val="on"/>
                          <m:ctrlPr>
                            <a:rPr lang="en-US" sz="3200" b="0" i="1" smtClean="0">
                              <a:solidFill>
                                <a:srgbClr val="C00000"/>
                              </a:solidFill>
                              <a:latin typeface="Cambria Math" panose="02040503050406030204" pitchFamily="18" charset="0"/>
                            </a:rPr>
                          </m:ctrlPr>
                        </m:naryPr>
                        <m:sub/>
                        <m:sup/>
                        <m:e>
                          <m:r>
                            <a:rPr lang="en-US" sz="3200" smtClean="0">
                              <a:solidFill>
                                <a:schemeClr val="tx1"/>
                              </a:solidFill>
                              <a:latin typeface="Cambria Math" panose="02040503050406030204" pitchFamily="18" charset="0"/>
                            </a:rPr>
                            <m:t>𝛻</m:t>
                          </m:r>
                          <m:sSub>
                            <m:sSubPr>
                              <m:ctrlPr>
                                <a:rPr lang="en-US" sz="3200" i="1">
                                  <a:solidFill>
                                    <a:schemeClr val="tx1"/>
                                  </a:solidFill>
                                  <a:latin typeface="Cambria Math" panose="02040503050406030204" pitchFamily="18" charset="0"/>
                                </a:rPr>
                              </m:ctrlPr>
                            </m:sSubPr>
                            <m:e>
                              <m:r>
                                <a:rPr lang="en-US" sz="3200" b="0" i="1" smtClean="0">
                                  <a:solidFill>
                                    <a:schemeClr val="tx1"/>
                                  </a:solidFill>
                                  <a:latin typeface="Cambria Math" panose="02040503050406030204" pitchFamily="18" charset="0"/>
                                </a:rPr>
                                <m:t>𝑓</m:t>
                              </m:r>
                            </m:e>
                            <m:sub>
                              <m:r>
                                <a:rPr lang="en-US" sz="3200" i="1">
                                  <a:solidFill>
                                    <a:schemeClr val="tx1"/>
                                  </a:solidFill>
                                  <a:latin typeface="Cambria Math" panose="02040503050406030204" pitchFamily="18" charset="0"/>
                                </a:rPr>
                                <m:t>𝑖</m:t>
                              </m:r>
                            </m:sub>
                          </m:sSub>
                          <m:d>
                            <m:dPr>
                              <m:ctrlPr>
                                <a:rPr lang="en-US" sz="3200" i="1">
                                  <a:solidFill>
                                    <a:schemeClr val="tx1"/>
                                  </a:solidFill>
                                  <a:latin typeface="Cambria Math" panose="02040503050406030204" pitchFamily="18" charset="0"/>
                                </a:rPr>
                              </m:ctrlPr>
                            </m:dPr>
                            <m:e>
                              <m:sSub>
                                <m:sSubPr>
                                  <m:ctrlPr>
                                    <a:rPr lang="en-US" sz="3200" i="1">
                                      <a:solidFill>
                                        <a:schemeClr val="tx1"/>
                                      </a:solidFill>
                                      <a:latin typeface="Cambria Math" panose="02040503050406030204" pitchFamily="18" charset="0"/>
                                    </a:rPr>
                                  </m:ctrlPr>
                                </m:sSubPr>
                                <m:e>
                                  <m:r>
                                    <a:rPr lang="en-US" sz="3200" i="1">
                                      <a:solidFill>
                                        <a:schemeClr val="tx1"/>
                                      </a:solidFill>
                                      <a:latin typeface="Cambria Math" panose="02040503050406030204" pitchFamily="18" charset="0"/>
                                    </a:rPr>
                                    <m:t>𝑥</m:t>
                                  </m:r>
                                </m:e>
                                <m:sub>
                                  <m:r>
                                    <a:rPr lang="en-US" sz="3200" i="1">
                                      <a:solidFill>
                                        <a:schemeClr val="tx1"/>
                                      </a:solidFill>
                                      <a:latin typeface="Cambria Math" panose="02040503050406030204" pitchFamily="18" charset="0"/>
                                    </a:rPr>
                                    <m:t>𝑘</m:t>
                                  </m:r>
                                </m:sub>
                              </m:sSub>
                            </m:e>
                          </m:d>
                        </m:e>
                      </m:nary>
                    </m:oMath>
                  </m:oMathPara>
                </a14:m>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437601"/>
                <a:ext cx="7886700" cy="3993803"/>
              </a:xfrm>
              <a:blipFill>
                <a:blip r:embed="rId2"/>
                <a:stretch>
                  <a:fillRect l="-1286" t="-949" b="-86392"/>
                </a:stretch>
              </a:blipFill>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EAFE5763-E15B-464B-AF14-94A7EE380E5C}"/>
              </a:ext>
            </a:extLst>
          </p:cNvPr>
          <p:cNvGrpSpPr/>
          <p:nvPr/>
        </p:nvGrpSpPr>
        <p:grpSpPr>
          <a:xfrm>
            <a:off x="6078711" y="2580601"/>
            <a:ext cx="2745647" cy="1168674"/>
            <a:chOff x="2980750" y="2760326"/>
            <a:chExt cx="3475087" cy="1491482"/>
          </a:xfrm>
          <a:solidFill>
            <a:schemeClr val="accent1">
              <a:lumMod val="20000"/>
              <a:lumOff val="80000"/>
            </a:schemeClr>
          </a:solidFill>
        </p:grpSpPr>
        <p:cxnSp>
          <p:nvCxnSpPr>
            <p:cNvPr id="33" name="Straight Arrow Connector 32">
              <a:extLst>
                <a:ext uri="{FF2B5EF4-FFF2-40B4-BE49-F238E27FC236}">
                  <a16:creationId xmlns:a16="http://schemas.microsoft.com/office/drawing/2014/main" id="{5BD98647-909E-464F-87FF-F47BA95456B9}"/>
                </a:ext>
              </a:extLst>
            </p:cNvPr>
            <p:cNvCxnSpPr/>
            <p:nvPr/>
          </p:nvCxnSpPr>
          <p:spPr>
            <a:xfrm flipH="1">
              <a:off x="2980750" y="2760326"/>
              <a:ext cx="1522459" cy="1478705"/>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FE24933-8C59-BC44-9994-F5291C6FA031}"/>
                </a:ext>
              </a:extLst>
            </p:cNvPr>
            <p:cNvCxnSpPr/>
            <p:nvPr/>
          </p:nvCxnSpPr>
          <p:spPr>
            <a:xfrm>
              <a:off x="5070770" y="2760326"/>
              <a:ext cx="1385067" cy="1444918"/>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20AB885-AD8F-C14B-A8E0-B401A6CA6A70}"/>
                </a:ext>
              </a:extLst>
            </p:cNvPr>
            <p:cNvCxnSpPr/>
            <p:nvPr/>
          </p:nvCxnSpPr>
          <p:spPr>
            <a:xfrm flipH="1">
              <a:off x="4716979" y="2760326"/>
              <a:ext cx="5147" cy="1491482"/>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79DF4683-AA1F-E548-BA6A-46A4337E8D02}"/>
              </a:ext>
            </a:extLst>
          </p:cNvPr>
          <p:cNvSpPr/>
          <p:nvPr/>
        </p:nvSpPr>
        <p:spPr bwMode="auto">
          <a:xfrm>
            <a:off x="6608855" y="2102761"/>
            <a:ext cx="1678675" cy="487877"/>
          </a:xfrm>
          <a:prstGeom prst="rect">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FA5FDC3-3FCA-EE43-AF22-0026EE1F845F}"/>
                  </a:ext>
                </a:extLst>
              </p:cNvPr>
              <p:cNvSpPr txBox="1"/>
              <p:nvPr/>
            </p:nvSpPr>
            <p:spPr>
              <a:xfrm>
                <a:off x="5617688" y="2909219"/>
                <a:ext cx="1304396" cy="461665"/>
              </a:xfrm>
              <a:prstGeom prst="rect">
                <a:avLst/>
              </a:prstGeom>
              <a:solidFill>
                <a:srgbClr val="FFFF00"/>
              </a:solidFill>
            </p:spPr>
            <p:txBody>
              <a:bodyPr wrap="none" rtlCol="0">
                <a:spAutoFit/>
              </a:bodyPr>
              <a:lstStyle/>
              <a:p>
                <a:pPr eaLnBrk="1" fontAlgn="auto" hangingPunct="1">
                  <a:spcBef>
                    <a:spcPts val="0"/>
                  </a:spcBef>
                  <a:spcAft>
                    <a:spcPts val="0"/>
                  </a:spcAft>
                  <a:buClrTx/>
                  <a:buSzTx/>
                  <a:buNone/>
                </a:pPr>
                <a14:m>
                  <m:oMath xmlns:m="http://schemas.openxmlformats.org/officeDocument/2006/math">
                    <m:r>
                      <a:rPr lang="en-US"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r>
                      <a:rPr lang="en-US" i="1">
                        <a:latin typeface="Cambria Math" panose="02040503050406030204" pitchFamily="18" charset="0"/>
                      </a:rPr>
                      <m:t>)</m:t>
                    </m:r>
                  </m:oMath>
                </a14:m>
                <a:r>
                  <a:rPr lang="en-US" dirty="0"/>
                  <a:t> </a:t>
                </a:r>
              </a:p>
            </p:txBody>
          </p:sp>
        </mc:Choice>
        <mc:Fallback xmlns="">
          <p:sp>
            <p:nvSpPr>
              <p:cNvPr id="40" name="TextBox 39">
                <a:extLst>
                  <a:ext uri="{FF2B5EF4-FFF2-40B4-BE49-F238E27FC236}">
                    <a16:creationId xmlns:a16="http://schemas.microsoft.com/office/drawing/2014/main" id="{AFA5FDC3-3FCA-EE43-AF22-0026EE1F845F}"/>
                  </a:ext>
                </a:extLst>
              </p:cNvPr>
              <p:cNvSpPr txBox="1">
                <a:spLocks noRot="1" noChangeAspect="1" noMove="1" noResize="1" noEditPoints="1" noAdjustHandles="1" noChangeArrowheads="1" noChangeShapeType="1" noTextEdit="1"/>
              </p:cNvSpPr>
              <p:nvPr/>
            </p:nvSpPr>
            <p:spPr>
              <a:xfrm>
                <a:off x="5617688" y="2909219"/>
                <a:ext cx="1304396" cy="461665"/>
              </a:xfrm>
              <a:prstGeom prst="rect">
                <a:avLst/>
              </a:prstGeom>
              <a:blipFill>
                <a:blip r:embed="rId6"/>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2A772E1-DD0B-E34D-BC8F-14E9598275D9}"/>
                  </a:ext>
                </a:extLst>
              </p:cNvPr>
              <p:cNvSpPr txBox="1"/>
              <p:nvPr/>
            </p:nvSpPr>
            <p:spPr>
              <a:xfrm>
                <a:off x="7251116" y="1590907"/>
                <a:ext cx="592150" cy="523220"/>
              </a:xfrm>
              <a:prstGeom prst="rect">
                <a:avLst/>
              </a:prstGeom>
              <a:noFill/>
            </p:spPr>
            <p:txBody>
              <a:bodyPr wrap="square" rtlCol="0">
                <a:spAutoFit/>
              </a:bodyPr>
              <a:lstStyle/>
              <a:p>
                <a:pPr>
                  <a:buNone/>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𝑘</m:t>
                          </m:r>
                        </m:sub>
                      </m:sSub>
                    </m:oMath>
                  </m:oMathPara>
                </a14:m>
                <a:endParaRPr lang="en-US" sz="2800" dirty="0"/>
              </a:p>
            </p:txBody>
          </p:sp>
        </mc:Choice>
        <mc:Fallback xmlns="">
          <p:sp>
            <p:nvSpPr>
              <p:cNvPr id="17" name="TextBox 16">
                <a:extLst>
                  <a:ext uri="{FF2B5EF4-FFF2-40B4-BE49-F238E27FC236}">
                    <a16:creationId xmlns:a16="http://schemas.microsoft.com/office/drawing/2014/main" id="{52A772E1-DD0B-E34D-BC8F-14E9598275D9}"/>
                  </a:ext>
                </a:extLst>
              </p:cNvPr>
              <p:cNvSpPr txBox="1">
                <a:spLocks noRot="1" noChangeAspect="1" noMove="1" noResize="1" noEditPoints="1" noAdjustHandles="1" noChangeArrowheads="1" noChangeShapeType="1" noTextEdit="1"/>
              </p:cNvSpPr>
              <p:nvPr/>
            </p:nvSpPr>
            <p:spPr>
              <a:xfrm>
                <a:off x="7251116" y="1590907"/>
                <a:ext cx="592150" cy="523220"/>
              </a:xfrm>
              <a:prstGeom prst="rect">
                <a:avLst/>
              </a:prstGeom>
              <a:blipFill>
                <a:blip r:embed="rId7"/>
                <a:stretch>
                  <a:fillRect l="-4167" b="-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BA2D13E-12B5-0D47-B053-7687F2DD58AA}"/>
                  </a:ext>
                </a:extLst>
              </p:cNvPr>
              <p:cNvSpPr txBox="1"/>
              <p:nvPr/>
            </p:nvSpPr>
            <p:spPr>
              <a:xfrm>
                <a:off x="7808442" y="2912326"/>
                <a:ext cx="1311513" cy="461665"/>
              </a:xfrm>
              <a:prstGeom prst="rect">
                <a:avLst/>
              </a:prstGeom>
              <a:solidFill>
                <a:srgbClr val="FFFF00"/>
              </a:solidFill>
            </p:spPr>
            <p:txBody>
              <a:bodyPr wrap="none" rtlCol="0">
                <a:spAutoFit/>
              </a:bodyPr>
              <a:lstStyle/>
              <a:p>
                <a:pPr eaLnBrk="1" fontAlgn="auto" hangingPunct="1">
                  <a:spcBef>
                    <a:spcPts val="0"/>
                  </a:spcBef>
                  <a:spcAft>
                    <a:spcPts val="0"/>
                  </a:spcAft>
                  <a:buClrTx/>
                  <a:buSzTx/>
                  <a:buNone/>
                </a:pPr>
                <a14:m>
                  <m:oMath xmlns:m="http://schemas.openxmlformats.org/officeDocument/2006/math">
                    <m:r>
                      <a:rPr lang="en-US" smtClean="0">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𝑓</m:t>
                        </m:r>
                      </m:e>
                      <m:sub>
                        <m:r>
                          <a:rPr lang="en-US" b="0" i="1" smtClean="0">
                            <a:solidFill>
                              <a:schemeClr val="tx1"/>
                            </a:solidFill>
                            <a:latin typeface="Cambria Math" panose="02040503050406030204" pitchFamily="18" charset="0"/>
                          </a:rPr>
                          <m:t>3</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𝑥</m:t>
                        </m:r>
                      </m:e>
                      <m:sub>
                        <m:r>
                          <a:rPr lang="en-US" i="1">
                            <a:solidFill>
                              <a:schemeClr val="tx1"/>
                            </a:solidFill>
                            <a:latin typeface="Cambria Math" panose="02040503050406030204" pitchFamily="18" charset="0"/>
                          </a:rPr>
                          <m:t>𝑘</m:t>
                        </m:r>
                      </m:sub>
                    </m:sSub>
                    <m:r>
                      <a:rPr lang="en-US" i="1">
                        <a:solidFill>
                          <a:schemeClr val="tx1"/>
                        </a:solidFill>
                        <a:latin typeface="Cambria Math" panose="02040503050406030204" pitchFamily="18" charset="0"/>
                      </a:rPr>
                      <m:t>)</m:t>
                    </m:r>
                  </m:oMath>
                </a14:m>
                <a:r>
                  <a:rPr lang="en-US" dirty="0">
                    <a:solidFill>
                      <a:schemeClr val="tx1"/>
                    </a:solidFill>
                  </a:rPr>
                  <a:t> </a:t>
                </a:r>
              </a:p>
            </p:txBody>
          </p:sp>
        </mc:Choice>
        <mc:Fallback xmlns="">
          <p:sp>
            <p:nvSpPr>
              <p:cNvPr id="18" name="TextBox 17">
                <a:extLst>
                  <a:ext uri="{FF2B5EF4-FFF2-40B4-BE49-F238E27FC236}">
                    <a16:creationId xmlns:a16="http://schemas.microsoft.com/office/drawing/2014/main" id="{ABA2D13E-12B5-0D47-B053-7687F2DD58AA}"/>
                  </a:ext>
                </a:extLst>
              </p:cNvPr>
              <p:cNvSpPr txBox="1">
                <a:spLocks noRot="1" noChangeAspect="1" noMove="1" noResize="1" noEditPoints="1" noAdjustHandles="1" noChangeArrowheads="1" noChangeShapeType="1" noTextEdit="1"/>
              </p:cNvSpPr>
              <p:nvPr/>
            </p:nvSpPr>
            <p:spPr>
              <a:xfrm>
                <a:off x="7808442" y="2912326"/>
                <a:ext cx="1311513" cy="461665"/>
              </a:xfrm>
              <a:prstGeom prst="rect">
                <a:avLst/>
              </a:prstGeom>
              <a:blipFill>
                <a:blip r:embed="rId8"/>
                <a:stretch>
                  <a:fillRect b="-15789"/>
                </a:stretch>
              </a:blipFill>
            </p:spPr>
            <p:txBody>
              <a:bodyPr/>
              <a:lstStyle/>
              <a:p>
                <a:r>
                  <a:rPr lang="en-US">
                    <a:noFill/>
                  </a:rPr>
                  <a:t> </a:t>
                </a:r>
              </a:p>
            </p:txBody>
          </p:sp>
        </mc:Fallback>
      </mc:AlternateContent>
      <p:pic>
        <p:nvPicPr>
          <p:cNvPr id="15" name="Content Placeholder 11">
            <a:extLst>
              <a:ext uri="{FF2B5EF4-FFF2-40B4-BE49-F238E27FC236}">
                <a16:creationId xmlns:a16="http://schemas.microsoft.com/office/drawing/2014/main" id="{7D292B10-CE42-1247-83CB-19AF08C40A5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bwMode="auto">
          <a:xfrm>
            <a:off x="5764471" y="3736831"/>
            <a:ext cx="595745" cy="595745"/>
          </a:xfrm>
          <a:prstGeom prst="rect">
            <a:avLst/>
          </a:prstGeom>
          <a:noFill/>
          <a:ln w="9525">
            <a:noFill/>
            <a:miter lim="800000"/>
            <a:headEnd/>
            <a:tailEnd/>
          </a:ln>
        </p:spPr>
      </p:pic>
      <p:pic>
        <p:nvPicPr>
          <p:cNvPr id="16" name="Content Placeholder 11">
            <a:extLst>
              <a:ext uri="{FF2B5EF4-FFF2-40B4-BE49-F238E27FC236}">
                <a16:creationId xmlns:a16="http://schemas.microsoft.com/office/drawing/2014/main" id="{B1C15D8E-9931-2D43-A999-01D04859185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bwMode="auto">
          <a:xfrm>
            <a:off x="7152623" y="3736831"/>
            <a:ext cx="595745" cy="595745"/>
          </a:xfrm>
          <a:prstGeom prst="rect">
            <a:avLst/>
          </a:prstGeom>
          <a:noFill/>
          <a:ln w="9525">
            <a:noFill/>
            <a:miter lim="800000"/>
            <a:headEnd/>
            <a:tailEnd/>
          </a:ln>
        </p:spPr>
      </p:pic>
      <p:pic>
        <p:nvPicPr>
          <p:cNvPr id="20" name="Content Placeholder 11">
            <a:extLst>
              <a:ext uri="{FF2B5EF4-FFF2-40B4-BE49-F238E27FC236}">
                <a16:creationId xmlns:a16="http://schemas.microsoft.com/office/drawing/2014/main" id="{5FDF2D44-A3CE-6244-A9FA-E248CABEC9BD}"/>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bwMode="auto">
          <a:xfrm>
            <a:off x="8515350" y="3736830"/>
            <a:ext cx="595745" cy="595745"/>
          </a:xfrm>
          <a:prstGeom prst="rect">
            <a:avLst/>
          </a:prstGeom>
          <a:noFill/>
          <a:ln w="9525">
            <a:noFill/>
            <a:miter lim="800000"/>
            <a:headEnd/>
            <a:tailEnd/>
          </a:ln>
        </p:spPr>
      </p:pic>
    </p:spTree>
    <p:extLst>
      <p:ext uri="{BB962C8B-B14F-4D97-AF65-F5344CB8AC3E}">
        <p14:creationId xmlns:p14="http://schemas.microsoft.com/office/powerpoint/2010/main" val="1485716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045ED-40C7-2541-BA8C-0607A502F364}"/>
              </a:ext>
            </a:extLst>
          </p:cNvPr>
          <p:cNvSpPr>
            <a:spLocks noGrp="1"/>
          </p:cNvSpPr>
          <p:nvPr>
            <p:ph type="title"/>
          </p:nvPr>
        </p:nvSpPr>
        <p:spPr/>
        <p:txBody>
          <a:bodyPr/>
          <a:lstStyle/>
          <a:p>
            <a:r>
              <a:rPr lang="en-US" dirty="0"/>
              <a:t>Rendezvous</a:t>
            </a:r>
          </a:p>
        </p:txBody>
      </p:sp>
      <p:sp>
        <p:nvSpPr>
          <p:cNvPr id="4" name="Slide Number Placeholder 3">
            <a:extLst>
              <a:ext uri="{FF2B5EF4-FFF2-40B4-BE49-F238E27FC236}">
                <a16:creationId xmlns:a16="http://schemas.microsoft.com/office/drawing/2014/main" id="{AB0B3EB6-FCC8-414F-8C7D-81F4A744E009}"/>
              </a:ext>
            </a:extLst>
          </p:cNvPr>
          <p:cNvSpPr>
            <a:spLocks noGrp="1"/>
          </p:cNvSpPr>
          <p:nvPr>
            <p:ph type="sldNum" sz="quarter" idx="12"/>
          </p:nvPr>
        </p:nvSpPr>
        <p:spPr/>
        <p:txBody>
          <a:bodyPr/>
          <a:lstStyle/>
          <a:p>
            <a:pPr>
              <a:defRPr/>
            </a:pPr>
            <a:fld id="{D207DEF5-A307-4F25-8C66-A6D5B058479D}" type="slidenum">
              <a:rPr lang="en-US" smtClean="0"/>
              <a:pPr>
                <a:defRPr/>
              </a:pPr>
              <a:t>4</a:t>
            </a:fld>
            <a:endParaRPr lang="en-US" dirty="0"/>
          </a:p>
        </p:txBody>
      </p:sp>
      <p:pic>
        <p:nvPicPr>
          <p:cNvPr id="5" name="Content Placeholder 4">
            <a:extLst>
              <a:ext uri="{FF2B5EF4-FFF2-40B4-BE49-F238E27FC236}">
                <a16:creationId xmlns:a16="http://schemas.microsoft.com/office/drawing/2014/main" id="{E9B31DE8-979E-0D48-8846-555F22AB6C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760" y="-1108710"/>
            <a:ext cx="11003280" cy="8252460"/>
          </a:xfrm>
        </p:spPr>
      </p:pic>
      <p:sp>
        <p:nvSpPr>
          <p:cNvPr id="14" name="Triangle 13">
            <a:extLst>
              <a:ext uri="{FF2B5EF4-FFF2-40B4-BE49-F238E27FC236}">
                <a16:creationId xmlns:a16="http://schemas.microsoft.com/office/drawing/2014/main" id="{AD23936F-2211-6041-BEDC-8F70E16A7347}"/>
              </a:ext>
            </a:extLst>
          </p:cNvPr>
          <p:cNvSpPr/>
          <p:nvPr/>
        </p:nvSpPr>
        <p:spPr bwMode="auto">
          <a:xfrm rot="18831150">
            <a:off x="2153387" y="2315261"/>
            <a:ext cx="3982890" cy="2339298"/>
          </a:xfrm>
          <a:prstGeom prst="triangle">
            <a:avLst/>
          </a:prstGeom>
          <a:solidFill>
            <a:srgbClr val="92D050">
              <a:alpha val="68000"/>
            </a:srgb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endParaRPr kumimoji="0" lang="en-US" sz="2400" b="0" i="0" u="none" strike="noStrike" cap="none" normalizeH="0" baseline="0" dirty="0">
              <a:ln>
                <a:noFill/>
              </a:ln>
              <a:solidFill>
                <a:schemeClr val="tx1"/>
              </a:solidFill>
              <a:effectLst/>
              <a:latin typeface="Comic Sans MS" pitchFamily="66" charset="0"/>
            </a:endParaRPr>
          </a:p>
        </p:txBody>
      </p:sp>
      <p:pic>
        <p:nvPicPr>
          <p:cNvPr id="13" name="Content Placeholder 11">
            <a:extLst>
              <a:ext uri="{FF2B5EF4-FFF2-40B4-BE49-F238E27FC236}">
                <a16:creationId xmlns:a16="http://schemas.microsoft.com/office/drawing/2014/main" id="{AB835F52-FD57-2843-8BBD-0F77ADF072B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3217048" y="5615793"/>
            <a:ext cx="595745" cy="595745"/>
          </a:xfrm>
          <a:prstGeom prst="rect">
            <a:avLst/>
          </a:prstGeom>
          <a:noFill/>
          <a:ln w="9525">
            <a:noFill/>
            <a:miter lim="800000"/>
            <a:headEnd/>
            <a:tailEnd/>
          </a:ln>
        </p:spPr>
      </p:pic>
      <p:pic>
        <p:nvPicPr>
          <p:cNvPr id="18" name="Content Placeholder 11">
            <a:extLst>
              <a:ext uri="{FF2B5EF4-FFF2-40B4-BE49-F238E27FC236}">
                <a16:creationId xmlns:a16="http://schemas.microsoft.com/office/drawing/2014/main" id="{1ED36E3A-2EBC-7D45-B8D1-F37CAA4352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6255695" y="2510382"/>
            <a:ext cx="595745" cy="595745"/>
          </a:xfrm>
          <a:prstGeom prst="rect">
            <a:avLst/>
          </a:prstGeom>
          <a:noFill/>
          <a:ln w="9525">
            <a:noFill/>
            <a:miter lim="800000"/>
            <a:headEnd/>
            <a:tailEnd/>
          </a:ln>
        </p:spPr>
      </p:pic>
      <p:pic>
        <p:nvPicPr>
          <p:cNvPr id="19" name="Content Placeholder 11">
            <a:extLst>
              <a:ext uri="{FF2B5EF4-FFF2-40B4-BE49-F238E27FC236}">
                <a16:creationId xmlns:a16="http://schemas.microsoft.com/office/drawing/2014/main" id="{992D52D5-A30F-AE45-A2B7-670AE64E8B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2919176" y="2283329"/>
            <a:ext cx="595745" cy="595745"/>
          </a:xfrm>
          <a:prstGeom prst="rect">
            <a:avLst/>
          </a:prstGeom>
          <a:noFill/>
          <a:ln w="9525">
            <a:noFill/>
            <a:miter lim="800000"/>
            <a:headEnd/>
            <a:tailEnd/>
          </a:ln>
        </p:spPr>
      </p:pic>
    </p:spTree>
    <p:extLst>
      <p:ext uri="{BB962C8B-B14F-4D97-AF65-F5344CB8AC3E}">
        <p14:creationId xmlns:p14="http://schemas.microsoft.com/office/powerpoint/2010/main" val="3587765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CA610-2FDA-7543-AEE9-9B3C832FC124}"/>
              </a:ext>
            </a:extLst>
          </p:cNvPr>
          <p:cNvSpPr>
            <a:spLocks noGrp="1"/>
          </p:cNvSpPr>
          <p:nvPr>
            <p:ph type="title"/>
          </p:nvPr>
        </p:nvSpPr>
        <p:spPr/>
        <p:txBody>
          <a:bodyPr/>
          <a:lstStyle/>
          <a:p>
            <a:r>
              <a:rPr lang="en-US" dirty="0"/>
              <a:t>Other Variations</a:t>
            </a:r>
          </a:p>
        </p:txBody>
      </p:sp>
      <p:sp>
        <p:nvSpPr>
          <p:cNvPr id="3" name="Content Placeholder 2">
            <a:extLst>
              <a:ext uri="{FF2B5EF4-FFF2-40B4-BE49-F238E27FC236}">
                <a16:creationId xmlns:a16="http://schemas.microsoft.com/office/drawing/2014/main" id="{26AA3034-CC88-9E49-985C-118CDA1A522E}"/>
              </a:ext>
            </a:extLst>
          </p:cNvPr>
          <p:cNvSpPr>
            <a:spLocks noGrp="1"/>
          </p:cNvSpPr>
          <p:nvPr>
            <p:ph idx="1"/>
          </p:nvPr>
        </p:nvSpPr>
        <p:spPr>
          <a:xfrm>
            <a:off x="5209160" y="1837422"/>
            <a:ext cx="3730925" cy="2551698"/>
          </a:xfrm>
          <a:solidFill>
            <a:schemeClr val="bg1">
              <a:lumMod val="85000"/>
            </a:schemeClr>
          </a:solidFill>
        </p:spPr>
        <p:txBody>
          <a:bodyPr/>
          <a:lstStyle/>
          <a:p>
            <a:pPr marL="0" indent="0">
              <a:buNone/>
            </a:pPr>
            <a:endParaRPr lang="en-US" dirty="0"/>
          </a:p>
          <a:p>
            <a:pPr marL="0" indent="0">
              <a:buNone/>
            </a:pPr>
            <a:r>
              <a:rPr lang="en-US" dirty="0"/>
              <a:t>… stochastic</a:t>
            </a:r>
          </a:p>
          <a:p>
            <a:pPr marL="0" indent="0">
              <a:buNone/>
            </a:pPr>
            <a:r>
              <a:rPr lang="en-US" dirty="0"/>
              <a:t>… asynchronous</a:t>
            </a:r>
          </a:p>
          <a:p>
            <a:pPr marL="0" indent="0">
              <a:buNone/>
            </a:pPr>
            <a:r>
              <a:rPr lang="en-US" dirty="0"/>
              <a:t>… gradient compression</a:t>
            </a:r>
          </a:p>
          <a:p>
            <a:pPr marL="0" indent="0">
              <a:buNone/>
            </a:pPr>
            <a:r>
              <a:rPr lang="en-US" dirty="0"/>
              <a:t>… shared memory </a:t>
            </a:r>
          </a:p>
          <a:p>
            <a:pPr marL="0" indent="0">
              <a:buNone/>
            </a:pPr>
            <a:endParaRPr lang="en-US" dirty="0"/>
          </a:p>
        </p:txBody>
      </p:sp>
      <p:grpSp>
        <p:nvGrpSpPr>
          <p:cNvPr id="12" name="Group 11">
            <a:extLst>
              <a:ext uri="{FF2B5EF4-FFF2-40B4-BE49-F238E27FC236}">
                <a16:creationId xmlns:a16="http://schemas.microsoft.com/office/drawing/2014/main" id="{F7347B5A-81FE-344C-80F9-2AB039B7E1CC}"/>
              </a:ext>
            </a:extLst>
          </p:cNvPr>
          <p:cNvGrpSpPr/>
          <p:nvPr/>
        </p:nvGrpSpPr>
        <p:grpSpPr>
          <a:xfrm>
            <a:off x="722939" y="2843444"/>
            <a:ext cx="2745647" cy="1168674"/>
            <a:chOff x="2980750" y="2760326"/>
            <a:chExt cx="3475087" cy="1491482"/>
          </a:xfrm>
          <a:solidFill>
            <a:schemeClr val="accent1">
              <a:lumMod val="20000"/>
              <a:lumOff val="80000"/>
            </a:schemeClr>
          </a:solidFill>
        </p:grpSpPr>
        <p:cxnSp>
          <p:nvCxnSpPr>
            <p:cNvPr id="13" name="Straight Arrow Connector 12">
              <a:extLst>
                <a:ext uri="{FF2B5EF4-FFF2-40B4-BE49-F238E27FC236}">
                  <a16:creationId xmlns:a16="http://schemas.microsoft.com/office/drawing/2014/main" id="{36FCD7BF-15BE-EC44-B2D2-2E171DAD5D21}"/>
                </a:ext>
              </a:extLst>
            </p:cNvPr>
            <p:cNvCxnSpPr/>
            <p:nvPr/>
          </p:nvCxnSpPr>
          <p:spPr>
            <a:xfrm flipH="1">
              <a:off x="2980750" y="2760326"/>
              <a:ext cx="1522459" cy="1478705"/>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0BD2C94-04C1-B045-B2F8-FA3215CA66D0}"/>
                </a:ext>
              </a:extLst>
            </p:cNvPr>
            <p:cNvCxnSpPr/>
            <p:nvPr/>
          </p:nvCxnSpPr>
          <p:spPr>
            <a:xfrm>
              <a:off x="5070770" y="2760326"/>
              <a:ext cx="1385067" cy="1444918"/>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B1E6398-8323-FD40-B59C-A91F48521E97}"/>
                </a:ext>
              </a:extLst>
            </p:cNvPr>
            <p:cNvCxnSpPr/>
            <p:nvPr/>
          </p:nvCxnSpPr>
          <p:spPr>
            <a:xfrm flipH="1">
              <a:off x="4716979" y="2760326"/>
              <a:ext cx="5147" cy="1491482"/>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16" name="Content Placeholder 11">
            <a:extLst>
              <a:ext uri="{FF2B5EF4-FFF2-40B4-BE49-F238E27FC236}">
                <a16:creationId xmlns:a16="http://schemas.microsoft.com/office/drawing/2014/main" id="{9BBC688D-47E9-0942-A43E-44B664751D9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408699" y="3999674"/>
            <a:ext cx="595745" cy="595745"/>
          </a:xfrm>
          <a:prstGeom prst="rect">
            <a:avLst/>
          </a:prstGeom>
          <a:noFill/>
          <a:ln w="9525">
            <a:noFill/>
            <a:miter lim="800000"/>
            <a:headEnd/>
            <a:tailEnd/>
          </a:ln>
        </p:spPr>
      </p:pic>
      <p:pic>
        <p:nvPicPr>
          <p:cNvPr id="17" name="Content Placeholder 11">
            <a:extLst>
              <a:ext uri="{FF2B5EF4-FFF2-40B4-BE49-F238E27FC236}">
                <a16:creationId xmlns:a16="http://schemas.microsoft.com/office/drawing/2014/main" id="{93A53E17-2780-B84E-AEDA-9DEB7482FA7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1796851" y="3999674"/>
            <a:ext cx="595745" cy="595745"/>
          </a:xfrm>
          <a:prstGeom prst="rect">
            <a:avLst/>
          </a:prstGeom>
          <a:noFill/>
          <a:ln w="9525">
            <a:noFill/>
            <a:miter lim="800000"/>
            <a:headEnd/>
            <a:tailEnd/>
          </a:ln>
        </p:spPr>
      </p:pic>
      <p:sp>
        <p:nvSpPr>
          <p:cNvPr id="18" name="Rectangle 17">
            <a:extLst>
              <a:ext uri="{FF2B5EF4-FFF2-40B4-BE49-F238E27FC236}">
                <a16:creationId xmlns:a16="http://schemas.microsoft.com/office/drawing/2014/main" id="{5B644E19-39FE-5C4A-8735-1DFAA9172B75}"/>
              </a:ext>
            </a:extLst>
          </p:cNvPr>
          <p:cNvSpPr/>
          <p:nvPr/>
        </p:nvSpPr>
        <p:spPr bwMode="auto">
          <a:xfrm>
            <a:off x="1253083" y="2365604"/>
            <a:ext cx="1678675" cy="487877"/>
          </a:xfrm>
          <a:prstGeom prst="rect">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a:t>
            </a:r>
          </a:p>
        </p:txBody>
      </p:sp>
      <p:pic>
        <p:nvPicPr>
          <p:cNvPr id="22" name="Content Placeholder 11">
            <a:extLst>
              <a:ext uri="{FF2B5EF4-FFF2-40B4-BE49-F238E27FC236}">
                <a16:creationId xmlns:a16="http://schemas.microsoft.com/office/drawing/2014/main" id="{F21525A7-87A0-2C41-9381-0073E1F388C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3159578" y="3999673"/>
            <a:ext cx="595745" cy="595745"/>
          </a:xfrm>
          <a:prstGeom prst="rect">
            <a:avLst/>
          </a:prstGeom>
          <a:noFill/>
          <a:ln w="9525">
            <a:noFill/>
            <a:miter lim="800000"/>
            <a:headEnd/>
            <a:tailEnd/>
          </a:ln>
        </p:spPr>
      </p:pic>
    </p:spTree>
    <p:extLst>
      <p:ext uri="{BB962C8B-B14F-4D97-AF65-F5344CB8AC3E}">
        <p14:creationId xmlns:p14="http://schemas.microsoft.com/office/powerpoint/2010/main" val="22903163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CA610-2FDA-7543-AEE9-9B3C832FC124}"/>
              </a:ext>
            </a:extLst>
          </p:cNvPr>
          <p:cNvSpPr>
            <a:spLocks noGrp="1"/>
          </p:cNvSpPr>
          <p:nvPr>
            <p:ph type="title"/>
          </p:nvPr>
        </p:nvSpPr>
        <p:spPr/>
        <p:txBody>
          <a:bodyPr/>
          <a:lstStyle/>
          <a:p>
            <a:r>
              <a:rPr lang="en-US" dirty="0"/>
              <a:t>Architectures</a:t>
            </a:r>
          </a:p>
        </p:txBody>
      </p:sp>
      <p:grpSp>
        <p:nvGrpSpPr>
          <p:cNvPr id="3" name="Group 2">
            <a:extLst>
              <a:ext uri="{FF2B5EF4-FFF2-40B4-BE49-F238E27FC236}">
                <a16:creationId xmlns:a16="http://schemas.microsoft.com/office/drawing/2014/main" id="{2C4B686B-0B98-E64E-8CF6-83A446F694B7}"/>
              </a:ext>
            </a:extLst>
          </p:cNvPr>
          <p:cNvGrpSpPr/>
          <p:nvPr/>
        </p:nvGrpSpPr>
        <p:grpSpPr>
          <a:xfrm>
            <a:off x="276085" y="1447800"/>
            <a:ext cx="4171950" cy="3181692"/>
            <a:chOff x="276085" y="1447800"/>
            <a:chExt cx="4171950" cy="3181692"/>
          </a:xfrm>
        </p:grpSpPr>
        <p:sp>
          <p:nvSpPr>
            <p:cNvPr id="22" name="Rectangle 21">
              <a:extLst>
                <a:ext uri="{FF2B5EF4-FFF2-40B4-BE49-F238E27FC236}">
                  <a16:creationId xmlns:a16="http://schemas.microsoft.com/office/drawing/2014/main" id="{C7A972A8-D9EA-7E46-B592-72F29B67D3B2}"/>
                </a:ext>
              </a:extLst>
            </p:cNvPr>
            <p:cNvSpPr/>
            <p:nvPr/>
          </p:nvSpPr>
          <p:spPr bwMode="auto">
            <a:xfrm>
              <a:off x="276085" y="1447800"/>
              <a:ext cx="4171950" cy="3181692"/>
            </a:xfrm>
            <a:prstGeom prst="rect">
              <a:avLst/>
            </a:prstGeom>
            <a:solidFill>
              <a:schemeClr val="accent6">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grpSp>
          <p:nvGrpSpPr>
            <p:cNvPr id="34" name="Group 33">
              <a:extLst>
                <a:ext uri="{FF2B5EF4-FFF2-40B4-BE49-F238E27FC236}">
                  <a16:creationId xmlns:a16="http://schemas.microsoft.com/office/drawing/2014/main" id="{1ED4F5A3-89EB-5849-BEF3-9C48F871F679}"/>
                </a:ext>
              </a:extLst>
            </p:cNvPr>
            <p:cNvGrpSpPr/>
            <p:nvPr/>
          </p:nvGrpSpPr>
          <p:grpSpPr>
            <a:xfrm>
              <a:off x="333860" y="2003215"/>
              <a:ext cx="3656676" cy="1963982"/>
              <a:chOff x="685800" y="4418551"/>
              <a:chExt cx="3656676" cy="1963982"/>
            </a:xfrm>
          </p:grpSpPr>
          <mc:AlternateContent xmlns:mc="http://schemas.openxmlformats.org/markup-compatibility/2006" xmlns:a14="http://schemas.microsoft.com/office/drawing/2010/main">
            <mc:Choice Requires="a14">
              <p:sp>
                <p:nvSpPr>
                  <p:cNvPr id="35" name="Oval 34">
                    <a:extLst>
                      <a:ext uri="{FF2B5EF4-FFF2-40B4-BE49-F238E27FC236}">
                        <a16:creationId xmlns:a16="http://schemas.microsoft.com/office/drawing/2014/main" id="{B9763569-30E8-F54D-8F8C-6E850D9912AD}"/>
                      </a:ext>
                    </a:extLst>
                  </p:cNvPr>
                  <p:cNvSpPr/>
                  <p:nvPr/>
                </p:nvSpPr>
                <p:spPr>
                  <a:xfrm>
                    <a:off x="3450103" y="4504531"/>
                    <a:ext cx="602090" cy="632759"/>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oMath>
                      </m:oMathPara>
                    </a14:m>
                    <a:endParaRPr lang="en-US" dirty="0">
                      <a:latin typeface="Arial" panose="020B0604020202020204" pitchFamily="34" charset="0"/>
                      <a:ea typeface="CMU Sans Serif Demi Condensed" panose="02000706000000000000" pitchFamily="2" charset="0"/>
                      <a:cs typeface="Arial" panose="020B0604020202020204" pitchFamily="34" charset="0"/>
                    </a:endParaRPr>
                  </a:p>
                </p:txBody>
              </p:sp>
            </mc:Choice>
            <mc:Fallback xmlns="">
              <p:sp>
                <p:nvSpPr>
                  <p:cNvPr id="15" name="Oval 14">
                    <a:extLst>
                      <a:ext uri="{FF2B5EF4-FFF2-40B4-BE49-F238E27FC236}">
                        <a16:creationId xmlns:a16="http://schemas.microsoft.com/office/drawing/2014/main" id="{7B3DD551-F642-9E4A-A7E3-843CCA6AB936}"/>
                      </a:ext>
                    </a:extLst>
                  </p:cNvPr>
                  <p:cNvSpPr>
                    <a:spLocks noRot="1" noChangeAspect="1" noMove="1" noResize="1" noEditPoints="1" noAdjustHandles="1" noChangeArrowheads="1" noChangeShapeType="1" noTextEdit="1"/>
                  </p:cNvSpPr>
                  <p:nvPr/>
                </p:nvSpPr>
                <p:spPr>
                  <a:xfrm>
                    <a:off x="3450103" y="4504531"/>
                    <a:ext cx="602090" cy="632759"/>
                  </a:xfrm>
                  <a:prstGeom prst="ellipse">
                    <a:avLst/>
                  </a:prstGeom>
                  <a:blipFill>
                    <a:blip r:embed="rId2"/>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Oval 35">
                    <a:extLst>
                      <a:ext uri="{FF2B5EF4-FFF2-40B4-BE49-F238E27FC236}">
                        <a16:creationId xmlns:a16="http://schemas.microsoft.com/office/drawing/2014/main" id="{08048138-8F36-2040-9BA1-9F7601852776}"/>
                      </a:ext>
                    </a:extLst>
                  </p:cNvPr>
                  <p:cNvSpPr/>
                  <p:nvPr/>
                </p:nvSpPr>
                <p:spPr>
                  <a:xfrm>
                    <a:off x="2450582" y="5357240"/>
                    <a:ext cx="602090" cy="632759"/>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MU Sans Serif Demi Condensed" panose="02000706000000000000" pitchFamily="2" charset="0"/>
                              <a:cs typeface="CMU Sans Serif Demi Condensed" panose="02000706000000000000" pitchFamily="2" charset="0"/>
                            </a:rPr>
                            <m:t>2</m:t>
                          </m:r>
                        </m:oMath>
                      </m:oMathPara>
                    </a14:m>
                    <a:endParaRPr lang="en-US" dirty="0">
                      <a:latin typeface="Arial" panose="020B0604020202020204" pitchFamily="34" charset="0"/>
                      <a:ea typeface="CMU Sans Serif Demi Condensed" panose="02000706000000000000" pitchFamily="2" charset="0"/>
                      <a:cs typeface="Arial" panose="020B0604020202020204" pitchFamily="34" charset="0"/>
                    </a:endParaRPr>
                  </a:p>
                </p:txBody>
              </p:sp>
            </mc:Choice>
            <mc:Fallback xmlns="">
              <p:sp>
                <p:nvSpPr>
                  <p:cNvPr id="16" name="Oval 15">
                    <a:extLst>
                      <a:ext uri="{FF2B5EF4-FFF2-40B4-BE49-F238E27FC236}">
                        <a16:creationId xmlns:a16="http://schemas.microsoft.com/office/drawing/2014/main" id="{9C86F92D-3C01-1448-91D2-D64A38EEAA5D}"/>
                      </a:ext>
                    </a:extLst>
                  </p:cNvPr>
                  <p:cNvSpPr>
                    <a:spLocks noRot="1" noChangeAspect="1" noMove="1" noResize="1" noEditPoints="1" noAdjustHandles="1" noChangeArrowheads="1" noChangeShapeType="1" noTextEdit="1"/>
                  </p:cNvSpPr>
                  <p:nvPr/>
                </p:nvSpPr>
                <p:spPr>
                  <a:xfrm>
                    <a:off x="2450582" y="5357240"/>
                    <a:ext cx="602090" cy="632759"/>
                  </a:xfrm>
                  <a:prstGeom prst="ellipse">
                    <a:avLst/>
                  </a:prstGeom>
                  <a:blipFill>
                    <a:blip r:embed="rId3"/>
                    <a:stretch>
                      <a:fillRect/>
                    </a:stretch>
                  </a:blipFill>
                  <a:ln>
                    <a:noFill/>
                  </a:ln>
                  <a:effectLst/>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F5A39B5A-43F3-2548-A919-B3B0BD7AB83D}"/>
                  </a:ext>
                </a:extLst>
              </p:cNvPr>
              <p:cNvCxnSpPr/>
              <p:nvPr/>
            </p:nvCxnSpPr>
            <p:spPr>
              <a:xfrm flipH="1" flipV="1">
                <a:off x="2067314" y="5051310"/>
                <a:ext cx="471442" cy="398595"/>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EBD58FC-E6FB-0444-BCB8-10C672208F5C}"/>
                  </a:ext>
                </a:extLst>
              </p:cNvPr>
              <p:cNvCxnSpPr/>
              <p:nvPr/>
            </p:nvCxnSpPr>
            <p:spPr>
              <a:xfrm flipV="1">
                <a:off x="2964498" y="5044625"/>
                <a:ext cx="573779" cy="405280"/>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A503F1A-F4F7-5F46-B109-FEE8D8FC53A3}"/>
                  </a:ext>
                </a:extLst>
              </p:cNvPr>
              <p:cNvCxnSpPr/>
              <p:nvPr/>
            </p:nvCxnSpPr>
            <p:spPr>
              <a:xfrm flipV="1">
                <a:off x="2368358" y="4597196"/>
                <a:ext cx="1169919" cy="137734"/>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Oval 39">
                    <a:extLst>
                      <a:ext uri="{FF2B5EF4-FFF2-40B4-BE49-F238E27FC236}">
                        <a16:creationId xmlns:a16="http://schemas.microsoft.com/office/drawing/2014/main" id="{74BD2110-1731-BA4E-BED2-1C4178D584BC}"/>
                      </a:ext>
                    </a:extLst>
                  </p:cNvPr>
                  <p:cNvSpPr/>
                  <p:nvPr/>
                </p:nvSpPr>
                <p:spPr>
                  <a:xfrm>
                    <a:off x="3740386" y="5749774"/>
                    <a:ext cx="602090" cy="632759"/>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m:t>
                          </m:r>
                        </m:oMath>
                      </m:oMathPara>
                    </a14:m>
                    <a:endParaRPr lang="en-US" dirty="0">
                      <a:latin typeface="Arial" panose="020B0604020202020204" pitchFamily="34" charset="0"/>
                      <a:ea typeface="CMU Sans Serif Demi Condensed" panose="02000706000000000000" pitchFamily="2" charset="0"/>
                      <a:cs typeface="Arial" panose="020B0604020202020204" pitchFamily="34" charset="0"/>
                    </a:endParaRPr>
                  </a:p>
                </p:txBody>
              </p:sp>
            </mc:Choice>
            <mc:Fallback xmlns="">
              <p:sp>
                <p:nvSpPr>
                  <p:cNvPr id="20" name="Oval 19">
                    <a:extLst>
                      <a:ext uri="{FF2B5EF4-FFF2-40B4-BE49-F238E27FC236}">
                        <a16:creationId xmlns:a16="http://schemas.microsoft.com/office/drawing/2014/main" id="{8ED71400-7297-E641-A5AF-FB4C9D6FB787}"/>
                      </a:ext>
                    </a:extLst>
                  </p:cNvPr>
                  <p:cNvSpPr>
                    <a:spLocks noRot="1" noChangeAspect="1" noMove="1" noResize="1" noEditPoints="1" noAdjustHandles="1" noChangeArrowheads="1" noChangeShapeType="1" noTextEdit="1"/>
                  </p:cNvSpPr>
                  <p:nvPr/>
                </p:nvSpPr>
                <p:spPr>
                  <a:xfrm>
                    <a:off x="3740386" y="5749774"/>
                    <a:ext cx="602090" cy="632759"/>
                  </a:xfrm>
                  <a:prstGeom prst="ellipse">
                    <a:avLst/>
                  </a:prstGeom>
                  <a:blipFill>
                    <a:blip r:embed="rId4"/>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Oval 40">
                    <a:extLst>
                      <a:ext uri="{FF2B5EF4-FFF2-40B4-BE49-F238E27FC236}">
                        <a16:creationId xmlns:a16="http://schemas.microsoft.com/office/drawing/2014/main" id="{815DE0A2-D9B3-C84B-AD07-08DBECA6AE4B}"/>
                      </a:ext>
                    </a:extLst>
                  </p:cNvPr>
                  <p:cNvSpPr/>
                  <p:nvPr/>
                </p:nvSpPr>
                <p:spPr>
                  <a:xfrm>
                    <a:off x="685800" y="5388157"/>
                    <a:ext cx="602090" cy="632759"/>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5</m:t>
                          </m:r>
                        </m:oMath>
                      </m:oMathPara>
                    </a14:m>
                    <a:endParaRPr lang="en-US" dirty="0">
                      <a:latin typeface="Arial" panose="020B0604020202020204" pitchFamily="34" charset="0"/>
                      <a:ea typeface="CMU Sans Serif Demi Condensed" panose="02000706000000000000" pitchFamily="2" charset="0"/>
                      <a:cs typeface="Arial" panose="020B0604020202020204" pitchFamily="34" charset="0"/>
                    </a:endParaRPr>
                  </a:p>
                </p:txBody>
              </p:sp>
            </mc:Choice>
            <mc:Fallback xmlns="">
              <p:sp>
                <p:nvSpPr>
                  <p:cNvPr id="21" name="Oval 20">
                    <a:extLst>
                      <a:ext uri="{FF2B5EF4-FFF2-40B4-BE49-F238E27FC236}">
                        <a16:creationId xmlns:a16="http://schemas.microsoft.com/office/drawing/2014/main" id="{FF3EBB32-A016-8143-87D0-7081D309F22D}"/>
                      </a:ext>
                    </a:extLst>
                  </p:cNvPr>
                  <p:cNvSpPr>
                    <a:spLocks noRot="1" noChangeAspect="1" noMove="1" noResize="1" noEditPoints="1" noAdjustHandles="1" noChangeArrowheads="1" noChangeShapeType="1" noTextEdit="1"/>
                  </p:cNvSpPr>
                  <p:nvPr/>
                </p:nvSpPr>
                <p:spPr>
                  <a:xfrm>
                    <a:off x="685800" y="5388157"/>
                    <a:ext cx="602090" cy="632759"/>
                  </a:xfrm>
                  <a:prstGeom prst="ellipse">
                    <a:avLst/>
                  </a:prstGeom>
                  <a:blipFill>
                    <a:blip r:embed="rId5"/>
                    <a:stretch>
                      <a:fillRect/>
                    </a:stretch>
                  </a:blipFill>
                  <a:ln>
                    <a:noFill/>
                  </a:ln>
                  <a:effectLst/>
                </p:spPr>
                <p:txBody>
                  <a:bodyPr/>
                  <a:lstStyle/>
                  <a:p>
                    <a:r>
                      <a:rPr lang="en-US">
                        <a:noFill/>
                      </a:rPr>
                      <a:t> </a:t>
                    </a:r>
                  </a:p>
                </p:txBody>
              </p:sp>
            </mc:Fallback>
          </mc:AlternateContent>
          <p:cxnSp>
            <p:nvCxnSpPr>
              <p:cNvPr id="42" name="Straight Arrow Connector 41">
                <a:extLst>
                  <a:ext uri="{FF2B5EF4-FFF2-40B4-BE49-F238E27FC236}">
                    <a16:creationId xmlns:a16="http://schemas.microsoft.com/office/drawing/2014/main" id="{069E3AF8-DD63-A149-A5C9-60FC933DE676}"/>
                  </a:ext>
                </a:extLst>
              </p:cNvPr>
              <p:cNvCxnSpPr/>
              <p:nvPr/>
            </p:nvCxnSpPr>
            <p:spPr>
              <a:xfrm>
                <a:off x="2964498" y="5897334"/>
                <a:ext cx="775887" cy="168820"/>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EAB1201-1374-3945-9777-D94E6B889069}"/>
                  </a:ext>
                </a:extLst>
              </p:cNvPr>
              <p:cNvCxnSpPr/>
              <p:nvPr/>
            </p:nvCxnSpPr>
            <p:spPr>
              <a:xfrm flipV="1">
                <a:off x="1199716" y="4958645"/>
                <a:ext cx="654725" cy="522177"/>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Oval 43">
                    <a:extLst>
                      <a:ext uri="{FF2B5EF4-FFF2-40B4-BE49-F238E27FC236}">
                        <a16:creationId xmlns:a16="http://schemas.microsoft.com/office/drawing/2014/main" id="{F1B28D84-382E-D14F-B1A3-6BECFC511491}"/>
                      </a:ext>
                    </a:extLst>
                  </p:cNvPr>
                  <p:cNvSpPr/>
                  <p:nvPr/>
                </p:nvSpPr>
                <p:spPr>
                  <a:xfrm>
                    <a:off x="1766268" y="4418551"/>
                    <a:ext cx="602090" cy="632759"/>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latin typeface="Arial" panose="020B0604020202020204" pitchFamily="34" charset="0"/>
                      <a:ea typeface="CMU Sans Serif Demi Condensed" panose="02000706000000000000" pitchFamily="2" charset="0"/>
                      <a:cs typeface="Arial" panose="020B0604020202020204" pitchFamily="34" charset="0"/>
                    </a:endParaRPr>
                  </a:p>
                </p:txBody>
              </p:sp>
            </mc:Choice>
            <mc:Fallback xmlns="">
              <p:sp>
                <p:nvSpPr>
                  <p:cNvPr id="24" name="Oval 23">
                    <a:extLst>
                      <a:ext uri="{FF2B5EF4-FFF2-40B4-BE49-F238E27FC236}">
                        <a16:creationId xmlns:a16="http://schemas.microsoft.com/office/drawing/2014/main" id="{323AA3F3-AADB-1F49-B175-EEE5A0C953BD}"/>
                      </a:ext>
                    </a:extLst>
                  </p:cNvPr>
                  <p:cNvSpPr>
                    <a:spLocks noRot="1" noChangeAspect="1" noMove="1" noResize="1" noEditPoints="1" noAdjustHandles="1" noChangeArrowheads="1" noChangeShapeType="1" noTextEdit="1"/>
                  </p:cNvSpPr>
                  <p:nvPr/>
                </p:nvSpPr>
                <p:spPr>
                  <a:xfrm>
                    <a:off x="1766268" y="4418551"/>
                    <a:ext cx="602090" cy="632759"/>
                  </a:xfrm>
                  <a:prstGeom prst="ellipse">
                    <a:avLst/>
                  </a:prstGeom>
                  <a:blipFill>
                    <a:blip r:embed="rId6"/>
                    <a:stretch>
                      <a:fillRect/>
                    </a:stretch>
                  </a:blipFill>
                  <a:ln>
                    <a:noFill/>
                  </a:ln>
                  <a:effectLst/>
                </p:spPr>
                <p:txBody>
                  <a:bodyPr/>
                  <a:lstStyle/>
                  <a:p>
                    <a:r>
                      <a:rPr lang="en-US">
                        <a:noFill/>
                      </a:rPr>
                      <a:t> </a:t>
                    </a:r>
                  </a:p>
                </p:txBody>
              </p:sp>
            </mc:Fallback>
          </mc:AlternateContent>
        </p:grpSp>
      </p:grpSp>
      <p:grpSp>
        <p:nvGrpSpPr>
          <p:cNvPr id="45" name="Group 44">
            <a:extLst>
              <a:ext uri="{FF2B5EF4-FFF2-40B4-BE49-F238E27FC236}">
                <a16:creationId xmlns:a16="http://schemas.microsoft.com/office/drawing/2014/main" id="{81D9B937-FEF4-6E41-B0BB-215157056E4A}"/>
              </a:ext>
            </a:extLst>
          </p:cNvPr>
          <p:cNvGrpSpPr/>
          <p:nvPr/>
        </p:nvGrpSpPr>
        <p:grpSpPr>
          <a:xfrm>
            <a:off x="4572000" y="4056187"/>
            <a:ext cx="3510304" cy="2305961"/>
            <a:chOff x="4910475" y="4180770"/>
            <a:chExt cx="3510304" cy="2305961"/>
          </a:xfrm>
        </p:grpSpPr>
        <p:sp>
          <p:nvSpPr>
            <p:cNvPr id="46" name="Oval 45">
              <a:extLst>
                <a:ext uri="{FF2B5EF4-FFF2-40B4-BE49-F238E27FC236}">
                  <a16:creationId xmlns:a16="http://schemas.microsoft.com/office/drawing/2014/main" id="{FF4381D0-15F9-8F4B-BE74-E058E2DDC9F2}"/>
                </a:ext>
              </a:extLst>
            </p:cNvPr>
            <p:cNvSpPr/>
            <p:nvPr/>
          </p:nvSpPr>
          <p:spPr>
            <a:xfrm>
              <a:off x="4910475" y="5786216"/>
              <a:ext cx="692060" cy="664029"/>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dirty="0">
                  <a:latin typeface="Arial" panose="020B0604020202020204" pitchFamily="34" charset="0"/>
                  <a:ea typeface="CMU Sans Serif Demi Condensed" panose="02000706000000000000" pitchFamily="2" charset="0"/>
                  <a:cs typeface="Arial" panose="020B0604020202020204" pitchFamily="34" charset="0"/>
                </a:rPr>
                <a:t>1</a:t>
              </a:r>
            </a:p>
          </p:txBody>
        </p:sp>
        <p:cxnSp>
          <p:nvCxnSpPr>
            <p:cNvPr id="47" name="Straight Arrow Connector 46">
              <a:extLst>
                <a:ext uri="{FF2B5EF4-FFF2-40B4-BE49-F238E27FC236}">
                  <a16:creationId xmlns:a16="http://schemas.microsoft.com/office/drawing/2014/main" id="{D5DED992-7F1D-4448-8A3C-DD951B2516AA}"/>
                </a:ext>
              </a:extLst>
            </p:cNvPr>
            <p:cNvCxnSpPr/>
            <p:nvPr/>
          </p:nvCxnSpPr>
          <p:spPr>
            <a:xfrm flipH="1">
              <a:off x="5358902" y="4654028"/>
              <a:ext cx="1202887" cy="1158663"/>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30F5B94-403F-2545-AE94-36AA4B9F8352}"/>
                </a:ext>
              </a:extLst>
            </p:cNvPr>
            <p:cNvCxnSpPr/>
            <p:nvPr/>
          </p:nvCxnSpPr>
          <p:spPr>
            <a:xfrm>
              <a:off x="7010215" y="4654028"/>
              <a:ext cx="1094334" cy="1132188"/>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Oval 48">
                  <a:extLst>
                    <a:ext uri="{FF2B5EF4-FFF2-40B4-BE49-F238E27FC236}">
                      <a16:creationId xmlns:a16="http://schemas.microsoft.com/office/drawing/2014/main" id="{0E70DF29-6441-BB47-B08B-ED542B0618C0}"/>
                    </a:ext>
                  </a:extLst>
                </p:cNvPr>
                <p:cNvSpPr/>
                <p:nvPr/>
              </p:nvSpPr>
              <p:spPr>
                <a:xfrm>
                  <a:off x="6373873" y="5822702"/>
                  <a:ext cx="692060" cy="664029"/>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m:t>
                        </m:r>
                      </m:oMath>
                    </m:oMathPara>
                  </a14:m>
                  <a:endParaRPr lang="en-US" dirty="0">
                    <a:latin typeface="Arial" panose="020B0604020202020204" pitchFamily="34" charset="0"/>
                    <a:ea typeface="CMU Sans Serif Demi Condensed" panose="02000706000000000000" pitchFamily="2" charset="0"/>
                    <a:cs typeface="Arial" panose="020B0604020202020204" pitchFamily="34" charset="0"/>
                  </a:endParaRPr>
                </a:p>
              </p:txBody>
            </p:sp>
          </mc:Choice>
          <mc:Fallback xmlns="">
            <p:sp>
              <p:nvSpPr>
                <p:cNvPr id="28" name="Oval 27">
                  <a:extLst>
                    <a:ext uri="{FF2B5EF4-FFF2-40B4-BE49-F238E27FC236}">
                      <a16:creationId xmlns:a16="http://schemas.microsoft.com/office/drawing/2014/main" id="{859A3F90-A14C-714D-928D-C7385EC2C971}"/>
                    </a:ext>
                  </a:extLst>
                </p:cNvPr>
                <p:cNvSpPr>
                  <a:spLocks noRot="1" noChangeAspect="1" noMove="1" noResize="1" noEditPoints="1" noAdjustHandles="1" noChangeArrowheads="1" noChangeShapeType="1" noTextEdit="1"/>
                </p:cNvSpPr>
                <p:nvPr/>
              </p:nvSpPr>
              <p:spPr>
                <a:xfrm>
                  <a:off x="6373873" y="5822702"/>
                  <a:ext cx="692060" cy="664029"/>
                </a:xfrm>
                <a:prstGeom prst="ellipse">
                  <a:avLst/>
                </a:prstGeom>
                <a:blipFill>
                  <a:blip r:embed="rId7"/>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Oval 49">
                  <a:extLst>
                    <a:ext uri="{FF2B5EF4-FFF2-40B4-BE49-F238E27FC236}">
                      <a16:creationId xmlns:a16="http://schemas.microsoft.com/office/drawing/2014/main" id="{D1B281D5-57F6-3B4F-94D7-578BD1D539D7}"/>
                    </a:ext>
                  </a:extLst>
                </p:cNvPr>
                <p:cNvSpPr/>
                <p:nvPr/>
              </p:nvSpPr>
              <p:spPr>
                <a:xfrm>
                  <a:off x="7728719" y="5786216"/>
                  <a:ext cx="692060" cy="664029"/>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oMath>
                    </m:oMathPara>
                  </a14:m>
                  <a:endParaRPr lang="en-US" dirty="0">
                    <a:latin typeface="Arial" panose="020B0604020202020204" pitchFamily="34" charset="0"/>
                    <a:ea typeface="CMU Sans Serif Demi Condensed" panose="02000706000000000000" pitchFamily="2" charset="0"/>
                    <a:cs typeface="Arial" panose="020B0604020202020204" pitchFamily="34" charset="0"/>
                  </a:endParaRPr>
                </a:p>
              </p:txBody>
            </p:sp>
          </mc:Choice>
          <mc:Fallback xmlns="">
            <p:sp>
              <p:nvSpPr>
                <p:cNvPr id="29" name="Oval 28">
                  <a:extLst>
                    <a:ext uri="{FF2B5EF4-FFF2-40B4-BE49-F238E27FC236}">
                      <a16:creationId xmlns:a16="http://schemas.microsoft.com/office/drawing/2014/main" id="{EABE01C3-9A34-334D-8667-982127B94958}"/>
                    </a:ext>
                  </a:extLst>
                </p:cNvPr>
                <p:cNvSpPr>
                  <a:spLocks noRot="1" noChangeAspect="1" noMove="1" noResize="1" noEditPoints="1" noAdjustHandles="1" noChangeArrowheads="1" noChangeShapeType="1" noTextEdit="1"/>
                </p:cNvSpPr>
                <p:nvPr/>
              </p:nvSpPr>
              <p:spPr>
                <a:xfrm>
                  <a:off x="7728719" y="5786216"/>
                  <a:ext cx="692060" cy="664029"/>
                </a:xfrm>
                <a:prstGeom prst="ellipse">
                  <a:avLst/>
                </a:prstGeom>
                <a:blipFill>
                  <a:blip r:embed="rId8"/>
                  <a:stretch>
                    <a:fillRect/>
                  </a:stretch>
                </a:blipFill>
                <a:ln>
                  <a:noFill/>
                </a:ln>
                <a:effectLst/>
              </p:spPr>
              <p:txBody>
                <a:bodyPr/>
                <a:lstStyle/>
                <a:p>
                  <a:r>
                    <a:rPr lang="en-US">
                      <a:noFill/>
                    </a:rPr>
                    <a:t> </a:t>
                  </a:r>
                </a:p>
              </p:txBody>
            </p:sp>
          </mc:Fallback>
        </mc:AlternateContent>
        <p:cxnSp>
          <p:nvCxnSpPr>
            <p:cNvPr id="51" name="Straight Arrow Connector 50">
              <a:extLst>
                <a:ext uri="{FF2B5EF4-FFF2-40B4-BE49-F238E27FC236}">
                  <a16:creationId xmlns:a16="http://schemas.microsoft.com/office/drawing/2014/main" id="{67703C7E-6034-4B44-966D-CBD1F29015A2}"/>
                </a:ext>
              </a:extLst>
            </p:cNvPr>
            <p:cNvCxnSpPr/>
            <p:nvPr/>
          </p:nvCxnSpPr>
          <p:spPr>
            <a:xfrm flipH="1">
              <a:off x="6730687" y="4654028"/>
              <a:ext cx="4067" cy="1168674"/>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40BDD174-366D-084E-9CF1-C13E6497E3FF}"/>
                </a:ext>
              </a:extLst>
            </p:cNvPr>
            <p:cNvSpPr/>
            <p:nvPr/>
          </p:nvSpPr>
          <p:spPr bwMode="auto">
            <a:xfrm>
              <a:off x="5880335" y="4180770"/>
              <a:ext cx="1768374" cy="451870"/>
            </a:xfrm>
            <a:prstGeom prst="rect">
              <a:avLst/>
            </a:prstGeom>
            <a:solidFill>
              <a:schemeClr val="bg1">
                <a:alpha val="50196"/>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b="0" i="0" u="none" strike="noStrike" cap="none" normalizeH="0" baseline="0" dirty="0">
                  <a:ln>
                    <a:noFill/>
                  </a:ln>
                  <a:solidFill>
                    <a:schemeClr val="tx1"/>
                  </a:solidFill>
                  <a:effectLst/>
                  <a:latin typeface="Arial" panose="020B0604020202020204" pitchFamily="34" charset="0"/>
                  <a:ea typeface="Helvetica" charset="0"/>
                  <a:cs typeface="Arial" panose="020B0604020202020204" pitchFamily="34" charset="0"/>
                </a:rPr>
                <a:t>Server</a:t>
              </a:r>
            </a:p>
          </p:txBody>
        </p:sp>
      </p:grpSp>
    </p:spTree>
    <p:extLst>
      <p:ext uri="{BB962C8B-B14F-4D97-AF65-F5344CB8AC3E}">
        <p14:creationId xmlns:p14="http://schemas.microsoft.com/office/powerpoint/2010/main" val="12882514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Distributed Optimization</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dirty="0"/>
              <a:t>Iterative algorithm</a:t>
            </a:r>
          </a:p>
          <a:p>
            <a:pPr marL="0" indent="0">
              <a:buNone/>
            </a:pPr>
            <a:endParaRPr lang="en-US" dirty="0"/>
          </a:p>
          <a:p>
            <a:r>
              <a:rPr lang="en-US" dirty="0"/>
              <a:t>Each agent maintains an estimate</a:t>
            </a:r>
            <a:endParaRPr lang="en-US" i="1" dirty="0">
              <a:latin typeface="Times New Roman" panose="02020603050405020304" pitchFamily="18" charset="0"/>
              <a:cs typeface="Times New Roman" panose="02020603050405020304" pitchFamily="18" charset="0"/>
            </a:endParaRPr>
          </a:p>
          <a:p>
            <a:pPr marL="0" indent="0">
              <a:buNone/>
            </a:pPr>
            <a:endParaRPr lang="en-US" dirty="0"/>
          </a:p>
          <a:p>
            <a:r>
              <a:rPr lang="en-US" dirty="0"/>
              <a:t>Local estimates shared with neighbors </a:t>
            </a:r>
            <a:r>
              <a:rPr lang="en-US" dirty="0">
                <a:solidFill>
                  <a:srgbClr val="FF0000"/>
                </a:solidFill>
              </a:rPr>
              <a:t>&amp;</a:t>
            </a:r>
            <a:r>
              <a:rPr lang="en-US" dirty="0"/>
              <a:t> updated in each iteration</a:t>
            </a:r>
          </a:p>
          <a:p>
            <a:endParaRPr lang="en-US" dirty="0"/>
          </a:p>
          <a:p>
            <a:r>
              <a:rPr lang="en-US" dirty="0"/>
              <a:t>Estimates converge to optimum</a:t>
            </a:r>
          </a:p>
        </p:txBody>
      </p:sp>
      <p:sp>
        <p:nvSpPr>
          <p:cNvPr id="4" name="Slide Number Placeholder 3"/>
          <p:cNvSpPr>
            <a:spLocks noGrp="1"/>
          </p:cNvSpPr>
          <p:nvPr>
            <p:ph type="sldNum" sz="quarter" idx="12"/>
          </p:nvPr>
        </p:nvSpPr>
        <p:spPr/>
        <p:txBody>
          <a:bodyPr/>
          <a:lstStyle/>
          <a:p>
            <a:pPr>
              <a:defRPr/>
            </a:pPr>
            <a:fld id="{D207DEF5-A307-4F25-8C66-A6D5B058479D}" type="slidenum">
              <a:rPr lang="en-US" smtClean="0"/>
              <a:pPr>
                <a:defRPr/>
              </a:pPr>
              <a:t>42</a:t>
            </a:fld>
            <a:endParaRPr lang="en-US" dirty="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7B37F6C-A504-F340-807B-54B6F9C1B97F}"/>
                  </a:ext>
                </a:extLst>
              </p:cNvPr>
              <p:cNvSpPr txBox="1"/>
              <p:nvPr/>
            </p:nvSpPr>
            <p:spPr>
              <a:xfrm>
                <a:off x="6715168" y="1382383"/>
                <a:ext cx="2428832" cy="837602"/>
              </a:xfrm>
              <a:prstGeom prst="rect">
                <a:avLst/>
              </a:prstGeom>
              <a:solidFill>
                <a:schemeClr val="accent6">
                  <a:lumMod val="20000"/>
                  <a:lumOff val="80000"/>
                </a:scheme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000" b="0" i="1" smtClean="0">
                          <a:solidFill>
                            <a:schemeClr val="accent2">
                              <a:lumMod val="50000"/>
                            </a:schemeClr>
                          </a:solidFill>
                          <a:latin typeface="Cambria Math" panose="02040503050406030204" pitchFamily="18" charset="0"/>
                        </a:rPr>
                        <m:t>𝑓</m:t>
                      </m:r>
                      <m:d>
                        <m:dPr>
                          <m:ctrlPr>
                            <a:rPr lang="en-US" sz="2000" b="0" i="1" smtClean="0">
                              <a:solidFill>
                                <a:schemeClr val="accent2">
                                  <a:lumMod val="50000"/>
                                </a:schemeClr>
                              </a:solidFill>
                              <a:latin typeface="Cambria Math" panose="02040503050406030204" pitchFamily="18" charset="0"/>
                            </a:rPr>
                          </m:ctrlPr>
                        </m:dPr>
                        <m:e>
                          <m:r>
                            <a:rPr lang="en-US" sz="2000" b="0" i="1" smtClean="0">
                              <a:solidFill>
                                <a:schemeClr val="accent2">
                                  <a:lumMod val="50000"/>
                                </a:schemeClr>
                              </a:solidFill>
                              <a:latin typeface="Cambria Math" panose="02040503050406030204" pitchFamily="18" charset="0"/>
                            </a:rPr>
                            <m:t>𝑥</m:t>
                          </m:r>
                        </m:e>
                      </m:d>
                      <m:r>
                        <a:rPr lang="en-US" sz="2000" b="0" i="1" smtClean="0">
                          <a:solidFill>
                            <a:schemeClr val="accent2">
                              <a:lumMod val="50000"/>
                            </a:schemeClr>
                          </a:solidFill>
                          <a:latin typeface="Cambria Math" panose="02040503050406030204" pitchFamily="18" charset="0"/>
                        </a:rPr>
                        <m:t>= </m:t>
                      </m:r>
                      <m:nary>
                        <m:naryPr>
                          <m:chr m:val="∑"/>
                          <m:subHide m:val="on"/>
                          <m:supHide m:val="on"/>
                          <m:ctrlPr>
                            <a:rPr lang="en-US" sz="2000" i="1">
                              <a:solidFill>
                                <a:schemeClr val="accent2">
                                  <a:lumMod val="50000"/>
                                </a:schemeClr>
                              </a:solidFill>
                              <a:latin typeface="Cambria Math" panose="02040503050406030204" pitchFamily="18" charset="0"/>
                            </a:rPr>
                          </m:ctrlPr>
                        </m:naryPr>
                        <m:sub/>
                        <m:sup/>
                        <m:e>
                          <m:sSub>
                            <m:sSubPr>
                              <m:ctrlPr>
                                <a:rPr lang="en-US" sz="2000" i="1">
                                  <a:solidFill>
                                    <a:schemeClr val="accent2">
                                      <a:lumMod val="50000"/>
                                    </a:schemeClr>
                                  </a:solidFill>
                                  <a:latin typeface="Cambria Math" panose="02040503050406030204" pitchFamily="18" charset="0"/>
                                </a:rPr>
                              </m:ctrlPr>
                            </m:sSubPr>
                            <m:e>
                              <m:r>
                                <a:rPr lang="en-US" sz="2000" b="0" i="1" smtClean="0">
                                  <a:solidFill>
                                    <a:schemeClr val="accent2">
                                      <a:lumMod val="50000"/>
                                    </a:schemeClr>
                                  </a:solidFill>
                                  <a:latin typeface="Cambria Math" panose="02040503050406030204" pitchFamily="18" charset="0"/>
                                </a:rPr>
                                <m:t>𝑓</m:t>
                              </m:r>
                            </m:e>
                            <m:sub>
                              <m:r>
                                <a:rPr lang="en-US" sz="2000" i="1">
                                  <a:solidFill>
                                    <a:schemeClr val="accent2">
                                      <a:lumMod val="50000"/>
                                    </a:schemeClr>
                                  </a:solidFill>
                                  <a:latin typeface="Cambria Math" panose="02040503050406030204" pitchFamily="18" charset="0"/>
                                </a:rPr>
                                <m:t>𝑖</m:t>
                              </m:r>
                            </m:sub>
                          </m:sSub>
                          <m:d>
                            <m:dPr>
                              <m:ctrlPr>
                                <a:rPr lang="en-US" sz="2000" i="1">
                                  <a:solidFill>
                                    <a:schemeClr val="accent2">
                                      <a:lumMod val="50000"/>
                                    </a:schemeClr>
                                  </a:solidFill>
                                  <a:latin typeface="Cambria Math" panose="02040503050406030204" pitchFamily="18" charset="0"/>
                                </a:rPr>
                              </m:ctrlPr>
                            </m:dPr>
                            <m:e>
                              <m:r>
                                <a:rPr lang="en-US" sz="2000" i="1">
                                  <a:solidFill>
                                    <a:schemeClr val="accent2">
                                      <a:lumMod val="50000"/>
                                    </a:schemeClr>
                                  </a:solidFill>
                                  <a:latin typeface="Cambria Math" panose="02040503050406030204" pitchFamily="18" charset="0"/>
                                </a:rPr>
                                <m:t>𝑥</m:t>
                              </m:r>
                            </m:e>
                          </m:d>
                        </m:e>
                      </m:nary>
                    </m:oMath>
                  </m:oMathPara>
                </a14:m>
                <a:endParaRPr lang="en-US" sz="2800" i="1" dirty="0">
                  <a:solidFill>
                    <a:srgbClr val="FF0000"/>
                  </a:solidFill>
                  <a:latin typeface="Times New Roman" panose="02020603050405020304" pitchFamily="18" charset="0"/>
                  <a:ea typeface="Helvetica"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E7B37F6C-A504-F340-807B-54B6F9C1B97F}"/>
                  </a:ext>
                </a:extLst>
              </p:cNvPr>
              <p:cNvSpPr txBox="1">
                <a:spLocks noRot="1" noChangeAspect="1" noMove="1" noResize="1" noEditPoints="1" noAdjustHandles="1" noChangeArrowheads="1" noChangeShapeType="1" noTextEdit="1"/>
              </p:cNvSpPr>
              <p:nvPr/>
            </p:nvSpPr>
            <p:spPr>
              <a:xfrm>
                <a:off x="6715168" y="1382383"/>
                <a:ext cx="2428832" cy="837602"/>
              </a:xfrm>
              <a:prstGeom prst="rect">
                <a:avLst/>
              </a:prstGeom>
              <a:blipFill>
                <a:blip r:embed="rId9"/>
                <a:stretch>
                  <a:fillRect t="-123881" b="-173134"/>
                </a:stretch>
              </a:blipFill>
            </p:spPr>
            <p:txBody>
              <a:bodyPr/>
              <a:lstStyle/>
              <a:p>
                <a:r>
                  <a:rPr lang="en-US">
                    <a:noFill/>
                  </a:rPr>
                  <a:t> </a:t>
                </a:r>
              </a:p>
            </p:txBody>
          </p:sp>
        </mc:Fallback>
      </mc:AlternateContent>
    </p:spTree>
    <p:extLst>
      <p:ext uri="{BB962C8B-B14F-4D97-AF65-F5344CB8AC3E}">
        <p14:creationId xmlns:p14="http://schemas.microsoft.com/office/powerpoint/2010/main" val="27790225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24766" y="3238500"/>
            <a:ext cx="5484578" cy="1717393"/>
          </a:xfrm>
          <a:prstGeom prst="rect">
            <a:avLst/>
          </a:prstGeom>
          <a:noFill/>
        </p:spPr>
        <p:txBody>
          <a:bodyPr wrap="none" rtlCol="0">
            <a:spAutoFit/>
          </a:bodyPr>
          <a:lstStyle/>
          <a:p>
            <a:pPr>
              <a:buNone/>
            </a:pPr>
            <a:endParaRPr lang="en-US" dirty="0">
              <a:solidFill>
                <a:srgbClr val="FF0000"/>
              </a:solidFill>
              <a:latin typeface="Helvetica"/>
              <a:cs typeface="Helvetica"/>
            </a:endParaRPr>
          </a:p>
          <a:p>
            <a:pPr>
              <a:buNone/>
            </a:pPr>
            <a:endParaRPr lang="en-US" dirty="0">
              <a:solidFill>
                <a:srgbClr val="FF0000"/>
              </a:solidFill>
              <a:latin typeface="Helvetica"/>
              <a:cs typeface="Helvetica"/>
            </a:endParaRPr>
          </a:p>
          <a:p>
            <a:pPr>
              <a:buNone/>
            </a:pPr>
            <a:endParaRPr lang="en-US" dirty="0">
              <a:solidFill>
                <a:srgbClr val="FF0000"/>
              </a:solidFill>
              <a:latin typeface="Helvetica"/>
              <a:cs typeface="Helvetica"/>
            </a:endParaRPr>
          </a:p>
          <a:p>
            <a:pPr>
              <a:buNone/>
            </a:pPr>
            <a:r>
              <a:rPr lang="en-US" sz="2000" dirty="0">
                <a:solidFill>
                  <a:schemeClr val="bg2"/>
                </a:solidFill>
                <a:latin typeface="Helvetica"/>
                <a:cs typeface="Helvetica"/>
              </a:rPr>
              <a:t>Example based on [</a:t>
            </a:r>
            <a:r>
              <a:rPr lang="en-US" sz="2000" dirty="0" err="1">
                <a:solidFill>
                  <a:schemeClr val="bg2"/>
                </a:solidFill>
                <a:latin typeface="Helvetica"/>
                <a:cs typeface="Helvetica"/>
                <a:hlinkClick r:id="rId2"/>
              </a:rPr>
              <a:t>Nedic</a:t>
            </a:r>
            <a:r>
              <a:rPr lang="en-US" sz="2000" dirty="0">
                <a:solidFill>
                  <a:schemeClr val="bg2"/>
                </a:solidFill>
                <a:latin typeface="Helvetica"/>
                <a:cs typeface="Helvetica"/>
                <a:hlinkClick r:id="rId2"/>
              </a:rPr>
              <a:t> and </a:t>
            </a:r>
            <a:r>
              <a:rPr lang="en-US" sz="2000" dirty="0" err="1">
                <a:solidFill>
                  <a:schemeClr val="bg2"/>
                </a:solidFill>
                <a:latin typeface="Helvetica"/>
                <a:cs typeface="Helvetica"/>
                <a:hlinkClick r:id="rId2"/>
              </a:rPr>
              <a:t>Ozdaglar</a:t>
            </a:r>
            <a:r>
              <a:rPr lang="en-US" sz="2000" dirty="0">
                <a:solidFill>
                  <a:schemeClr val="bg2"/>
                </a:solidFill>
                <a:latin typeface="Helvetica"/>
                <a:cs typeface="Helvetica"/>
                <a:hlinkClick r:id="rId2"/>
              </a:rPr>
              <a:t>, 2009</a:t>
            </a:r>
            <a:r>
              <a:rPr lang="en-US" sz="2000" dirty="0">
                <a:solidFill>
                  <a:schemeClr val="bg2"/>
                </a:solidFill>
                <a:latin typeface="Helvetica"/>
                <a:cs typeface="Helvetica"/>
              </a:rPr>
              <a:t>]</a:t>
            </a:r>
          </a:p>
        </p:txBody>
      </p:sp>
      <p:sp>
        <p:nvSpPr>
          <p:cNvPr id="15" name="Oval 14">
            <a:extLst>
              <a:ext uri="{FF2B5EF4-FFF2-40B4-BE49-F238E27FC236}">
                <a16:creationId xmlns:a16="http://schemas.microsoft.com/office/drawing/2014/main" id="{7CB771F3-DB37-1740-B040-7B6380E0EB18}"/>
              </a:ext>
            </a:extLst>
          </p:cNvPr>
          <p:cNvSpPr/>
          <p:nvPr/>
        </p:nvSpPr>
        <p:spPr>
          <a:xfrm>
            <a:off x="2209800" y="261860"/>
            <a:ext cx="787400" cy="677334"/>
          </a:xfrm>
          <a:prstGeom prst="ellipse">
            <a:avLst/>
          </a:prstGeom>
          <a:solidFill>
            <a:srgbClr val="FFFF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sz="2800" i="1" dirty="0">
                <a:solidFill>
                  <a:schemeClr val="tx1"/>
                </a:solidFill>
                <a:latin typeface="Times New Roman" panose="02020603050405020304" pitchFamily="18" charset="0"/>
                <a:cs typeface="Times New Roman" panose="02020603050405020304" pitchFamily="18" charset="0"/>
              </a:rPr>
              <a:t>x</a:t>
            </a:r>
            <a:r>
              <a:rPr lang="en-US" sz="2800" i="1" baseline="-25000" dirty="0">
                <a:solidFill>
                  <a:schemeClr val="tx1"/>
                </a:solidFill>
                <a:latin typeface="Times New Roman" panose="02020603050405020304" pitchFamily="18" charset="0"/>
                <a:cs typeface="Times New Roman" panose="02020603050405020304" pitchFamily="18" charset="0"/>
              </a:rPr>
              <a:t>1</a:t>
            </a:r>
          </a:p>
        </p:txBody>
      </p:sp>
      <p:sp>
        <p:nvSpPr>
          <p:cNvPr id="16" name="Oval 15">
            <a:extLst>
              <a:ext uri="{FF2B5EF4-FFF2-40B4-BE49-F238E27FC236}">
                <a16:creationId xmlns:a16="http://schemas.microsoft.com/office/drawing/2014/main" id="{C9C245EC-910A-9A4D-8581-3602C094F1DD}"/>
              </a:ext>
            </a:extLst>
          </p:cNvPr>
          <p:cNvSpPr/>
          <p:nvPr/>
        </p:nvSpPr>
        <p:spPr>
          <a:xfrm>
            <a:off x="3852333" y="2031393"/>
            <a:ext cx="787400" cy="677334"/>
          </a:xfrm>
          <a:prstGeom prst="ellipse">
            <a:avLst/>
          </a:prstGeom>
          <a:solidFill>
            <a:srgbClr val="FFFF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sz="2800" i="1" dirty="0">
                <a:solidFill>
                  <a:schemeClr val="tx1"/>
                </a:solidFill>
                <a:latin typeface="Times New Roman" panose="02020603050405020304" pitchFamily="18" charset="0"/>
                <a:cs typeface="Times New Roman" panose="02020603050405020304" pitchFamily="18" charset="0"/>
              </a:rPr>
              <a:t>x</a:t>
            </a:r>
            <a:r>
              <a:rPr lang="en-US" sz="2800" i="1" baseline="-25000" dirty="0">
                <a:solidFill>
                  <a:schemeClr val="tx1"/>
                </a:solidFill>
                <a:latin typeface="Times New Roman" panose="02020603050405020304" pitchFamily="18" charset="0"/>
                <a:cs typeface="Times New Roman" panose="02020603050405020304" pitchFamily="18" charset="0"/>
              </a:rPr>
              <a:t>3</a:t>
            </a:r>
          </a:p>
        </p:txBody>
      </p:sp>
      <p:sp>
        <p:nvSpPr>
          <p:cNvPr id="17" name="Oval 16">
            <a:extLst>
              <a:ext uri="{FF2B5EF4-FFF2-40B4-BE49-F238E27FC236}">
                <a16:creationId xmlns:a16="http://schemas.microsoft.com/office/drawing/2014/main" id="{BD8C2DAA-2AD0-4A44-A027-F4E6E48C1D18}"/>
              </a:ext>
            </a:extLst>
          </p:cNvPr>
          <p:cNvSpPr/>
          <p:nvPr/>
        </p:nvSpPr>
        <p:spPr>
          <a:xfrm>
            <a:off x="6121400" y="338060"/>
            <a:ext cx="787400" cy="677334"/>
          </a:xfrm>
          <a:prstGeom prst="ellipse">
            <a:avLst/>
          </a:prstGeom>
          <a:solidFill>
            <a:srgbClr val="FFFF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sz="2800" i="1" dirty="0">
                <a:solidFill>
                  <a:schemeClr val="tx1"/>
                </a:solidFill>
                <a:latin typeface="Times New Roman" panose="02020603050405020304" pitchFamily="18" charset="0"/>
                <a:cs typeface="Times New Roman" panose="02020603050405020304" pitchFamily="18" charset="0"/>
              </a:rPr>
              <a:t>x</a:t>
            </a:r>
            <a:r>
              <a:rPr lang="en-US" sz="2800" i="1" baseline="-25000" dirty="0">
                <a:solidFill>
                  <a:schemeClr val="tx1"/>
                </a:solidFill>
                <a:latin typeface="Times New Roman" panose="02020603050405020304" pitchFamily="18" charset="0"/>
                <a:cs typeface="Times New Roman" panose="02020603050405020304" pitchFamily="18" charset="0"/>
              </a:rPr>
              <a:t>2</a:t>
            </a:r>
          </a:p>
        </p:txBody>
      </p:sp>
      <p:cxnSp>
        <p:nvCxnSpPr>
          <p:cNvPr id="18" name="Straight Arrow Connector 17">
            <a:extLst>
              <a:ext uri="{FF2B5EF4-FFF2-40B4-BE49-F238E27FC236}">
                <a16:creationId xmlns:a16="http://schemas.microsoft.com/office/drawing/2014/main" id="{E3142A73-87A2-514A-B8E4-EAA8F18F507A}"/>
              </a:ext>
            </a:extLst>
          </p:cNvPr>
          <p:cNvCxnSpPr>
            <a:stCxn id="15" idx="5"/>
            <a:endCxn id="16" idx="1"/>
          </p:cNvCxnSpPr>
          <p:nvPr/>
        </p:nvCxnSpPr>
        <p:spPr>
          <a:xfrm>
            <a:off x="2881888" y="840001"/>
            <a:ext cx="1085757" cy="1290585"/>
          </a:xfrm>
          <a:prstGeom prst="straightConnector1">
            <a:avLst/>
          </a:prstGeom>
          <a:ln w="12700">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C5B6DC09-9FF0-BC48-9E91-6F5F7B93F036}"/>
              </a:ext>
            </a:extLst>
          </p:cNvPr>
          <p:cNvCxnSpPr/>
          <p:nvPr/>
        </p:nvCxnSpPr>
        <p:spPr>
          <a:xfrm flipV="1">
            <a:off x="4521200" y="795260"/>
            <a:ext cx="1591733" cy="1337735"/>
          </a:xfrm>
          <a:prstGeom prst="straightConnector1">
            <a:avLst/>
          </a:prstGeom>
          <a:ln w="12700">
            <a:headEnd type="arrow"/>
            <a:tailEnd type="arrow"/>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E019A2DA-7E74-0748-A53E-785D49107670}"/>
              </a:ext>
            </a:extLst>
          </p:cNvPr>
          <p:cNvSpPr txBox="1"/>
          <p:nvPr/>
        </p:nvSpPr>
        <p:spPr>
          <a:xfrm>
            <a:off x="3079589" y="1668921"/>
            <a:ext cx="423514" cy="461665"/>
          </a:xfrm>
          <a:prstGeom prst="rect">
            <a:avLst/>
          </a:prstGeom>
          <a:noFill/>
          <a:ln w="12700">
            <a:noFill/>
          </a:ln>
        </p:spPr>
        <p:txBody>
          <a:bodyPr wrap="none" rtlCol="0">
            <a:spAutoFit/>
          </a:bodyPr>
          <a:lstStyle/>
          <a:p>
            <a:pPr>
              <a:buNone/>
            </a:pPr>
            <a:r>
              <a:rPr lang="en-US" i="1" dirty="0">
                <a:solidFill>
                  <a:srgbClr val="FF0000"/>
                </a:solidFill>
                <a:latin typeface="Times New Roman" panose="02020603050405020304" pitchFamily="18" charset="0"/>
                <a:cs typeface="Times New Roman" panose="02020603050405020304" pitchFamily="18" charset="0"/>
              </a:rPr>
              <a:t>x</a:t>
            </a:r>
            <a:r>
              <a:rPr lang="en-US" i="1" baseline="-25000" dirty="0">
                <a:solidFill>
                  <a:srgbClr val="FF0000"/>
                </a:solidFill>
                <a:latin typeface="Times New Roman" panose="02020603050405020304" pitchFamily="18" charset="0"/>
                <a:cs typeface="Times New Roman" panose="02020603050405020304" pitchFamily="18" charset="0"/>
              </a:rPr>
              <a:t>3</a:t>
            </a:r>
            <a:endParaRPr lang="en-US" i="1" dirty="0">
              <a:solidFill>
                <a:srgbClr val="FF0000"/>
              </a:solidFill>
              <a:latin typeface="Times New Roman" panose="02020603050405020304" pitchFamily="18"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5BC0F93F-503B-374F-A5A8-E42CDA865354}"/>
              </a:ext>
            </a:extLst>
          </p:cNvPr>
          <p:cNvCxnSpPr/>
          <p:nvPr/>
        </p:nvCxnSpPr>
        <p:spPr bwMode="auto">
          <a:xfrm flipV="1">
            <a:off x="5330779" y="1464127"/>
            <a:ext cx="406400" cy="338667"/>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22" name="Straight Arrow Connector 21">
            <a:extLst>
              <a:ext uri="{FF2B5EF4-FFF2-40B4-BE49-F238E27FC236}">
                <a16:creationId xmlns:a16="http://schemas.microsoft.com/office/drawing/2014/main" id="{BA345814-5967-6147-89DE-1EDA12E83C2C}"/>
              </a:ext>
            </a:extLst>
          </p:cNvPr>
          <p:cNvCxnSpPr/>
          <p:nvPr/>
        </p:nvCxnSpPr>
        <p:spPr bwMode="auto">
          <a:xfrm flipH="1" flipV="1">
            <a:off x="2870672" y="1416726"/>
            <a:ext cx="270934" cy="287867"/>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23" name="TextBox 22">
            <a:extLst>
              <a:ext uri="{FF2B5EF4-FFF2-40B4-BE49-F238E27FC236}">
                <a16:creationId xmlns:a16="http://schemas.microsoft.com/office/drawing/2014/main" id="{B0B98C78-4750-D946-A7C5-FA14E1089D22}"/>
              </a:ext>
            </a:extLst>
          </p:cNvPr>
          <p:cNvSpPr txBox="1"/>
          <p:nvPr/>
        </p:nvSpPr>
        <p:spPr>
          <a:xfrm>
            <a:off x="4907266" y="1703490"/>
            <a:ext cx="423513" cy="461665"/>
          </a:xfrm>
          <a:prstGeom prst="rect">
            <a:avLst/>
          </a:prstGeom>
          <a:noFill/>
          <a:ln w="12700">
            <a:noFill/>
          </a:ln>
        </p:spPr>
        <p:txBody>
          <a:bodyPr wrap="none" rtlCol="0">
            <a:spAutoFit/>
          </a:bodyPr>
          <a:lstStyle/>
          <a:p>
            <a:pPr>
              <a:buNone/>
            </a:pPr>
            <a:r>
              <a:rPr lang="en-US" i="1" dirty="0">
                <a:solidFill>
                  <a:srgbClr val="FF0000"/>
                </a:solidFill>
                <a:latin typeface="Times New Roman" panose="02020603050405020304" pitchFamily="18" charset="0"/>
                <a:cs typeface="Times New Roman" panose="02020603050405020304" pitchFamily="18" charset="0"/>
              </a:rPr>
              <a:t>x</a:t>
            </a:r>
            <a:r>
              <a:rPr lang="en-US" i="1" baseline="-25000" dirty="0">
                <a:solidFill>
                  <a:srgbClr val="FF0000"/>
                </a:solidFill>
                <a:latin typeface="Times New Roman" panose="02020603050405020304" pitchFamily="18" charset="0"/>
                <a:cs typeface="Times New Roman" panose="02020603050405020304" pitchFamily="18" charset="0"/>
              </a:rPr>
              <a:t>3</a:t>
            </a:r>
            <a:endParaRPr lang="en-US"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6293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7CB771F3-DB37-1740-B040-7B6380E0EB18}"/>
              </a:ext>
            </a:extLst>
          </p:cNvPr>
          <p:cNvSpPr/>
          <p:nvPr/>
        </p:nvSpPr>
        <p:spPr>
          <a:xfrm>
            <a:off x="2209800" y="261860"/>
            <a:ext cx="787400" cy="677334"/>
          </a:xfrm>
          <a:prstGeom prst="ellipse">
            <a:avLst/>
          </a:prstGeom>
          <a:solidFill>
            <a:srgbClr val="FFFF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sz="2800" i="1" dirty="0">
                <a:solidFill>
                  <a:schemeClr val="tx1"/>
                </a:solidFill>
                <a:latin typeface="Times New Roman" panose="02020603050405020304" pitchFamily="18" charset="0"/>
                <a:cs typeface="Times New Roman" panose="02020603050405020304" pitchFamily="18" charset="0"/>
              </a:rPr>
              <a:t>x</a:t>
            </a:r>
            <a:r>
              <a:rPr lang="en-US" sz="2800" i="1" baseline="-25000" dirty="0">
                <a:solidFill>
                  <a:schemeClr val="tx1"/>
                </a:solidFill>
                <a:latin typeface="Times New Roman" panose="02020603050405020304" pitchFamily="18" charset="0"/>
                <a:cs typeface="Times New Roman" panose="02020603050405020304" pitchFamily="18" charset="0"/>
              </a:rPr>
              <a:t>1</a:t>
            </a:r>
          </a:p>
        </p:txBody>
      </p:sp>
      <p:sp>
        <p:nvSpPr>
          <p:cNvPr id="16" name="Oval 15">
            <a:extLst>
              <a:ext uri="{FF2B5EF4-FFF2-40B4-BE49-F238E27FC236}">
                <a16:creationId xmlns:a16="http://schemas.microsoft.com/office/drawing/2014/main" id="{C9C245EC-910A-9A4D-8581-3602C094F1DD}"/>
              </a:ext>
            </a:extLst>
          </p:cNvPr>
          <p:cNvSpPr/>
          <p:nvPr/>
        </p:nvSpPr>
        <p:spPr>
          <a:xfrm>
            <a:off x="3852333" y="2031393"/>
            <a:ext cx="787400" cy="677334"/>
          </a:xfrm>
          <a:prstGeom prst="ellipse">
            <a:avLst/>
          </a:prstGeom>
          <a:solidFill>
            <a:srgbClr val="FFFF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sz="2800" i="1" dirty="0">
                <a:solidFill>
                  <a:schemeClr val="tx1"/>
                </a:solidFill>
                <a:latin typeface="Times New Roman" panose="02020603050405020304" pitchFamily="18" charset="0"/>
                <a:cs typeface="Times New Roman" panose="02020603050405020304" pitchFamily="18" charset="0"/>
              </a:rPr>
              <a:t>x</a:t>
            </a:r>
            <a:r>
              <a:rPr lang="en-US" sz="2800" i="1" baseline="-25000" dirty="0">
                <a:solidFill>
                  <a:schemeClr val="tx1"/>
                </a:solidFill>
                <a:latin typeface="Times New Roman" panose="02020603050405020304" pitchFamily="18" charset="0"/>
                <a:cs typeface="Times New Roman" panose="02020603050405020304" pitchFamily="18" charset="0"/>
              </a:rPr>
              <a:t>3</a:t>
            </a:r>
          </a:p>
        </p:txBody>
      </p:sp>
      <p:sp>
        <p:nvSpPr>
          <p:cNvPr id="17" name="Oval 16">
            <a:extLst>
              <a:ext uri="{FF2B5EF4-FFF2-40B4-BE49-F238E27FC236}">
                <a16:creationId xmlns:a16="http://schemas.microsoft.com/office/drawing/2014/main" id="{BD8C2DAA-2AD0-4A44-A027-F4E6E48C1D18}"/>
              </a:ext>
            </a:extLst>
          </p:cNvPr>
          <p:cNvSpPr/>
          <p:nvPr/>
        </p:nvSpPr>
        <p:spPr>
          <a:xfrm>
            <a:off x="6121400" y="338060"/>
            <a:ext cx="787400" cy="677334"/>
          </a:xfrm>
          <a:prstGeom prst="ellipse">
            <a:avLst/>
          </a:prstGeom>
          <a:solidFill>
            <a:srgbClr val="FFFF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sz="2800" i="1" dirty="0">
                <a:solidFill>
                  <a:schemeClr val="tx1"/>
                </a:solidFill>
                <a:latin typeface="Times New Roman" panose="02020603050405020304" pitchFamily="18" charset="0"/>
                <a:cs typeface="Times New Roman" panose="02020603050405020304" pitchFamily="18" charset="0"/>
              </a:rPr>
              <a:t>x</a:t>
            </a:r>
            <a:r>
              <a:rPr lang="en-US" sz="2800" i="1" baseline="-25000" dirty="0">
                <a:solidFill>
                  <a:schemeClr val="tx1"/>
                </a:solidFill>
                <a:latin typeface="Times New Roman" panose="02020603050405020304" pitchFamily="18" charset="0"/>
                <a:cs typeface="Times New Roman" panose="02020603050405020304" pitchFamily="18" charset="0"/>
              </a:rPr>
              <a:t>2</a:t>
            </a:r>
          </a:p>
        </p:txBody>
      </p:sp>
      <p:cxnSp>
        <p:nvCxnSpPr>
          <p:cNvPr id="18" name="Straight Arrow Connector 17">
            <a:extLst>
              <a:ext uri="{FF2B5EF4-FFF2-40B4-BE49-F238E27FC236}">
                <a16:creationId xmlns:a16="http://schemas.microsoft.com/office/drawing/2014/main" id="{E3142A73-87A2-514A-B8E4-EAA8F18F507A}"/>
              </a:ext>
            </a:extLst>
          </p:cNvPr>
          <p:cNvCxnSpPr>
            <a:stCxn id="15" idx="5"/>
            <a:endCxn id="16" idx="1"/>
          </p:cNvCxnSpPr>
          <p:nvPr/>
        </p:nvCxnSpPr>
        <p:spPr>
          <a:xfrm>
            <a:off x="2881888" y="840001"/>
            <a:ext cx="1085757" cy="1290585"/>
          </a:xfrm>
          <a:prstGeom prst="straightConnector1">
            <a:avLst/>
          </a:prstGeom>
          <a:ln w="12700">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C5B6DC09-9FF0-BC48-9E91-6F5F7B93F036}"/>
              </a:ext>
            </a:extLst>
          </p:cNvPr>
          <p:cNvCxnSpPr/>
          <p:nvPr/>
        </p:nvCxnSpPr>
        <p:spPr>
          <a:xfrm flipV="1">
            <a:off x="4521200" y="795260"/>
            <a:ext cx="1591733" cy="1337735"/>
          </a:xfrm>
          <a:prstGeom prst="straightConnector1">
            <a:avLst/>
          </a:prstGeom>
          <a:ln w="12700">
            <a:headEnd type="arrow"/>
            <a:tailEnd type="arrow"/>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E019A2DA-7E74-0748-A53E-785D49107670}"/>
              </a:ext>
            </a:extLst>
          </p:cNvPr>
          <p:cNvSpPr txBox="1"/>
          <p:nvPr/>
        </p:nvSpPr>
        <p:spPr>
          <a:xfrm>
            <a:off x="3079589" y="1668921"/>
            <a:ext cx="423514" cy="461665"/>
          </a:xfrm>
          <a:prstGeom prst="rect">
            <a:avLst/>
          </a:prstGeom>
          <a:noFill/>
          <a:ln w="12700">
            <a:noFill/>
          </a:ln>
        </p:spPr>
        <p:txBody>
          <a:bodyPr wrap="none" rtlCol="0">
            <a:spAutoFit/>
          </a:bodyPr>
          <a:lstStyle/>
          <a:p>
            <a:pPr>
              <a:buNone/>
            </a:pPr>
            <a:r>
              <a:rPr lang="en-US" i="1" dirty="0">
                <a:solidFill>
                  <a:srgbClr val="FF0000"/>
                </a:solidFill>
                <a:latin typeface="Times New Roman" panose="02020603050405020304" pitchFamily="18" charset="0"/>
                <a:cs typeface="Times New Roman" panose="02020603050405020304" pitchFamily="18" charset="0"/>
              </a:rPr>
              <a:t>x</a:t>
            </a:r>
            <a:r>
              <a:rPr lang="en-US" i="1" baseline="-25000" dirty="0">
                <a:solidFill>
                  <a:srgbClr val="FF0000"/>
                </a:solidFill>
                <a:latin typeface="Times New Roman" panose="02020603050405020304" pitchFamily="18" charset="0"/>
                <a:cs typeface="Times New Roman" panose="02020603050405020304" pitchFamily="18" charset="0"/>
              </a:rPr>
              <a:t>3</a:t>
            </a:r>
            <a:endParaRPr lang="en-US" i="1" dirty="0">
              <a:solidFill>
                <a:srgbClr val="FF0000"/>
              </a:solidFill>
              <a:latin typeface="Times New Roman" panose="02020603050405020304" pitchFamily="18"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5BC0F93F-503B-374F-A5A8-E42CDA865354}"/>
              </a:ext>
            </a:extLst>
          </p:cNvPr>
          <p:cNvCxnSpPr/>
          <p:nvPr/>
        </p:nvCxnSpPr>
        <p:spPr bwMode="auto">
          <a:xfrm flipV="1">
            <a:off x="5330779" y="1464127"/>
            <a:ext cx="406400" cy="338667"/>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22" name="Straight Arrow Connector 21">
            <a:extLst>
              <a:ext uri="{FF2B5EF4-FFF2-40B4-BE49-F238E27FC236}">
                <a16:creationId xmlns:a16="http://schemas.microsoft.com/office/drawing/2014/main" id="{BA345814-5967-6147-89DE-1EDA12E83C2C}"/>
              </a:ext>
            </a:extLst>
          </p:cNvPr>
          <p:cNvCxnSpPr/>
          <p:nvPr/>
        </p:nvCxnSpPr>
        <p:spPr bwMode="auto">
          <a:xfrm flipH="1" flipV="1">
            <a:off x="2870672" y="1416726"/>
            <a:ext cx="270934" cy="287867"/>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23" name="TextBox 22">
            <a:extLst>
              <a:ext uri="{FF2B5EF4-FFF2-40B4-BE49-F238E27FC236}">
                <a16:creationId xmlns:a16="http://schemas.microsoft.com/office/drawing/2014/main" id="{B0B98C78-4750-D946-A7C5-FA14E1089D22}"/>
              </a:ext>
            </a:extLst>
          </p:cNvPr>
          <p:cNvSpPr txBox="1"/>
          <p:nvPr/>
        </p:nvSpPr>
        <p:spPr>
          <a:xfrm>
            <a:off x="4907266" y="1703490"/>
            <a:ext cx="423513" cy="461665"/>
          </a:xfrm>
          <a:prstGeom prst="rect">
            <a:avLst/>
          </a:prstGeom>
          <a:noFill/>
          <a:ln w="12700">
            <a:noFill/>
          </a:ln>
        </p:spPr>
        <p:txBody>
          <a:bodyPr wrap="none" rtlCol="0">
            <a:spAutoFit/>
          </a:bodyPr>
          <a:lstStyle/>
          <a:p>
            <a:pPr>
              <a:buNone/>
            </a:pPr>
            <a:r>
              <a:rPr lang="en-US" i="1" dirty="0">
                <a:solidFill>
                  <a:srgbClr val="FF0000"/>
                </a:solidFill>
                <a:latin typeface="Times New Roman" panose="02020603050405020304" pitchFamily="18" charset="0"/>
                <a:cs typeface="Times New Roman" panose="02020603050405020304" pitchFamily="18" charset="0"/>
              </a:rPr>
              <a:t>x</a:t>
            </a:r>
            <a:r>
              <a:rPr lang="en-US" i="1" baseline="-25000" dirty="0">
                <a:solidFill>
                  <a:srgbClr val="FF0000"/>
                </a:solidFill>
                <a:latin typeface="Times New Roman" panose="02020603050405020304" pitchFamily="18" charset="0"/>
                <a:cs typeface="Times New Roman" panose="02020603050405020304" pitchFamily="18" charset="0"/>
              </a:rPr>
              <a:t>3</a:t>
            </a:r>
            <a:endParaRPr lang="en-US" i="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3A72ED5-3373-6D4E-9471-CEB47367B326}"/>
                  </a:ext>
                </a:extLst>
              </p:cNvPr>
              <p:cNvSpPr txBox="1"/>
              <p:nvPr/>
            </p:nvSpPr>
            <p:spPr>
              <a:xfrm>
                <a:off x="2667001" y="4576384"/>
                <a:ext cx="1429430" cy="707886"/>
              </a:xfrm>
              <a:prstGeom prst="rect">
                <a:avLst/>
              </a:prstGeom>
              <a:noFill/>
            </p:spPr>
            <p:txBody>
              <a:bodyPr wrap="none" rtlCol="0">
                <a:spAutoFit/>
              </a:bodyPr>
              <a:lstStyle/>
              <a:p>
                <a:pPr>
                  <a:buNone/>
                </a:pPr>
                <a14:m>
                  <m:oMathPara xmlns:m="http://schemas.openxmlformats.org/officeDocument/2006/math">
                    <m:oMathParaPr>
                      <m:jc m:val="centerGroup"/>
                    </m:oMathParaPr>
                    <m:oMath xmlns:m="http://schemas.openxmlformats.org/officeDocument/2006/math">
                      <m:sSub>
                        <m:sSubPr>
                          <m:ctrlPr>
                            <a:rPr lang="en-US" sz="4000" i="1" smtClean="0">
                              <a:latin typeface="Cambria Math" panose="02040503050406030204" pitchFamily="18" charset="0"/>
                            </a:rPr>
                          </m:ctrlPr>
                        </m:sSubPr>
                        <m:e>
                          <m:r>
                            <a:rPr lang="en-US" sz="4000" b="0" i="1" smtClean="0">
                              <a:latin typeface="Cambria Math" panose="02040503050406030204" pitchFamily="18" charset="0"/>
                            </a:rPr>
                            <m:t>𝑥</m:t>
                          </m:r>
                        </m:e>
                        <m:sub>
                          <m:r>
                            <a:rPr lang="en-US" sz="4000" b="0" i="1" smtClean="0">
                              <a:latin typeface="Cambria Math" panose="02040503050406030204" pitchFamily="18" charset="0"/>
                            </a:rPr>
                            <m:t>𝑖</m:t>
                          </m:r>
                        </m:sub>
                      </m:sSub>
                      <m:r>
                        <a:rPr lang="en-US" sz="4000" b="0" i="1" smtClean="0">
                          <a:latin typeface="Cambria Math" panose="02040503050406030204" pitchFamily="18" charset="0"/>
                        </a:rPr>
                        <m:t>[</m:t>
                      </m:r>
                      <m:r>
                        <a:rPr lang="en-US" sz="4000" b="0" i="1" smtClean="0">
                          <a:latin typeface="Cambria Math" panose="02040503050406030204" pitchFamily="18" charset="0"/>
                        </a:rPr>
                        <m:t>𝑘</m:t>
                      </m:r>
                      <m:r>
                        <a:rPr lang="en-US" sz="4000" b="0" i="1" smtClean="0">
                          <a:latin typeface="Cambria Math" panose="02040503050406030204" pitchFamily="18" charset="0"/>
                        </a:rPr>
                        <m:t>]</m:t>
                      </m:r>
                    </m:oMath>
                  </m:oMathPara>
                </a14:m>
                <a:endParaRPr lang="en-US" sz="4000" dirty="0"/>
              </a:p>
            </p:txBody>
          </p:sp>
        </mc:Choice>
        <mc:Fallback xmlns="">
          <p:sp>
            <p:nvSpPr>
              <p:cNvPr id="2" name="TextBox 1">
                <a:extLst>
                  <a:ext uri="{FF2B5EF4-FFF2-40B4-BE49-F238E27FC236}">
                    <a16:creationId xmlns:a16="http://schemas.microsoft.com/office/drawing/2014/main" id="{23A72ED5-3373-6D4E-9471-CEB47367B326}"/>
                  </a:ext>
                </a:extLst>
              </p:cNvPr>
              <p:cNvSpPr txBox="1">
                <a:spLocks noRot="1" noChangeAspect="1" noMove="1" noResize="1" noEditPoints="1" noAdjustHandles="1" noChangeArrowheads="1" noChangeShapeType="1" noTextEdit="1"/>
              </p:cNvSpPr>
              <p:nvPr/>
            </p:nvSpPr>
            <p:spPr>
              <a:xfrm>
                <a:off x="2667001" y="4576384"/>
                <a:ext cx="1429430" cy="707886"/>
              </a:xfrm>
              <a:prstGeom prst="rect">
                <a:avLst/>
              </a:prstGeom>
              <a:blipFill>
                <a:blip r:embed="rId2"/>
                <a:stretch>
                  <a:fillRect l="-1754" b="-23214"/>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FF8CB4FD-0618-7B44-8F90-515ED9A42710}"/>
              </a:ext>
            </a:extLst>
          </p:cNvPr>
          <p:cNvSpPr txBox="1"/>
          <p:nvPr/>
        </p:nvSpPr>
        <p:spPr>
          <a:xfrm>
            <a:off x="49554" y="3688726"/>
            <a:ext cx="3783408" cy="584775"/>
          </a:xfrm>
          <a:prstGeom prst="rect">
            <a:avLst/>
          </a:prstGeom>
          <a:solidFill>
            <a:srgbClr val="FFFF00"/>
          </a:solidFill>
        </p:spPr>
        <p:txBody>
          <a:bodyPr wrap="none" rtlCol="0">
            <a:spAutoFit/>
          </a:bodyPr>
          <a:lstStyle/>
          <a:p>
            <a:pPr>
              <a:buNone/>
            </a:pPr>
            <a:r>
              <a:rPr lang="en-US" sz="3200" dirty="0">
                <a:latin typeface="Helvetica" pitchFamily="2" charset="0"/>
              </a:rPr>
              <a:t>Change of notation</a:t>
            </a:r>
          </a:p>
        </p:txBody>
      </p:sp>
      <p:cxnSp>
        <p:nvCxnSpPr>
          <p:cNvPr id="6" name="Straight Arrow Connector 5">
            <a:extLst>
              <a:ext uri="{FF2B5EF4-FFF2-40B4-BE49-F238E27FC236}">
                <a16:creationId xmlns:a16="http://schemas.microsoft.com/office/drawing/2014/main" id="{087EEB63-606E-3041-A673-B37E7C4669DE}"/>
              </a:ext>
            </a:extLst>
          </p:cNvPr>
          <p:cNvCxnSpPr/>
          <p:nvPr/>
        </p:nvCxnSpPr>
        <p:spPr bwMode="auto">
          <a:xfrm flipV="1">
            <a:off x="2308860" y="5284270"/>
            <a:ext cx="697279" cy="73934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A66B46D0-BD7F-244A-8B64-165DA23FFB0D}"/>
              </a:ext>
            </a:extLst>
          </p:cNvPr>
          <p:cNvCxnSpPr>
            <a:cxnSpLocks/>
          </p:cNvCxnSpPr>
          <p:nvPr/>
        </p:nvCxnSpPr>
        <p:spPr bwMode="auto">
          <a:xfrm flipH="1" flipV="1">
            <a:off x="3600450" y="5284270"/>
            <a:ext cx="1405891" cy="73934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25" name="TextBox 24">
            <a:extLst>
              <a:ext uri="{FF2B5EF4-FFF2-40B4-BE49-F238E27FC236}">
                <a16:creationId xmlns:a16="http://schemas.microsoft.com/office/drawing/2014/main" id="{87C7F1D5-A43F-184E-8BCE-FDC25189EAE3}"/>
              </a:ext>
            </a:extLst>
          </p:cNvPr>
          <p:cNvSpPr txBox="1"/>
          <p:nvPr/>
        </p:nvSpPr>
        <p:spPr>
          <a:xfrm>
            <a:off x="4474233" y="6117039"/>
            <a:ext cx="2119491" cy="461665"/>
          </a:xfrm>
          <a:prstGeom prst="rect">
            <a:avLst/>
          </a:prstGeom>
          <a:solidFill>
            <a:schemeClr val="accent6">
              <a:lumMod val="20000"/>
              <a:lumOff val="80000"/>
            </a:schemeClr>
          </a:solidFill>
        </p:spPr>
        <p:txBody>
          <a:bodyPr wrap="none" rtlCol="0">
            <a:spAutoFit/>
          </a:bodyPr>
          <a:lstStyle/>
          <a:p>
            <a:pPr>
              <a:buNone/>
            </a:pPr>
            <a:r>
              <a:rPr lang="en-US" dirty="0">
                <a:latin typeface="Helvetica" pitchFamily="2" charset="0"/>
              </a:rPr>
              <a:t>Iteration index</a:t>
            </a:r>
          </a:p>
        </p:txBody>
      </p:sp>
      <p:sp>
        <p:nvSpPr>
          <p:cNvPr id="26" name="TextBox 25">
            <a:extLst>
              <a:ext uri="{FF2B5EF4-FFF2-40B4-BE49-F238E27FC236}">
                <a16:creationId xmlns:a16="http://schemas.microsoft.com/office/drawing/2014/main" id="{FC419C49-677E-184C-B675-55BDCB23BBF2}"/>
              </a:ext>
            </a:extLst>
          </p:cNvPr>
          <p:cNvSpPr txBox="1"/>
          <p:nvPr/>
        </p:nvSpPr>
        <p:spPr>
          <a:xfrm>
            <a:off x="894981" y="6134524"/>
            <a:ext cx="2206052" cy="461665"/>
          </a:xfrm>
          <a:prstGeom prst="rect">
            <a:avLst/>
          </a:prstGeom>
          <a:solidFill>
            <a:schemeClr val="accent6">
              <a:lumMod val="20000"/>
              <a:lumOff val="80000"/>
            </a:schemeClr>
          </a:solidFill>
        </p:spPr>
        <p:txBody>
          <a:bodyPr wrap="none" rtlCol="0">
            <a:spAutoFit/>
          </a:bodyPr>
          <a:lstStyle/>
          <a:p>
            <a:pPr>
              <a:buNone/>
            </a:pPr>
            <a:r>
              <a:rPr lang="en-US" dirty="0">
                <a:latin typeface="Helvetica" pitchFamily="2" charset="0"/>
              </a:rPr>
              <a:t>agent identifier</a:t>
            </a:r>
          </a:p>
        </p:txBody>
      </p:sp>
    </p:spTree>
    <p:extLst>
      <p:ext uri="{BB962C8B-B14F-4D97-AF65-F5344CB8AC3E}">
        <p14:creationId xmlns:p14="http://schemas.microsoft.com/office/powerpoint/2010/main" val="32827055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2209800" y="261860"/>
            <a:ext cx="787400" cy="677334"/>
          </a:xfrm>
          <a:prstGeom prst="ellipse">
            <a:avLst/>
          </a:prstGeom>
          <a:solidFill>
            <a:srgbClr val="FFFF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sz="2800" i="1" dirty="0">
                <a:solidFill>
                  <a:schemeClr val="tx1"/>
                </a:solidFill>
                <a:latin typeface="Times New Roman" panose="02020603050405020304" pitchFamily="18" charset="0"/>
                <a:cs typeface="Times New Roman" panose="02020603050405020304" pitchFamily="18" charset="0"/>
              </a:rPr>
              <a:t>x</a:t>
            </a:r>
            <a:r>
              <a:rPr lang="en-US" sz="2800" i="1" baseline="-25000" dirty="0">
                <a:solidFill>
                  <a:schemeClr val="tx1"/>
                </a:solidFill>
                <a:latin typeface="Times New Roman" panose="02020603050405020304" pitchFamily="18" charset="0"/>
                <a:cs typeface="Times New Roman" panose="02020603050405020304" pitchFamily="18" charset="0"/>
              </a:rPr>
              <a:t>1</a:t>
            </a:r>
          </a:p>
        </p:txBody>
      </p:sp>
      <p:sp>
        <p:nvSpPr>
          <p:cNvPr id="15" name="Oval 14"/>
          <p:cNvSpPr/>
          <p:nvPr/>
        </p:nvSpPr>
        <p:spPr>
          <a:xfrm>
            <a:off x="3852333" y="2031393"/>
            <a:ext cx="787400" cy="677334"/>
          </a:xfrm>
          <a:prstGeom prst="ellipse">
            <a:avLst/>
          </a:prstGeom>
          <a:solidFill>
            <a:srgbClr val="FFFF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sz="2800" i="1" dirty="0">
                <a:solidFill>
                  <a:schemeClr val="tx1"/>
                </a:solidFill>
                <a:latin typeface="Times New Roman" panose="02020603050405020304" pitchFamily="18" charset="0"/>
                <a:cs typeface="Times New Roman" panose="02020603050405020304" pitchFamily="18" charset="0"/>
              </a:rPr>
              <a:t>x</a:t>
            </a:r>
            <a:r>
              <a:rPr lang="en-US" sz="2800" i="1" baseline="-25000" dirty="0">
                <a:solidFill>
                  <a:schemeClr val="tx1"/>
                </a:solidFill>
                <a:latin typeface="Times New Roman" panose="02020603050405020304" pitchFamily="18" charset="0"/>
                <a:cs typeface="Times New Roman" panose="02020603050405020304" pitchFamily="18" charset="0"/>
              </a:rPr>
              <a:t>3</a:t>
            </a:r>
          </a:p>
        </p:txBody>
      </p:sp>
      <p:sp>
        <p:nvSpPr>
          <p:cNvPr id="16" name="Oval 15"/>
          <p:cNvSpPr/>
          <p:nvPr/>
        </p:nvSpPr>
        <p:spPr>
          <a:xfrm>
            <a:off x="6121400" y="338060"/>
            <a:ext cx="787400" cy="677334"/>
          </a:xfrm>
          <a:prstGeom prst="ellipse">
            <a:avLst/>
          </a:prstGeom>
          <a:solidFill>
            <a:srgbClr val="FFFF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sz="2800" i="1" dirty="0">
                <a:solidFill>
                  <a:schemeClr val="tx1"/>
                </a:solidFill>
                <a:latin typeface="Times New Roman" panose="02020603050405020304" pitchFamily="18" charset="0"/>
                <a:cs typeface="Times New Roman" panose="02020603050405020304" pitchFamily="18" charset="0"/>
              </a:rPr>
              <a:t>x</a:t>
            </a:r>
            <a:r>
              <a:rPr lang="en-US" sz="2800" i="1" baseline="-25000" dirty="0">
                <a:solidFill>
                  <a:schemeClr val="tx1"/>
                </a:solidFill>
                <a:latin typeface="Times New Roman" panose="02020603050405020304" pitchFamily="18" charset="0"/>
                <a:cs typeface="Times New Roman" panose="02020603050405020304" pitchFamily="18" charset="0"/>
              </a:rPr>
              <a:t>2</a:t>
            </a:r>
          </a:p>
        </p:txBody>
      </p:sp>
      <p:cxnSp>
        <p:nvCxnSpPr>
          <p:cNvPr id="17" name="Straight Arrow Connector 16"/>
          <p:cNvCxnSpPr>
            <a:stCxn id="13" idx="5"/>
            <a:endCxn id="15" idx="1"/>
          </p:cNvCxnSpPr>
          <p:nvPr/>
        </p:nvCxnSpPr>
        <p:spPr>
          <a:xfrm>
            <a:off x="2881888" y="840001"/>
            <a:ext cx="1085757" cy="1290585"/>
          </a:xfrm>
          <a:prstGeom prst="straightConnector1">
            <a:avLst/>
          </a:prstGeom>
          <a:ln w="12700">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4521200" y="795260"/>
            <a:ext cx="1591733" cy="1337735"/>
          </a:xfrm>
          <a:prstGeom prst="straightConnector1">
            <a:avLst/>
          </a:prstGeom>
          <a:ln w="12700">
            <a:headEnd type="arrow"/>
            <a:tailEnd type="arrow"/>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541E18C8-1265-D74C-AC84-4077685CA3DA}"/>
              </a:ext>
            </a:extLst>
          </p:cNvPr>
          <p:cNvSpPr txBox="1"/>
          <p:nvPr/>
        </p:nvSpPr>
        <p:spPr>
          <a:xfrm>
            <a:off x="3079589" y="1668921"/>
            <a:ext cx="423514" cy="461665"/>
          </a:xfrm>
          <a:prstGeom prst="rect">
            <a:avLst/>
          </a:prstGeom>
          <a:noFill/>
          <a:ln w="12700">
            <a:noFill/>
          </a:ln>
        </p:spPr>
        <p:txBody>
          <a:bodyPr wrap="none" rtlCol="0">
            <a:spAutoFit/>
          </a:bodyPr>
          <a:lstStyle/>
          <a:p>
            <a:pPr>
              <a:buNone/>
            </a:pPr>
            <a:r>
              <a:rPr lang="en-US" i="1" dirty="0">
                <a:solidFill>
                  <a:srgbClr val="FF0000"/>
                </a:solidFill>
                <a:latin typeface="Times New Roman" panose="02020603050405020304" pitchFamily="18" charset="0"/>
                <a:cs typeface="Times New Roman" panose="02020603050405020304" pitchFamily="18" charset="0"/>
              </a:rPr>
              <a:t>x</a:t>
            </a:r>
            <a:r>
              <a:rPr lang="en-US" i="1" baseline="-25000" dirty="0">
                <a:solidFill>
                  <a:srgbClr val="FF0000"/>
                </a:solidFill>
                <a:latin typeface="Times New Roman" panose="02020603050405020304" pitchFamily="18" charset="0"/>
                <a:cs typeface="Times New Roman" panose="02020603050405020304" pitchFamily="18" charset="0"/>
              </a:rPr>
              <a:t>3</a:t>
            </a:r>
            <a:endParaRPr lang="en-US" i="1" dirty="0">
              <a:solidFill>
                <a:srgbClr val="FF0000"/>
              </a:solidFill>
              <a:latin typeface="Times New Roman" panose="02020603050405020304" pitchFamily="18"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340CF496-E292-0D4B-8B64-47048B81C6EA}"/>
              </a:ext>
            </a:extLst>
          </p:cNvPr>
          <p:cNvCxnSpPr/>
          <p:nvPr/>
        </p:nvCxnSpPr>
        <p:spPr bwMode="auto">
          <a:xfrm flipV="1">
            <a:off x="5330779" y="1464127"/>
            <a:ext cx="406400" cy="338667"/>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28" name="Straight Arrow Connector 27">
            <a:extLst>
              <a:ext uri="{FF2B5EF4-FFF2-40B4-BE49-F238E27FC236}">
                <a16:creationId xmlns:a16="http://schemas.microsoft.com/office/drawing/2014/main" id="{F4AC04B9-0FF7-4C47-ADE5-D00EFA30D17F}"/>
              </a:ext>
            </a:extLst>
          </p:cNvPr>
          <p:cNvCxnSpPr/>
          <p:nvPr/>
        </p:nvCxnSpPr>
        <p:spPr bwMode="auto">
          <a:xfrm flipH="1" flipV="1">
            <a:off x="2870672" y="1416726"/>
            <a:ext cx="270934" cy="287867"/>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29" name="TextBox 28">
            <a:extLst>
              <a:ext uri="{FF2B5EF4-FFF2-40B4-BE49-F238E27FC236}">
                <a16:creationId xmlns:a16="http://schemas.microsoft.com/office/drawing/2014/main" id="{71DBA359-EE2C-6548-AA77-698BC9CFCF2C}"/>
              </a:ext>
            </a:extLst>
          </p:cNvPr>
          <p:cNvSpPr txBox="1"/>
          <p:nvPr/>
        </p:nvSpPr>
        <p:spPr>
          <a:xfrm>
            <a:off x="4907266" y="1703490"/>
            <a:ext cx="423513" cy="461665"/>
          </a:xfrm>
          <a:prstGeom prst="rect">
            <a:avLst/>
          </a:prstGeom>
          <a:noFill/>
          <a:ln w="12700">
            <a:noFill/>
          </a:ln>
        </p:spPr>
        <p:txBody>
          <a:bodyPr wrap="none" rtlCol="0">
            <a:spAutoFit/>
          </a:bodyPr>
          <a:lstStyle/>
          <a:p>
            <a:pPr>
              <a:buNone/>
            </a:pPr>
            <a:r>
              <a:rPr lang="en-US" i="1" dirty="0">
                <a:solidFill>
                  <a:srgbClr val="FF0000"/>
                </a:solidFill>
                <a:latin typeface="Times New Roman" panose="02020603050405020304" pitchFamily="18" charset="0"/>
                <a:cs typeface="Times New Roman" panose="02020603050405020304" pitchFamily="18" charset="0"/>
              </a:rPr>
              <a:t>x</a:t>
            </a:r>
            <a:r>
              <a:rPr lang="en-US" i="1" baseline="-25000" dirty="0">
                <a:solidFill>
                  <a:srgbClr val="FF0000"/>
                </a:solidFill>
                <a:latin typeface="Times New Roman" panose="02020603050405020304" pitchFamily="18" charset="0"/>
                <a:cs typeface="Times New Roman" panose="02020603050405020304" pitchFamily="18" charset="0"/>
              </a:rPr>
              <a:t>3</a:t>
            </a:r>
            <a:endParaRPr lang="en-US" i="1" dirty="0">
              <a:solidFill>
                <a:srgbClr val="FF0000"/>
              </a:solidFill>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5A811E03-6C8A-FB4C-9413-F41A656D7E91}"/>
              </a:ext>
            </a:extLst>
          </p:cNvPr>
          <p:cNvGrpSpPr/>
          <p:nvPr/>
        </p:nvGrpSpPr>
        <p:grpSpPr>
          <a:xfrm>
            <a:off x="901173" y="3366719"/>
            <a:ext cx="6457736" cy="1242695"/>
            <a:chOff x="901173" y="3366719"/>
            <a:chExt cx="6457736" cy="1242695"/>
          </a:xfrm>
        </p:grpSpPr>
        <p:sp>
          <p:nvSpPr>
            <p:cNvPr id="20" name="Rectangle 19">
              <a:extLst>
                <a:ext uri="{FF2B5EF4-FFF2-40B4-BE49-F238E27FC236}">
                  <a16:creationId xmlns:a16="http://schemas.microsoft.com/office/drawing/2014/main" id="{A689B04E-2813-3247-8E61-454A96881722}"/>
                </a:ext>
              </a:extLst>
            </p:cNvPr>
            <p:cNvSpPr/>
            <p:nvPr/>
          </p:nvSpPr>
          <p:spPr bwMode="auto">
            <a:xfrm>
              <a:off x="5234940" y="3366719"/>
              <a:ext cx="2123969" cy="1242695"/>
            </a:xfrm>
            <a:prstGeom prst="rect">
              <a:avLst/>
            </a:prstGeom>
            <a:solidFill>
              <a:schemeClr val="accent5">
                <a:lumMod val="40000"/>
                <a:lumOff val="6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1" name="Rectangle 20">
              <a:extLst>
                <a:ext uri="{FF2B5EF4-FFF2-40B4-BE49-F238E27FC236}">
                  <a16:creationId xmlns:a16="http://schemas.microsoft.com/office/drawing/2014/main" id="{EE00796F-405C-C040-9F97-A03554691F4C}"/>
                </a:ext>
              </a:extLst>
            </p:cNvPr>
            <p:cNvSpPr/>
            <p:nvPr/>
          </p:nvSpPr>
          <p:spPr bwMode="auto">
            <a:xfrm>
              <a:off x="2537460" y="3366719"/>
              <a:ext cx="2426970" cy="1242695"/>
            </a:xfrm>
            <a:prstGeom prst="rect">
              <a:avLst/>
            </a:prstGeom>
            <a:solidFill>
              <a:srgbClr val="FFFF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graphicFrame>
              <p:nvGraphicFramePr>
                <p:cNvPr id="24" name="对象 5">
                  <a:extLst>
                    <a:ext uri="{FF2B5EF4-FFF2-40B4-BE49-F238E27FC236}">
                      <a16:creationId xmlns:a16="http://schemas.microsoft.com/office/drawing/2014/main" id="{AEE2CFC6-BCAA-D44B-AEB5-7D74AF948AF6}"/>
                    </a:ext>
                  </a:extLst>
                </p:cNvPr>
                <p:cNvGraphicFramePr>
                  <a:graphicFrameLocks noChangeAspect="1"/>
                </p:cNvGraphicFramePr>
                <p:nvPr>
                  <p:extLst/>
                </p:nvPr>
              </p:nvGraphicFramePr>
              <p:xfrm>
                <a:off x="901173" y="3436989"/>
                <a:ext cx="6457736" cy="1031031"/>
              </p:xfrm>
              <a:graphic>
                <a:graphicData uri="http://schemas.openxmlformats.org/presentationml/2006/ole">
                  <mc:AlternateContent>
                    <mc:Choice xmlns:v="urn:schemas-microsoft-com:vml" Requires="v">
                      <p:oleObj spid="_x0000_s8212" name="Equation" r:id="rId3" imgW="2463800" imgH="393700" progId="Equation.3">
                        <p:embed/>
                      </p:oleObj>
                    </mc:Choice>
                    <mc:Fallback>
                      <p:oleObj name="Equation" r:id="rId3" imgW="2463800" imgH="393700" progId="Equation.3">
                        <p:embed/>
                        <p:pic>
                          <p:nvPicPr>
                            <p:cNvPr id="24" name="对象 5">
                              <a:extLst>
                                <a:ext uri="{FF2B5EF4-FFF2-40B4-BE49-F238E27FC236}">
                                  <a16:creationId xmlns:a16="http://schemas.microsoft.com/office/drawing/2014/main" id="{AEE2CFC6-BCAA-D44B-AEB5-7D74AF948AF6}"/>
                                </a:ext>
                              </a:extLst>
                            </p:cNvPr>
                            <p:cNvPicPr/>
                            <p:nvPr/>
                          </p:nvPicPr>
                          <p:blipFill>
                            <a:blip r:embed="rId4"/>
                            <a:stretch>
                              <a:fillRect/>
                            </a:stretch>
                          </p:blipFill>
                          <p:spPr>
                            <a:xfrm>
                              <a:off x="901173" y="3436989"/>
                              <a:ext cx="6457736" cy="1031031"/>
                            </a:xfrm>
                            <a:prstGeom prst="rect">
                              <a:avLst/>
                            </a:prstGeom>
                          </p:spPr>
                        </p:pic>
                      </p:oleObj>
                    </mc:Fallback>
                  </mc:AlternateContent>
                </a:graphicData>
              </a:graphic>
            </p:graphicFrame>
          </mc:Choice>
          <mc:Fallback xmlns="">
            <p:graphicFrame>
              <p:nvGraphicFramePr>
                <p:cNvPr id="24" name="对象 5">
                  <a:extLst>
                    <a:ext uri="{FF2B5EF4-FFF2-40B4-BE49-F238E27FC236}">
                      <a16:creationId xmlns:a16="http://schemas.microsoft.com/office/drawing/2014/main" id="{AEE2CFC6-BCAA-D44B-AEB5-7D74AF948AF6}"/>
                    </a:ext>
                  </a:extLst>
                </p:cNvPr>
                <p:cNvGraphicFramePr>
                  <a:graphicFrameLocks noChangeAspect="1"/>
                </p:cNvGraphicFramePr>
                <p:nvPr>
                  <p:extLst>
                    <p:ext uri="{D42A27DB-BD31-4B8C-83A1-F6EECF244321}">
                      <p14:modId xmlns:p14="http://schemas.microsoft.com/office/powerpoint/2010/main" val="2497792780"/>
                    </p:ext>
                  </p:extLst>
                </p:nvPr>
              </p:nvGraphicFramePr>
              <p:xfrm>
                <a:off x="901173" y="3436989"/>
                <a:ext cx="6457736" cy="1031031"/>
              </p:xfrm>
              <a:graphic>
                <a:graphicData uri="http://schemas.openxmlformats.org/presentationml/2006/ole">
                  <mc:AlternateContent>
                    <mc:Choice xmlns:v="urn:schemas-microsoft-com:vml" Requires="v">
                      <p:oleObj spid="_x0000_s1034" name="Equation" r:id="rId5" imgW="2463800" imgH="393700" progId="Equation.3">
                        <p:embed/>
                      </p:oleObj>
                    </mc:Choice>
                    <mc:Fallback>
                      <p:oleObj name="Equation" r:id="rId5" imgW="2463800" imgH="393700" progId="Equation.3">
                        <p:embed/>
                        <p:pic>
                          <p:nvPicPr>
                            <p:cNvPr id="25" name="对象 5">
                              <a:extLst>
                                <a:ext uri="{FF2B5EF4-FFF2-40B4-BE49-F238E27FC236}">
                                  <a16:creationId xmlns:a16="http://schemas.microsoft.com/office/drawing/2014/main" id="{C1DA7796-F71C-3847-9118-6805F0820EA0}"/>
                                </a:ext>
                              </a:extLst>
                            </p:cNvPr>
                            <p:cNvPicPr/>
                            <p:nvPr/>
                          </p:nvPicPr>
                          <p:blipFill>
                            <a:blip r:embed="rId6"/>
                            <a:stretch>
                              <a:fillRect/>
                            </a:stretch>
                          </p:blipFill>
                          <p:spPr>
                            <a:xfrm>
                              <a:off x="901173" y="3436989"/>
                              <a:ext cx="6457736" cy="1031031"/>
                            </a:xfrm>
                            <a:prstGeom prst="rect">
                              <a:avLst/>
                            </a:prstGeom>
                          </p:spPr>
                        </p:pic>
                      </p:oleObj>
                    </mc:Fallback>
                  </mc:AlternateContent>
                </a:graphicData>
              </a:graphic>
            </p:graphicFrame>
          </mc:Fallback>
        </mc:AlternateContent>
        <p:grpSp>
          <p:nvGrpSpPr>
            <p:cNvPr id="30" name="Group 29">
              <a:extLst>
                <a:ext uri="{FF2B5EF4-FFF2-40B4-BE49-F238E27FC236}">
                  <a16:creationId xmlns:a16="http://schemas.microsoft.com/office/drawing/2014/main" id="{92FDD1B0-416B-4F47-A7DF-1FD8F2B9BD00}"/>
                </a:ext>
              </a:extLst>
            </p:cNvPr>
            <p:cNvGrpSpPr/>
            <p:nvPr/>
          </p:nvGrpSpPr>
          <p:grpSpPr>
            <a:xfrm>
              <a:off x="5923713" y="3758136"/>
              <a:ext cx="385041" cy="528935"/>
              <a:chOff x="7678730" y="1948740"/>
              <a:chExt cx="385041" cy="528935"/>
            </a:xfrm>
          </p:grpSpPr>
          <p:sp>
            <p:nvSpPr>
              <p:cNvPr id="31" name="TextBox 30">
                <a:extLst>
                  <a:ext uri="{FF2B5EF4-FFF2-40B4-BE49-F238E27FC236}">
                    <a16:creationId xmlns:a16="http://schemas.microsoft.com/office/drawing/2014/main" id="{2F4D7E13-BE78-2044-979B-0125D695A55B}"/>
                  </a:ext>
                </a:extLst>
              </p:cNvPr>
              <p:cNvSpPr txBox="1"/>
              <p:nvPr/>
            </p:nvSpPr>
            <p:spPr>
              <a:xfrm>
                <a:off x="7678730" y="2016010"/>
                <a:ext cx="385041" cy="461665"/>
              </a:xfrm>
              <a:prstGeom prst="rect">
                <a:avLst/>
              </a:prstGeom>
              <a:solidFill>
                <a:schemeClr val="accent5">
                  <a:lumMod val="40000"/>
                  <a:lumOff val="60000"/>
                </a:schemeClr>
              </a:solidFill>
            </p:spPr>
            <p:txBody>
              <a:bodyPr wrap="square" rtlCol="0">
                <a:spAutoFit/>
              </a:bodyPr>
              <a:lstStyle/>
              <a:p>
                <a:endParaRPr lang="en-US" dirty="0"/>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C8A048D9-2FDD-714A-9C10-519636A5B3A7}"/>
                      </a:ext>
                    </a:extLst>
                  </p:cNvPr>
                  <p:cNvSpPr txBox="1"/>
                  <p:nvPr/>
                </p:nvSpPr>
                <p:spPr>
                  <a:xfrm>
                    <a:off x="7705280" y="1948740"/>
                    <a:ext cx="342273" cy="369332"/>
                  </a:xfrm>
                  <a:prstGeom prst="rect">
                    <a:avLst/>
                  </a:prstGeom>
                  <a:solidFill>
                    <a:schemeClr val="accent5">
                      <a:lumMod val="40000"/>
                      <a:lumOff val="60000"/>
                    </a:schemeClr>
                  </a:solid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oMath>
                      </m:oMathPara>
                    </a14:m>
                    <a:endParaRPr lang="en-US" dirty="0">
                      <a:latin typeface="Arial" panose="020B0604020202020204" pitchFamily="34" charset="0"/>
                      <a:cs typeface="Arial" panose="020B0604020202020204" pitchFamily="34" charset="0"/>
                    </a:endParaRPr>
                  </a:p>
                </p:txBody>
              </p:sp>
            </mc:Choice>
            <mc:Fallback xmlns="">
              <p:sp>
                <p:nvSpPr>
                  <p:cNvPr id="32" name="TextBox 31">
                    <a:extLst>
                      <a:ext uri="{FF2B5EF4-FFF2-40B4-BE49-F238E27FC236}">
                        <a16:creationId xmlns:a16="http://schemas.microsoft.com/office/drawing/2014/main" id="{C8A048D9-2FDD-714A-9C10-519636A5B3A7}"/>
                      </a:ext>
                    </a:extLst>
                  </p:cNvPr>
                  <p:cNvSpPr txBox="1">
                    <a:spLocks noRot="1" noChangeAspect="1" noMove="1" noResize="1" noEditPoints="1" noAdjustHandles="1" noChangeArrowheads="1" noChangeShapeType="1" noTextEdit="1"/>
                  </p:cNvSpPr>
                  <p:nvPr/>
                </p:nvSpPr>
                <p:spPr>
                  <a:xfrm>
                    <a:off x="7705280" y="1948740"/>
                    <a:ext cx="342273" cy="369332"/>
                  </a:xfrm>
                  <a:prstGeom prst="rect">
                    <a:avLst/>
                  </a:prstGeom>
                  <a:blipFill>
                    <a:blip r:embed="rId7"/>
                    <a:stretch>
                      <a:fillRect l="-40741" b="-33333"/>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2591222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2209800" y="261860"/>
            <a:ext cx="787400" cy="677334"/>
          </a:xfrm>
          <a:prstGeom prst="ellipse">
            <a:avLst/>
          </a:prstGeom>
          <a:solidFill>
            <a:srgbClr val="FFFF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sz="2800" i="1" dirty="0">
                <a:solidFill>
                  <a:schemeClr val="tx1"/>
                </a:solidFill>
                <a:latin typeface="Times New Roman" panose="02020603050405020304" pitchFamily="18" charset="0"/>
                <a:cs typeface="Times New Roman" panose="02020603050405020304" pitchFamily="18" charset="0"/>
              </a:rPr>
              <a:t>x</a:t>
            </a:r>
            <a:r>
              <a:rPr lang="en-US" sz="2800" i="1" baseline="-25000" dirty="0">
                <a:solidFill>
                  <a:schemeClr val="tx1"/>
                </a:solidFill>
                <a:latin typeface="Times New Roman" panose="02020603050405020304" pitchFamily="18" charset="0"/>
                <a:cs typeface="Times New Roman" panose="02020603050405020304" pitchFamily="18" charset="0"/>
              </a:rPr>
              <a:t>1</a:t>
            </a:r>
          </a:p>
        </p:txBody>
      </p:sp>
      <p:sp>
        <p:nvSpPr>
          <p:cNvPr id="15" name="Oval 14"/>
          <p:cNvSpPr/>
          <p:nvPr/>
        </p:nvSpPr>
        <p:spPr>
          <a:xfrm>
            <a:off x="3852333" y="2031393"/>
            <a:ext cx="787400" cy="677334"/>
          </a:xfrm>
          <a:prstGeom prst="ellipse">
            <a:avLst/>
          </a:prstGeom>
          <a:solidFill>
            <a:srgbClr val="FFFF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sz="2800" i="1" dirty="0">
                <a:solidFill>
                  <a:schemeClr val="tx1"/>
                </a:solidFill>
                <a:latin typeface="Times New Roman" panose="02020603050405020304" pitchFamily="18" charset="0"/>
                <a:cs typeface="Times New Roman" panose="02020603050405020304" pitchFamily="18" charset="0"/>
              </a:rPr>
              <a:t>x</a:t>
            </a:r>
            <a:r>
              <a:rPr lang="en-US" sz="2800" i="1" baseline="-25000" dirty="0">
                <a:solidFill>
                  <a:schemeClr val="tx1"/>
                </a:solidFill>
                <a:latin typeface="Times New Roman" panose="02020603050405020304" pitchFamily="18" charset="0"/>
                <a:cs typeface="Times New Roman" panose="02020603050405020304" pitchFamily="18" charset="0"/>
              </a:rPr>
              <a:t>3</a:t>
            </a:r>
          </a:p>
        </p:txBody>
      </p:sp>
      <p:sp>
        <p:nvSpPr>
          <p:cNvPr id="16" name="Oval 15"/>
          <p:cNvSpPr/>
          <p:nvPr/>
        </p:nvSpPr>
        <p:spPr>
          <a:xfrm>
            <a:off x="6121400" y="338060"/>
            <a:ext cx="787400" cy="677334"/>
          </a:xfrm>
          <a:prstGeom prst="ellipse">
            <a:avLst/>
          </a:prstGeom>
          <a:solidFill>
            <a:srgbClr val="FFFF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sz="2800" i="1" dirty="0">
                <a:solidFill>
                  <a:schemeClr val="tx1"/>
                </a:solidFill>
                <a:latin typeface="Times New Roman" panose="02020603050405020304" pitchFamily="18" charset="0"/>
                <a:cs typeface="Times New Roman" panose="02020603050405020304" pitchFamily="18" charset="0"/>
              </a:rPr>
              <a:t>x</a:t>
            </a:r>
            <a:r>
              <a:rPr lang="en-US" sz="2800" i="1" baseline="-25000" dirty="0">
                <a:solidFill>
                  <a:schemeClr val="tx1"/>
                </a:solidFill>
                <a:latin typeface="Times New Roman" panose="02020603050405020304" pitchFamily="18" charset="0"/>
                <a:cs typeface="Times New Roman" panose="02020603050405020304" pitchFamily="18" charset="0"/>
              </a:rPr>
              <a:t>2</a:t>
            </a:r>
          </a:p>
        </p:txBody>
      </p:sp>
      <p:cxnSp>
        <p:nvCxnSpPr>
          <p:cNvPr id="17" name="Straight Arrow Connector 16"/>
          <p:cNvCxnSpPr>
            <a:stCxn id="13" idx="5"/>
            <a:endCxn id="15" idx="1"/>
          </p:cNvCxnSpPr>
          <p:nvPr/>
        </p:nvCxnSpPr>
        <p:spPr>
          <a:xfrm>
            <a:off x="2881888" y="840001"/>
            <a:ext cx="1085757" cy="1290585"/>
          </a:xfrm>
          <a:prstGeom prst="straightConnector1">
            <a:avLst/>
          </a:prstGeom>
          <a:ln w="12700">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4521200" y="795260"/>
            <a:ext cx="1591733" cy="1337735"/>
          </a:xfrm>
          <a:prstGeom prst="straightConnector1">
            <a:avLst/>
          </a:prstGeom>
          <a:ln w="12700">
            <a:headEnd type="arrow"/>
            <a:tailEnd type="arrow"/>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541E18C8-1265-D74C-AC84-4077685CA3DA}"/>
              </a:ext>
            </a:extLst>
          </p:cNvPr>
          <p:cNvSpPr txBox="1"/>
          <p:nvPr/>
        </p:nvSpPr>
        <p:spPr>
          <a:xfrm>
            <a:off x="3079589" y="1668921"/>
            <a:ext cx="423514" cy="461665"/>
          </a:xfrm>
          <a:prstGeom prst="rect">
            <a:avLst/>
          </a:prstGeom>
          <a:noFill/>
          <a:ln w="12700">
            <a:noFill/>
          </a:ln>
        </p:spPr>
        <p:txBody>
          <a:bodyPr wrap="none" rtlCol="0">
            <a:spAutoFit/>
          </a:bodyPr>
          <a:lstStyle/>
          <a:p>
            <a:pPr>
              <a:buNone/>
            </a:pPr>
            <a:r>
              <a:rPr lang="en-US" i="1" dirty="0">
                <a:solidFill>
                  <a:srgbClr val="FF0000"/>
                </a:solidFill>
                <a:latin typeface="Times New Roman" panose="02020603050405020304" pitchFamily="18" charset="0"/>
                <a:cs typeface="Times New Roman" panose="02020603050405020304" pitchFamily="18" charset="0"/>
              </a:rPr>
              <a:t>x</a:t>
            </a:r>
            <a:r>
              <a:rPr lang="en-US" i="1" baseline="-25000" dirty="0">
                <a:solidFill>
                  <a:srgbClr val="FF0000"/>
                </a:solidFill>
                <a:latin typeface="Times New Roman" panose="02020603050405020304" pitchFamily="18" charset="0"/>
                <a:cs typeface="Times New Roman" panose="02020603050405020304" pitchFamily="18" charset="0"/>
              </a:rPr>
              <a:t>3</a:t>
            </a:r>
            <a:endParaRPr lang="en-US" i="1" dirty="0">
              <a:solidFill>
                <a:srgbClr val="FF0000"/>
              </a:solidFill>
              <a:latin typeface="Times New Roman" panose="02020603050405020304" pitchFamily="18"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340CF496-E292-0D4B-8B64-47048B81C6EA}"/>
              </a:ext>
            </a:extLst>
          </p:cNvPr>
          <p:cNvCxnSpPr/>
          <p:nvPr/>
        </p:nvCxnSpPr>
        <p:spPr bwMode="auto">
          <a:xfrm flipV="1">
            <a:off x="5330779" y="1464127"/>
            <a:ext cx="406400" cy="338667"/>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28" name="Straight Arrow Connector 27">
            <a:extLst>
              <a:ext uri="{FF2B5EF4-FFF2-40B4-BE49-F238E27FC236}">
                <a16:creationId xmlns:a16="http://schemas.microsoft.com/office/drawing/2014/main" id="{F4AC04B9-0FF7-4C47-ADE5-D00EFA30D17F}"/>
              </a:ext>
            </a:extLst>
          </p:cNvPr>
          <p:cNvCxnSpPr/>
          <p:nvPr/>
        </p:nvCxnSpPr>
        <p:spPr bwMode="auto">
          <a:xfrm flipH="1" flipV="1">
            <a:off x="2870672" y="1416726"/>
            <a:ext cx="270934" cy="287867"/>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29" name="TextBox 28">
            <a:extLst>
              <a:ext uri="{FF2B5EF4-FFF2-40B4-BE49-F238E27FC236}">
                <a16:creationId xmlns:a16="http://schemas.microsoft.com/office/drawing/2014/main" id="{71DBA359-EE2C-6548-AA77-698BC9CFCF2C}"/>
              </a:ext>
            </a:extLst>
          </p:cNvPr>
          <p:cNvSpPr txBox="1"/>
          <p:nvPr/>
        </p:nvSpPr>
        <p:spPr>
          <a:xfrm>
            <a:off x="4907266" y="1703490"/>
            <a:ext cx="423513" cy="461665"/>
          </a:xfrm>
          <a:prstGeom prst="rect">
            <a:avLst/>
          </a:prstGeom>
          <a:noFill/>
          <a:ln w="12700">
            <a:noFill/>
          </a:ln>
        </p:spPr>
        <p:txBody>
          <a:bodyPr wrap="none" rtlCol="0">
            <a:spAutoFit/>
          </a:bodyPr>
          <a:lstStyle/>
          <a:p>
            <a:pPr>
              <a:buNone/>
            </a:pPr>
            <a:r>
              <a:rPr lang="en-US" i="1" dirty="0">
                <a:solidFill>
                  <a:srgbClr val="FF0000"/>
                </a:solidFill>
                <a:latin typeface="Times New Roman" panose="02020603050405020304" pitchFamily="18" charset="0"/>
                <a:cs typeface="Times New Roman" panose="02020603050405020304" pitchFamily="18" charset="0"/>
              </a:rPr>
              <a:t>x</a:t>
            </a:r>
            <a:r>
              <a:rPr lang="en-US" i="1" baseline="-25000" dirty="0">
                <a:solidFill>
                  <a:srgbClr val="FF0000"/>
                </a:solidFill>
                <a:latin typeface="Times New Roman" panose="02020603050405020304" pitchFamily="18" charset="0"/>
                <a:cs typeface="Times New Roman" panose="02020603050405020304" pitchFamily="18" charset="0"/>
              </a:rPr>
              <a:t>3</a:t>
            </a:r>
            <a:endParaRPr lang="en-US" i="1" dirty="0">
              <a:solidFill>
                <a:srgbClr val="FF0000"/>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1A7EEB6-BA08-934C-ACE2-9A870E4DECBD}"/>
              </a:ext>
            </a:extLst>
          </p:cNvPr>
          <p:cNvGrpSpPr/>
          <p:nvPr/>
        </p:nvGrpSpPr>
        <p:grpSpPr>
          <a:xfrm>
            <a:off x="947160" y="4677994"/>
            <a:ext cx="7806423" cy="1061615"/>
            <a:chOff x="947687" y="4677994"/>
            <a:chExt cx="7806423" cy="1061615"/>
          </a:xfrm>
        </p:grpSpPr>
        <p:sp>
          <p:nvSpPr>
            <p:cNvPr id="20" name="Rectangle 19">
              <a:extLst>
                <a:ext uri="{FF2B5EF4-FFF2-40B4-BE49-F238E27FC236}">
                  <a16:creationId xmlns:a16="http://schemas.microsoft.com/office/drawing/2014/main" id="{C628F57D-9D9B-3A45-BFC9-7317EFDF1889}"/>
                </a:ext>
              </a:extLst>
            </p:cNvPr>
            <p:cNvSpPr/>
            <p:nvPr/>
          </p:nvSpPr>
          <p:spPr bwMode="auto">
            <a:xfrm>
              <a:off x="6572250" y="4677995"/>
              <a:ext cx="2181860" cy="1061614"/>
            </a:xfrm>
            <a:prstGeom prst="rect">
              <a:avLst/>
            </a:prstGeom>
            <a:solidFill>
              <a:schemeClr val="accent5">
                <a:lumMod val="40000"/>
                <a:lumOff val="6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1" name="Rectangle 20">
              <a:extLst>
                <a:ext uri="{FF2B5EF4-FFF2-40B4-BE49-F238E27FC236}">
                  <a16:creationId xmlns:a16="http://schemas.microsoft.com/office/drawing/2014/main" id="{7E5FD672-4E6B-474E-A78B-5F46B99AB89B}"/>
                </a:ext>
              </a:extLst>
            </p:cNvPr>
            <p:cNvSpPr/>
            <p:nvPr/>
          </p:nvSpPr>
          <p:spPr bwMode="auto">
            <a:xfrm>
              <a:off x="2514600" y="4677994"/>
              <a:ext cx="3776238" cy="1061615"/>
            </a:xfrm>
            <a:prstGeom prst="rect">
              <a:avLst/>
            </a:prstGeom>
            <a:solidFill>
              <a:srgbClr val="FFFF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graphicFrame>
              <p:nvGraphicFramePr>
                <p:cNvPr id="24" name="对象 5">
                  <a:extLst>
                    <a:ext uri="{FF2B5EF4-FFF2-40B4-BE49-F238E27FC236}">
                      <a16:creationId xmlns:a16="http://schemas.microsoft.com/office/drawing/2014/main" id="{FB97AD6C-9484-4F4A-A865-F57E5064CE00}"/>
                    </a:ext>
                  </a:extLst>
                </p:cNvPr>
                <p:cNvGraphicFramePr>
                  <a:graphicFrameLocks noChangeAspect="1"/>
                </p:cNvGraphicFramePr>
                <p:nvPr>
                  <p:extLst/>
                </p:nvPr>
              </p:nvGraphicFramePr>
              <p:xfrm>
                <a:off x="947687" y="4708843"/>
                <a:ext cx="7789863" cy="1030287"/>
              </p:xfrm>
              <a:graphic>
                <a:graphicData uri="http://schemas.openxmlformats.org/presentationml/2006/ole">
                  <mc:AlternateContent>
                    <mc:Choice xmlns:v="urn:schemas-microsoft-com:vml" Requires="v">
                      <p:oleObj spid="_x0000_s9255" name="Equation" r:id="rId3" imgW="2971800" imgH="393700" progId="Equation.3">
                        <p:embed/>
                      </p:oleObj>
                    </mc:Choice>
                    <mc:Fallback>
                      <p:oleObj name="Equation" r:id="rId3" imgW="2971800" imgH="393700" progId="Equation.3">
                        <p:embed/>
                        <p:pic>
                          <p:nvPicPr>
                            <p:cNvPr id="24" name="对象 5">
                              <a:extLst>
                                <a:ext uri="{FF2B5EF4-FFF2-40B4-BE49-F238E27FC236}">
                                  <a16:creationId xmlns:a16="http://schemas.microsoft.com/office/drawing/2014/main" id="{FB97AD6C-9484-4F4A-A865-F57E5064CE00}"/>
                                </a:ext>
                              </a:extLst>
                            </p:cNvPr>
                            <p:cNvPicPr/>
                            <p:nvPr/>
                          </p:nvPicPr>
                          <p:blipFill>
                            <a:blip r:embed="rId4"/>
                            <a:stretch>
                              <a:fillRect/>
                            </a:stretch>
                          </p:blipFill>
                          <p:spPr>
                            <a:xfrm>
                              <a:off x="947687" y="4708843"/>
                              <a:ext cx="7789863" cy="1030287"/>
                            </a:xfrm>
                            <a:prstGeom prst="rect">
                              <a:avLst/>
                            </a:prstGeom>
                          </p:spPr>
                        </p:pic>
                      </p:oleObj>
                    </mc:Fallback>
                  </mc:AlternateContent>
                </a:graphicData>
              </a:graphic>
            </p:graphicFrame>
          </mc:Choice>
          <mc:Fallback xmlns="">
            <p:graphicFrame>
              <p:nvGraphicFramePr>
                <p:cNvPr id="24" name="对象 5">
                  <a:extLst>
                    <a:ext uri="{FF2B5EF4-FFF2-40B4-BE49-F238E27FC236}">
                      <a16:creationId xmlns:a16="http://schemas.microsoft.com/office/drawing/2014/main" id="{FB97AD6C-9484-4F4A-A865-F57E5064CE00}"/>
                    </a:ext>
                  </a:extLst>
                </p:cNvPr>
                <p:cNvGraphicFramePr>
                  <a:graphicFrameLocks noChangeAspect="1"/>
                </p:cNvGraphicFramePr>
                <p:nvPr>
                  <p:extLst/>
                </p:nvPr>
              </p:nvGraphicFramePr>
              <p:xfrm>
                <a:off x="947687" y="4708843"/>
                <a:ext cx="7789863" cy="1030287"/>
              </p:xfrm>
              <a:graphic>
                <a:graphicData uri="http://schemas.openxmlformats.org/presentationml/2006/ole">
                  <mc:AlternateContent>
                    <mc:Choice xmlns:v="urn:schemas-microsoft-com:vml" Requires="v">
                      <p:oleObj spid="_x0000_s44055" name="Equation" r:id="rId5" imgW="2971800" imgH="393700" progId="Equation.3">
                        <p:embed/>
                      </p:oleObj>
                    </mc:Choice>
                    <mc:Fallback>
                      <p:oleObj name="Equation" r:id="rId5" imgW="2971800" imgH="393700" progId="Equation.3">
                        <p:embed/>
                        <p:pic>
                          <p:nvPicPr>
                            <p:cNvPr id="24" name="对象 5">
                              <a:extLst>
                                <a:ext uri="{FF2B5EF4-FFF2-40B4-BE49-F238E27FC236}">
                                  <a16:creationId xmlns:a16="http://schemas.microsoft.com/office/drawing/2014/main" id="{FB97AD6C-9484-4F4A-A865-F57E5064CE00}"/>
                                </a:ext>
                              </a:extLst>
                            </p:cNvPr>
                            <p:cNvPicPr/>
                            <p:nvPr/>
                          </p:nvPicPr>
                          <p:blipFill>
                            <a:blip r:embed="rId6"/>
                            <a:stretch>
                              <a:fillRect/>
                            </a:stretch>
                          </p:blipFill>
                          <p:spPr>
                            <a:xfrm>
                              <a:off x="947687" y="4708843"/>
                              <a:ext cx="7789863" cy="1030287"/>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3448A02-07BE-FB4F-A001-BA602606DF8A}"/>
                    </a:ext>
                  </a:extLst>
                </p:cNvPr>
                <p:cNvSpPr txBox="1"/>
                <p:nvPr/>
              </p:nvSpPr>
              <p:spPr>
                <a:xfrm>
                  <a:off x="7260935" y="5009686"/>
                  <a:ext cx="415627" cy="430887"/>
                </a:xfrm>
                <a:prstGeom prst="rect">
                  <a:avLst/>
                </a:prstGeom>
                <a:solidFill>
                  <a:schemeClr val="accent5">
                    <a:lumMod val="40000"/>
                    <a:lumOff val="60000"/>
                  </a:schemeClr>
                </a:solid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3</m:t>
                            </m:r>
                          </m:sub>
                        </m:sSub>
                      </m:oMath>
                    </m:oMathPara>
                  </a14:m>
                  <a:endParaRPr lang="en-US" sz="2800" dirty="0"/>
                </a:p>
              </p:txBody>
            </p:sp>
          </mc:Choice>
          <mc:Fallback xmlns="">
            <p:sp>
              <p:nvSpPr>
                <p:cNvPr id="2" name="TextBox 1">
                  <a:extLst>
                    <a:ext uri="{FF2B5EF4-FFF2-40B4-BE49-F238E27FC236}">
                      <a16:creationId xmlns:a16="http://schemas.microsoft.com/office/drawing/2014/main" id="{A3448A02-07BE-FB4F-A001-BA602606DF8A}"/>
                    </a:ext>
                  </a:extLst>
                </p:cNvPr>
                <p:cNvSpPr txBox="1">
                  <a:spLocks noRot="1" noChangeAspect="1" noMove="1" noResize="1" noEditPoints="1" noAdjustHandles="1" noChangeArrowheads="1" noChangeShapeType="1" noTextEdit="1"/>
                </p:cNvSpPr>
                <p:nvPr/>
              </p:nvSpPr>
              <p:spPr>
                <a:xfrm>
                  <a:off x="7260935" y="5009686"/>
                  <a:ext cx="415627" cy="430887"/>
                </a:xfrm>
                <a:prstGeom prst="rect">
                  <a:avLst/>
                </a:prstGeom>
                <a:blipFill>
                  <a:blip r:embed="rId7"/>
                  <a:stretch>
                    <a:fillRect l="-39394" b="-34286"/>
                  </a:stretch>
                </a:blipFill>
              </p:spPr>
              <p:txBody>
                <a:bodyPr/>
                <a:lstStyle/>
                <a:p>
                  <a:r>
                    <a:rPr lang="en-US">
                      <a:noFill/>
                    </a:rPr>
                    <a:t> </a:t>
                  </a:r>
                </a:p>
              </p:txBody>
            </p:sp>
          </mc:Fallback>
        </mc:AlternateContent>
      </p:grpSp>
      <p:grpSp>
        <p:nvGrpSpPr>
          <p:cNvPr id="8" name="Group 7">
            <a:extLst>
              <a:ext uri="{FF2B5EF4-FFF2-40B4-BE49-F238E27FC236}">
                <a16:creationId xmlns:a16="http://schemas.microsoft.com/office/drawing/2014/main" id="{BECE9631-5BD9-5F44-8320-A2E3BE823791}"/>
              </a:ext>
            </a:extLst>
          </p:cNvPr>
          <p:cNvGrpSpPr/>
          <p:nvPr/>
        </p:nvGrpSpPr>
        <p:grpSpPr>
          <a:xfrm>
            <a:off x="901173" y="3366719"/>
            <a:ext cx="6457736" cy="1242695"/>
            <a:chOff x="901173" y="3366719"/>
            <a:chExt cx="6457736" cy="1242695"/>
          </a:xfrm>
        </p:grpSpPr>
        <p:sp>
          <p:nvSpPr>
            <p:cNvPr id="22" name="Rectangle 21">
              <a:extLst>
                <a:ext uri="{FF2B5EF4-FFF2-40B4-BE49-F238E27FC236}">
                  <a16:creationId xmlns:a16="http://schemas.microsoft.com/office/drawing/2014/main" id="{2D8D3AB4-A589-3B46-B9EA-9A658DE84237}"/>
                </a:ext>
              </a:extLst>
            </p:cNvPr>
            <p:cNvSpPr/>
            <p:nvPr/>
          </p:nvSpPr>
          <p:spPr bwMode="auto">
            <a:xfrm>
              <a:off x="5234940" y="3366719"/>
              <a:ext cx="2123969" cy="1242695"/>
            </a:xfrm>
            <a:prstGeom prst="rect">
              <a:avLst/>
            </a:prstGeom>
            <a:solidFill>
              <a:schemeClr val="accent5">
                <a:lumMod val="40000"/>
                <a:lumOff val="6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3" name="Rectangle 22">
              <a:extLst>
                <a:ext uri="{FF2B5EF4-FFF2-40B4-BE49-F238E27FC236}">
                  <a16:creationId xmlns:a16="http://schemas.microsoft.com/office/drawing/2014/main" id="{94EFEDF9-1B47-D84F-B347-105E94CB8253}"/>
                </a:ext>
              </a:extLst>
            </p:cNvPr>
            <p:cNvSpPr/>
            <p:nvPr/>
          </p:nvSpPr>
          <p:spPr bwMode="auto">
            <a:xfrm>
              <a:off x="2537460" y="3366719"/>
              <a:ext cx="2426970" cy="1242695"/>
            </a:xfrm>
            <a:prstGeom prst="rect">
              <a:avLst/>
            </a:prstGeom>
            <a:solidFill>
              <a:srgbClr val="FFFF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graphicFrame>
              <p:nvGraphicFramePr>
                <p:cNvPr id="25" name="对象 5">
                  <a:extLst>
                    <a:ext uri="{FF2B5EF4-FFF2-40B4-BE49-F238E27FC236}">
                      <a16:creationId xmlns:a16="http://schemas.microsoft.com/office/drawing/2014/main" id="{C1DA7796-F71C-3847-9118-6805F0820EA0}"/>
                    </a:ext>
                  </a:extLst>
                </p:cNvPr>
                <p:cNvGraphicFramePr>
                  <a:graphicFrameLocks noChangeAspect="1"/>
                </p:cNvGraphicFramePr>
                <p:nvPr>
                  <p:extLst/>
                </p:nvPr>
              </p:nvGraphicFramePr>
              <p:xfrm>
                <a:off x="901173" y="3436989"/>
                <a:ext cx="6457736" cy="1031031"/>
              </p:xfrm>
              <a:graphic>
                <a:graphicData uri="http://schemas.openxmlformats.org/presentationml/2006/ole">
                  <mc:AlternateContent>
                    <mc:Choice xmlns:v="urn:schemas-microsoft-com:vml" Requires="v">
                      <p:oleObj spid="_x0000_s9256" name="Equation" r:id="rId8" imgW="2463800" imgH="393700" progId="Equation.3">
                        <p:embed/>
                      </p:oleObj>
                    </mc:Choice>
                    <mc:Fallback>
                      <p:oleObj name="Equation" r:id="rId8" imgW="2463800" imgH="393700" progId="Equation.3">
                        <p:embed/>
                        <p:pic>
                          <p:nvPicPr>
                            <p:cNvPr id="25" name="对象 5">
                              <a:extLst>
                                <a:ext uri="{FF2B5EF4-FFF2-40B4-BE49-F238E27FC236}">
                                  <a16:creationId xmlns:a16="http://schemas.microsoft.com/office/drawing/2014/main" id="{C1DA7796-F71C-3847-9118-6805F0820EA0}"/>
                                </a:ext>
                              </a:extLst>
                            </p:cNvPr>
                            <p:cNvPicPr/>
                            <p:nvPr/>
                          </p:nvPicPr>
                          <p:blipFill>
                            <a:blip r:embed="rId9"/>
                            <a:stretch>
                              <a:fillRect/>
                            </a:stretch>
                          </p:blipFill>
                          <p:spPr>
                            <a:xfrm>
                              <a:off x="901173" y="3436989"/>
                              <a:ext cx="6457736" cy="1031031"/>
                            </a:xfrm>
                            <a:prstGeom prst="rect">
                              <a:avLst/>
                            </a:prstGeom>
                          </p:spPr>
                        </p:pic>
                      </p:oleObj>
                    </mc:Fallback>
                  </mc:AlternateContent>
                </a:graphicData>
              </a:graphic>
            </p:graphicFrame>
          </mc:Choice>
          <mc:Fallback xmlns="">
            <p:graphicFrame>
              <p:nvGraphicFramePr>
                <p:cNvPr id="25" name="对象 5">
                  <a:extLst>
                    <a:ext uri="{FF2B5EF4-FFF2-40B4-BE49-F238E27FC236}">
                      <a16:creationId xmlns:a16="http://schemas.microsoft.com/office/drawing/2014/main" id="{C1DA7796-F71C-3847-9118-6805F0820EA0}"/>
                    </a:ext>
                  </a:extLst>
                </p:cNvPr>
                <p:cNvGraphicFramePr>
                  <a:graphicFrameLocks noChangeAspect="1"/>
                </p:cNvGraphicFramePr>
                <p:nvPr>
                  <p:extLst>
                    <p:ext uri="{D42A27DB-BD31-4B8C-83A1-F6EECF244321}">
                      <p14:modId xmlns:p14="http://schemas.microsoft.com/office/powerpoint/2010/main" val="3949733832"/>
                    </p:ext>
                  </p:extLst>
                </p:nvPr>
              </p:nvGraphicFramePr>
              <p:xfrm>
                <a:off x="901173" y="3436989"/>
                <a:ext cx="6457736" cy="1031031"/>
              </p:xfrm>
              <a:graphic>
                <a:graphicData uri="http://schemas.openxmlformats.org/presentationml/2006/ole">
                  <mc:AlternateContent>
                    <mc:Choice xmlns:v="urn:schemas-microsoft-com:vml" Requires="v">
                      <p:oleObj spid="_x0000_s2068" name="Equation" r:id="rId10" imgW="2463800" imgH="393700" progId="Equation.3">
                        <p:embed/>
                      </p:oleObj>
                    </mc:Choice>
                    <mc:Fallback>
                      <p:oleObj name="Equation" r:id="rId10" imgW="2463800" imgH="393700" progId="Equation.3">
                        <p:embed/>
                        <p:pic>
                          <p:nvPicPr>
                            <p:cNvPr id="25" name="对象 5">
                              <a:extLst>
                                <a:ext uri="{FF2B5EF4-FFF2-40B4-BE49-F238E27FC236}">
                                  <a16:creationId xmlns:a16="http://schemas.microsoft.com/office/drawing/2014/main" id="{C1DA7796-F71C-3847-9118-6805F0820EA0}"/>
                                </a:ext>
                              </a:extLst>
                            </p:cNvPr>
                            <p:cNvPicPr/>
                            <p:nvPr/>
                          </p:nvPicPr>
                          <p:blipFill>
                            <a:blip r:embed="rId11"/>
                            <a:stretch>
                              <a:fillRect/>
                            </a:stretch>
                          </p:blipFill>
                          <p:spPr>
                            <a:xfrm>
                              <a:off x="901173" y="3436989"/>
                              <a:ext cx="6457736" cy="1031031"/>
                            </a:xfrm>
                            <a:prstGeom prst="rect">
                              <a:avLst/>
                            </a:prstGeom>
                          </p:spPr>
                        </p:pic>
                      </p:oleObj>
                    </mc:Fallback>
                  </mc:AlternateContent>
                </a:graphicData>
              </a:graphic>
            </p:graphicFrame>
          </mc:Fallback>
        </mc:AlternateContent>
        <p:grpSp>
          <p:nvGrpSpPr>
            <p:cNvPr id="7" name="Group 6">
              <a:extLst>
                <a:ext uri="{FF2B5EF4-FFF2-40B4-BE49-F238E27FC236}">
                  <a16:creationId xmlns:a16="http://schemas.microsoft.com/office/drawing/2014/main" id="{AFFEE8CD-7287-EB42-93F1-55EFDC05C10C}"/>
                </a:ext>
              </a:extLst>
            </p:cNvPr>
            <p:cNvGrpSpPr/>
            <p:nvPr/>
          </p:nvGrpSpPr>
          <p:grpSpPr>
            <a:xfrm>
              <a:off x="5923713" y="3758136"/>
              <a:ext cx="385041" cy="528935"/>
              <a:chOff x="7678730" y="1948740"/>
              <a:chExt cx="385041" cy="528935"/>
            </a:xfrm>
          </p:grpSpPr>
          <p:sp>
            <p:nvSpPr>
              <p:cNvPr id="5" name="TextBox 4">
                <a:extLst>
                  <a:ext uri="{FF2B5EF4-FFF2-40B4-BE49-F238E27FC236}">
                    <a16:creationId xmlns:a16="http://schemas.microsoft.com/office/drawing/2014/main" id="{2EB06FA8-435F-B548-8FEC-501E6A2605FF}"/>
                  </a:ext>
                </a:extLst>
              </p:cNvPr>
              <p:cNvSpPr txBox="1"/>
              <p:nvPr/>
            </p:nvSpPr>
            <p:spPr>
              <a:xfrm>
                <a:off x="7678730" y="2016010"/>
                <a:ext cx="385041" cy="461665"/>
              </a:xfrm>
              <a:prstGeom prst="rect">
                <a:avLst/>
              </a:prstGeom>
              <a:solidFill>
                <a:schemeClr val="accent5">
                  <a:lumMod val="40000"/>
                  <a:lumOff val="60000"/>
                </a:schemeClr>
              </a:solidFill>
            </p:spPr>
            <p:txBody>
              <a:bodyPr wrap="square" rtlCol="0">
                <a:spAutoFit/>
              </a:bodyPr>
              <a:lstStyle/>
              <a:p>
                <a:endParaRPr lang="en-US"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C9BFF26-E58C-2C47-B4AB-EB0375B87182}"/>
                      </a:ext>
                    </a:extLst>
                  </p:cNvPr>
                  <p:cNvSpPr txBox="1"/>
                  <p:nvPr/>
                </p:nvSpPr>
                <p:spPr>
                  <a:xfrm>
                    <a:off x="7705280" y="1948740"/>
                    <a:ext cx="342273" cy="369332"/>
                  </a:xfrm>
                  <a:prstGeom prst="rect">
                    <a:avLst/>
                  </a:prstGeom>
                  <a:solidFill>
                    <a:schemeClr val="accent5">
                      <a:lumMod val="40000"/>
                      <a:lumOff val="60000"/>
                    </a:schemeClr>
                  </a:solid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oMath>
                      </m:oMathPara>
                    </a14:m>
                    <a:endParaRPr lang="en-US" dirty="0">
                      <a:latin typeface="Arial" panose="020B0604020202020204" pitchFamily="34" charset="0"/>
                      <a:cs typeface="Arial" panose="020B0604020202020204" pitchFamily="34" charset="0"/>
                    </a:endParaRPr>
                  </a:p>
                </p:txBody>
              </p:sp>
            </mc:Choice>
            <mc:Fallback xmlns="">
              <p:sp>
                <p:nvSpPr>
                  <p:cNvPr id="19" name="TextBox 18">
                    <a:extLst>
                      <a:ext uri="{FF2B5EF4-FFF2-40B4-BE49-F238E27FC236}">
                        <a16:creationId xmlns:a16="http://schemas.microsoft.com/office/drawing/2014/main" id="{2C9BFF26-E58C-2C47-B4AB-EB0375B87182}"/>
                      </a:ext>
                    </a:extLst>
                  </p:cNvPr>
                  <p:cNvSpPr txBox="1">
                    <a:spLocks noRot="1" noChangeAspect="1" noMove="1" noResize="1" noEditPoints="1" noAdjustHandles="1" noChangeArrowheads="1" noChangeShapeType="1" noTextEdit="1"/>
                  </p:cNvSpPr>
                  <p:nvPr/>
                </p:nvSpPr>
                <p:spPr>
                  <a:xfrm>
                    <a:off x="7705280" y="1948740"/>
                    <a:ext cx="342273" cy="369332"/>
                  </a:xfrm>
                  <a:prstGeom prst="rect">
                    <a:avLst/>
                  </a:prstGeom>
                  <a:blipFill>
                    <a:blip r:embed="rId12"/>
                    <a:stretch>
                      <a:fillRect l="-40741" b="-33333"/>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28084465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25849-A237-4B47-BBC6-15B12D767EBA}"/>
              </a:ext>
            </a:extLst>
          </p:cNvPr>
          <p:cNvSpPr>
            <a:spLocks noGrp="1"/>
          </p:cNvSpPr>
          <p:nvPr>
            <p:ph type="title"/>
          </p:nvPr>
        </p:nvSpPr>
        <p:spPr/>
        <p:txBody>
          <a:bodyPr/>
          <a:lstStyle/>
          <a:p>
            <a:r>
              <a:rPr lang="en-US" dirty="0"/>
              <a:t>Decentralized Optimization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2D15A77-106F-254F-8647-823A2C48F01B}"/>
                  </a:ext>
                </a:extLst>
              </p:cNvPr>
              <p:cNvSpPr>
                <a:spLocks noGrp="1"/>
              </p:cNvSpPr>
              <p:nvPr>
                <p:ph idx="1"/>
              </p:nvPr>
            </p:nvSpPr>
            <p:spPr>
              <a:xfrm>
                <a:off x="685800" y="1524000"/>
                <a:ext cx="8092440" cy="4572000"/>
              </a:xfrm>
            </p:spPr>
            <p:txBody>
              <a:bodyPr/>
              <a:lstStyle/>
              <a:p>
                <a:endParaRPr lang="en-US" dirty="0"/>
              </a:p>
              <a:p>
                <a:pPr marL="0" indent="0">
                  <a:buNone/>
                </a:pPr>
                <a:r>
                  <a:rPr lang="en-US" dirty="0"/>
                  <a:t>If weights chosen appropriately then</a:t>
                </a:r>
              </a:p>
              <a:p>
                <a:pPr marL="0" indent="0">
                  <a:buNone/>
                </a:pPr>
                <a:endParaRPr lang="en-US" dirty="0"/>
              </a:p>
              <a:p>
                <a:pPr marL="0" indent="0">
                  <a:buNone/>
                </a:pPr>
                <a:r>
                  <a:rPr lang="en-US" dirty="0"/>
                  <a:t>in the limit as  </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sym typeface="Wingdings" pitchFamily="2" charset="2"/>
                  </a:rPr>
                  <a:t></a:t>
                </a:r>
                <a:r>
                  <a:rPr lang="en-US" dirty="0">
                    <a:latin typeface="Times New Roman" panose="02020603050405020304" pitchFamily="18" charset="0"/>
                    <a:cs typeface="Times New Roman" panose="02020603050405020304" pitchFamily="18" charset="0"/>
                    <a:sym typeface="Wingdings" pitchFamily="2" charset="2"/>
                  </a:rPr>
                  <a:t> ∞</a:t>
                </a:r>
                <a:endParaRPr lang="en-US" dirty="0">
                  <a:latin typeface="Times New Roman" panose="02020603050405020304" pitchFamily="18" charset="0"/>
                  <a:cs typeface="Times New Roman" panose="02020603050405020304" pitchFamily="18" charset="0"/>
                </a:endParaRPr>
              </a:p>
              <a:p>
                <a:endParaRPr lang="en-US" dirty="0"/>
              </a:p>
              <a:p>
                <a:r>
                  <a:rPr lang="en-US" dirty="0">
                    <a:solidFill>
                      <a:schemeClr val="accent1">
                        <a:lumMod val="75000"/>
                      </a:schemeClr>
                    </a:solidFill>
                  </a:rPr>
                  <a:t>Consensus</a:t>
                </a:r>
                <a:r>
                  <a:rPr lang="en-US" dirty="0"/>
                  <a:t>: All agents converge to same estimate</a:t>
                </a:r>
              </a:p>
              <a:p>
                <a:endParaRPr lang="en-US" dirty="0"/>
              </a:p>
              <a:p>
                <a:r>
                  <a:rPr lang="en-US" dirty="0">
                    <a:solidFill>
                      <a:srgbClr val="C00000"/>
                    </a:solidFill>
                  </a:rPr>
                  <a:t>Optimality: </a:t>
                </a:r>
                <a:r>
                  <a:rPr lang="en-US" dirty="0"/>
                  <a:t>Estimates converge to identical point in</a:t>
                </a:r>
                <a:br>
                  <a:rPr lang="en-US" dirty="0"/>
                </a:br>
                <a:r>
                  <a:rPr lang="en-US" dirty="0"/>
                  <a:t>		 			</a:t>
                </a:r>
                <a:r>
                  <a:rPr lang="en-US" dirty="0">
                    <a:solidFill>
                      <a:srgbClr val="C00000"/>
                    </a:solidFill>
                    <a:latin typeface="Helvetica" pitchFamily="2" charset="0"/>
                    <a:cs typeface="Arial" panose="020B0604020202020204" pitchFamily="34" charset="0"/>
                  </a:rPr>
                  <a:t>argmin</a:t>
                </a:r>
                <a:r>
                  <a:rPr lang="en-US" sz="2800" i="1" baseline="-25000" dirty="0" err="1">
                    <a:solidFill>
                      <a:srgbClr val="C00000"/>
                    </a:solidFill>
                    <a:latin typeface="Helvetica" pitchFamily="2" charset="0"/>
                    <a:cs typeface="Arial" panose="020B0604020202020204" pitchFamily="34" charset="0"/>
                  </a:rPr>
                  <a:t>x</a:t>
                </a:r>
                <a:r>
                  <a:rPr lang="en-US" sz="2800" dirty="0">
                    <a:solidFill>
                      <a:srgbClr val="C00000"/>
                    </a:solidFill>
                  </a:rPr>
                  <a:t> </a:t>
                </a:r>
                <a14:m>
                  <m:oMath xmlns:m="http://schemas.openxmlformats.org/officeDocument/2006/math">
                    <m:nary>
                      <m:naryPr>
                        <m:chr m:val="∑"/>
                        <m:supHide m:val="on"/>
                        <m:ctrlPr>
                          <a:rPr lang="en-US" sz="2800" i="1">
                            <a:solidFill>
                              <a:srgbClr val="C00000"/>
                            </a:solidFill>
                            <a:latin typeface="Cambria Math" panose="02040503050406030204" pitchFamily="18" charset="0"/>
                          </a:rPr>
                        </m:ctrlPr>
                      </m:naryPr>
                      <m:sub>
                        <m:r>
                          <m:rPr>
                            <m:brk m:alnAt="7"/>
                          </m:rPr>
                          <a:rPr lang="en-US" sz="2800" i="1">
                            <a:solidFill>
                              <a:srgbClr val="C00000"/>
                            </a:solidFill>
                            <a:latin typeface="Cambria Math" panose="02040503050406030204" pitchFamily="18" charset="0"/>
                          </a:rPr>
                          <m:t>𝑖</m:t>
                        </m:r>
                      </m:sub>
                      <m:sup/>
                      <m:e>
                        <m:sSub>
                          <m:sSubPr>
                            <m:ctrlPr>
                              <a:rPr lang="en-US" sz="2800" i="1">
                                <a:solidFill>
                                  <a:srgbClr val="C00000"/>
                                </a:solidFill>
                                <a:latin typeface="Cambria Math" panose="02040503050406030204" pitchFamily="18" charset="0"/>
                              </a:rPr>
                            </m:ctrlPr>
                          </m:sSubPr>
                          <m:e>
                            <m:r>
                              <a:rPr lang="en-US" sz="2800" i="1">
                                <a:solidFill>
                                  <a:srgbClr val="C00000"/>
                                </a:solidFill>
                                <a:latin typeface="Cambria Math" panose="02040503050406030204" pitchFamily="18" charset="0"/>
                              </a:rPr>
                              <m:t> </m:t>
                            </m:r>
                            <m:r>
                              <a:rPr lang="en-US" sz="2800" i="1">
                                <a:solidFill>
                                  <a:srgbClr val="C00000"/>
                                </a:solidFill>
                                <a:latin typeface="Cambria Math" panose="02040503050406030204" pitchFamily="18" charset="0"/>
                              </a:rPr>
                              <m:t>𝑓</m:t>
                            </m:r>
                          </m:e>
                          <m:sub>
                            <m:r>
                              <a:rPr lang="en-US" sz="2800" i="1">
                                <a:solidFill>
                                  <a:srgbClr val="C00000"/>
                                </a:solidFill>
                                <a:latin typeface="Cambria Math" panose="02040503050406030204" pitchFamily="18" charset="0"/>
                              </a:rPr>
                              <m:t>𝑖</m:t>
                            </m:r>
                          </m:sub>
                        </m:sSub>
                        <m:d>
                          <m:dPr>
                            <m:ctrlPr>
                              <a:rPr lang="en-US" sz="2800" i="1">
                                <a:solidFill>
                                  <a:srgbClr val="C00000"/>
                                </a:solidFill>
                                <a:latin typeface="Cambria Math" panose="02040503050406030204" pitchFamily="18" charset="0"/>
                              </a:rPr>
                            </m:ctrlPr>
                          </m:dPr>
                          <m:e>
                            <m:r>
                              <a:rPr lang="en-US" sz="2800" i="1">
                                <a:solidFill>
                                  <a:srgbClr val="C00000"/>
                                </a:solidFill>
                                <a:latin typeface="Cambria Math" panose="02040503050406030204" pitchFamily="18" charset="0"/>
                              </a:rPr>
                              <m:t>𝑥</m:t>
                            </m:r>
                          </m:e>
                        </m:d>
                      </m:e>
                    </m:nary>
                  </m:oMath>
                </a14:m>
                <a:endParaRPr lang="en-US" sz="2800" dirty="0"/>
              </a:p>
            </p:txBody>
          </p:sp>
        </mc:Choice>
        <mc:Fallback xmlns="">
          <p:sp>
            <p:nvSpPr>
              <p:cNvPr id="3" name="Content Placeholder 2">
                <a:extLst>
                  <a:ext uri="{FF2B5EF4-FFF2-40B4-BE49-F238E27FC236}">
                    <a16:creationId xmlns:a16="http://schemas.microsoft.com/office/drawing/2014/main" id="{A2D15A77-106F-254F-8647-823A2C48F01B}"/>
                  </a:ext>
                </a:extLst>
              </p:cNvPr>
              <p:cNvSpPr>
                <a:spLocks noGrp="1" noRot="1" noChangeAspect="1" noMove="1" noResize="1" noEditPoints="1" noAdjustHandles="1" noChangeArrowheads="1" noChangeShapeType="1" noTextEdit="1"/>
              </p:cNvSpPr>
              <p:nvPr>
                <p:ph idx="1"/>
              </p:nvPr>
            </p:nvSpPr>
            <p:spPr>
              <a:xfrm>
                <a:off x="685800" y="1524000"/>
                <a:ext cx="8092440" cy="4572000"/>
              </a:xfrm>
              <a:blipFill>
                <a:blip r:embed="rId2"/>
                <a:stretch>
                  <a:fillRect l="-1097" b="-888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A730F8B-0F49-4145-ACBF-6F643EEAB361}"/>
              </a:ext>
            </a:extLst>
          </p:cNvPr>
          <p:cNvSpPr>
            <a:spLocks noGrp="1"/>
          </p:cNvSpPr>
          <p:nvPr>
            <p:ph type="sldNum" sz="quarter" idx="12"/>
          </p:nvPr>
        </p:nvSpPr>
        <p:spPr/>
        <p:txBody>
          <a:bodyPr/>
          <a:lstStyle/>
          <a:p>
            <a:pPr>
              <a:defRPr/>
            </a:pPr>
            <a:fld id="{D207DEF5-A307-4F25-8C66-A6D5B058479D}" type="slidenum">
              <a:rPr lang="en-US" smtClean="0"/>
              <a:pPr>
                <a:defRPr/>
              </a:pPr>
              <a:t>47</a:t>
            </a:fld>
            <a:endParaRPr lang="en-US" dirty="0"/>
          </a:p>
        </p:txBody>
      </p:sp>
    </p:spTree>
    <p:extLst>
      <p:ext uri="{BB962C8B-B14F-4D97-AF65-F5344CB8AC3E}">
        <p14:creationId xmlns:p14="http://schemas.microsoft.com/office/powerpoint/2010/main" val="5290313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0090F-D6BD-B644-8787-B84039725951}"/>
              </a:ext>
            </a:extLst>
          </p:cNvPr>
          <p:cNvSpPr>
            <a:spLocks noGrp="1"/>
          </p:cNvSpPr>
          <p:nvPr>
            <p:ph type="title"/>
          </p:nvPr>
        </p:nvSpPr>
        <p:spPr/>
        <p:txBody>
          <a:bodyPr/>
          <a:lstStyle/>
          <a:p>
            <a:r>
              <a:rPr lang="en-US" dirty="0"/>
              <a:t>Suitable Weights</a:t>
            </a:r>
          </a:p>
        </p:txBody>
      </p:sp>
      <p:sp>
        <p:nvSpPr>
          <p:cNvPr id="3" name="Content Placeholder 2">
            <a:extLst>
              <a:ext uri="{FF2B5EF4-FFF2-40B4-BE49-F238E27FC236}">
                <a16:creationId xmlns:a16="http://schemas.microsoft.com/office/drawing/2014/main" id="{351AFEE0-37B3-7349-9889-DF829736AE6F}"/>
              </a:ext>
            </a:extLst>
          </p:cNvPr>
          <p:cNvSpPr>
            <a:spLocks noGrp="1"/>
          </p:cNvSpPr>
          <p:nvPr>
            <p:ph idx="1"/>
          </p:nvPr>
        </p:nvSpPr>
        <p:spPr/>
        <p:txBody>
          <a:bodyPr/>
          <a:lstStyle/>
          <a:p>
            <a:endParaRPr lang="en-US" dirty="0"/>
          </a:p>
          <a:p>
            <a:r>
              <a:rPr lang="en-US" dirty="0" err="1"/>
              <a:t>W</a:t>
            </a:r>
            <a:r>
              <a:rPr lang="en-US" baseline="-25000" dirty="0" err="1"/>
              <a:t>ij</a:t>
            </a:r>
            <a:r>
              <a:rPr lang="en-US" baseline="-25000" dirty="0"/>
              <a:t> </a:t>
            </a:r>
            <a:r>
              <a:rPr lang="en-US" dirty="0"/>
              <a:t>= weight assigned by agent </a:t>
            </a:r>
            <a:r>
              <a:rPr lang="en-US" dirty="0" err="1"/>
              <a:t>i</a:t>
            </a:r>
            <a:r>
              <a:rPr lang="en-US" dirty="0"/>
              <a:t> to estimate of agent j</a:t>
            </a:r>
          </a:p>
          <a:p>
            <a:endParaRPr lang="en-US" dirty="0"/>
          </a:p>
          <a:p>
            <a:r>
              <a:rPr lang="en-US" dirty="0"/>
              <a:t>The weight matrix should be doubly stochastic, and the (undirected) network should be connected</a:t>
            </a:r>
          </a:p>
        </p:txBody>
      </p:sp>
      <p:sp>
        <p:nvSpPr>
          <p:cNvPr id="4" name="Slide Number Placeholder 3">
            <a:extLst>
              <a:ext uri="{FF2B5EF4-FFF2-40B4-BE49-F238E27FC236}">
                <a16:creationId xmlns:a16="http://schemas.microsoft.com/office/drawing/2014/main" id="{CD9EF7BC-2093-6848-957F-C6A4F0C78EA3}"/>
              </a:ext>
            </a:extLst>
          </p:cNvPr>
          <p:cNvSpPr>
            <a:spLocks noGrp="1"/>
          </p:cNvSpPr>
          <p:nvPr>
            <p:ph type="sldNum" sz="quarter" idx="12"/>
          </p:nvPr>
        </p:nvSpPr>
        <p:spPr/>
        <p:txBody>
          <a:bodyPr/>
          <a:lstStyle/>
          <a:p>
            <a:pPr>
              <a:defRPr/>
            </a:pPr>
            <a:fld id="{D207DEF5-A307-4F25-8C66-A6D5B058479D}" type="slidenum">
              <a:rPr lang="en-US" smtClean="0"/>
              <a:pPr>
                <a:defRPr/>
              </a:pPr>
              <a:t>48</a:t>
            </a:fld>
            <a:endParaRPr lang="en-US" dirty="0"/>
          </a:p>
        </p:txBody>
      </p:sp>
    </p:spTree>
    <p:extLst>
      <p:ext uri="{BB962C8B-B14F-4D97-AF65-F5344CB8AC3E}">
        <p14:creationId xmlns:p14="http://schemas.microsoft.com/office/powerpoint/2010/main" val="1264670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685800" y="304800"/>
            <a:ext cx="7772400" cy="1143000"/>
          </a:xfrm>
          <a:prstGeom prst="rect">
            <a:avLst/>
          </a:prstGeom>
        </p:spPr>
        <p:txBody>
          <a:bodyPr/>
          <a:lstStyle>
            <a:lvl1pPr algn="ctr" rtl="0" eaLnBrk="0" fontAlgn="base" hangingPunct="0">
              <a:spcBef>
                <a:spcPct val="0"/>
              </a:spcBef>
              <a:spcAft>
                <a:spcPct val="0"/>
              </a:spcAft>
              <a:defRPr sz="2800">
                <a:solidFill>
                  <a:srgbClr val="0000FF"/>
                </a:solidFill>
                <a:latin typeface="Helvetica"/>
                <a:ea typeface="+mj-ea"/>
                <a:cs typeface="Helvetica"/>
              </a:defRPr>
            </a:lvl1pPr>
            <a:lvl2pPr algn="ctr" rtl="0" eaLnBrk="0" fontAlgn="base" hangingPunct="0">
              <a:spcBef>
                <a:spcPct val="0"/>
              </a:spcBef>
              <a:spcAft>
                <a:spcPct val="0"/>
              </a:spcAft>
              <a:defRPr sz="2800">
                <a:solidFill>
                  <a:srgbClr val="0000FF"/>
                </a:solidFill>
                <a:latin typeface="Comic Sans MS" pitchFamily="66" charset="0"/>
              </a:defRPr>
            </a:lvl2pPr>
            <a:lvl3pPr algn="ctr" rtl="0" eaLnBrk="0" fontAlgn="base" hangingPunct="0">
              <a:spcBef>
                <a:spcPct val="0"/>
              </a:spcBef>
              <a:spcAft>
                <a:spcPct val="0"/>
              </a:spcAft>
              <a:defRPr sz="2800">
                <a:solidFill>
                  <a:srgbClr val="0000FF"/>
                </a:solidFill>
                <a:latin typeface="Comic Sans MS" pitchFamily="66" charset="0"/>
              </a:defRPr>
            </a:lvl3pPr>
            <a:lvl4pPr algn="ctr" rtl="0" eaLnBrk="0" fontAlgn="base" hangingPunct="0">
              <a:spcBef>
                <a:spcPct val="0"/>
              </a:spcBef>
              <a:spcAft>
                <a:spcPct val="0"/>
              </a:spcAft>
              <a:defRPr sz="2800">
                <a:solidFill>
                  <a:srgbClr val="0000FF"/>
                </a:solidFill>
                <a:latin typeface="Comic Sans MS" pitchFamily="66" charset="0"/>
              </a:defRPr>
            </a:lvl4pPr>
            <a:lvl5pPr algn="ctr" rtl="0" eaLnBrk="0" fontAlgn="base" hangingPunct="0">
              <a:spcBef>
                <a:spcPct val="0"/>
              </a:spcBef>
              <a:spcAft>
                <a:spcPct val="0"/>
              </a:spcAft>
              <a:defRPr sz="2800">
                <a:solidFill>
                  <a:srgbClr val="0000FF"/>
                </a:solidFill>
                <a:latin typeface="Comic Sans MS" pitchFamily="66" charset="0"/>
              </a:defRPr>
            </a:lvl5pPr>
            <a:lvl6pPr marL="457200" algn="ctr" rtl="0" eaLnBrk="0" fontAlgn="base" hangingPunct="0">
              <a:spcBef>
                <a:spcPct val="0"/>
              </a:spcBef>
              <a:spcAft>
                <a:spcPct val="0"/>
              </a:spcAft>
              <a:defRPr sz="2800">
                <a:solidFill>
                  <a:srgbClr val="0000FF"/>
                </a:solidFill>
                <a:latin typeface="Comic Sans MS" pitchFamily="66" charset="0"/>
              </a:defRPr>
            </a:lvl6pPr>
            <a:lvl7pPr marL="914400" algn="ctr" rtl="0" eaLnBrk="0" fontAlgn="base" hangingPunct="0">
              <a:spcBef>
                <a:spcPct val="0"/>
              </a:spcBef>
              <a:spcAft>
                <a:spcPct val="0"/>
              </a:spcAft>
              <a:defRPr sz="2800">
                <a:solidFill>
                  <a:srgbClr val="0000FF"/>
                </a:solidFill>
                <a:latin typeface="Comic Sans MS" pitchFamily="66" charset="0"/>
              </a:defRPr>
            </a:lvl7pPr>
            <a:lvl8pPr marL="1371600" algn="ctr" rtl="0" eaLnBrk="0" fontAlgn="base" hangingPunct="0">
              <a:spcBef>
                <a:spcPct val="0"/>
              </a:spcBef>
              <a:spcAft>
                <a:spcPct val="0"/>
              </a:spcAft>
              <a:defRPr sz="2800">
                <a:solidFill>
                  <a:srgbClr val="0000FF"/>
                </a:solidFill>
                <a:latin typeface="Comic Sans MS" pitchFamily="66" charset="0"/>
              </a:defRPr>
            </a:lvl8pPr>
            <a:lvl9pPr marL="1828800" algn="ctr" rtl="0" eaLnBrk="0" fontAlgn="base" hangingPunct="0">
              <a:spcBef>
                <a:spcPct val="0"/>
              </a:spcBef>
              <a:spcAft>
                <a:spcPct val="0"/>
              </a:spcAft>
              <a:defRPr sz="2800">
                <a:solidFill>
                  <a:srgbClr val="0000FF"/>
                </a:solidFill>
                <a:latin typeface="Comic Sans MS" pitchFamily="66" charset="0"/>
              </a:defRPr>
            </a:lvl9pPr>
          </a:lstStyle>
          <a:p>
            <a:pPr>
              <a:buClrTx/>
              <a:buSzTx/>
              <a:buFontTx/>
              <a:buNone/>
            </a:pPr>
            <a:endParaRPr lang="en-US" kern="0" dirty="0"/>
          </a:p>
          <a:p>
            <a:pPr>
              <a:buClrTx/>
              <a:buSzTx/>
              <a:buFontTx/>
              <a:buNone/>
            </a:pPr>
            <a:r>
              <a:rPr lang="en-US" kern="0" dirty="0"/>
              <a:t>Why does this work?</a:t>
            </a:r>
          </a:p>
        </p:txBody>
      </p:sp>
      <p:grpSp>
        <p:nvGrpSpPr>
          <p:cNvPr id="2" name="Group 1">
            <a:extLst>
              <a:ext uri="{FF2B5EF4-FFF2-40B4-BE49-F238E27FC236}">
                <a16:creationId xmlns:a16="http://schemas.microsoft.com/office/drawing/2014/main" id="{35C56FFC-B171-0D44-ADA9-2B358CBFCA69}"/>
              </a:ext>
            </a:extLst>
          </p:cNvPr>
          <p:cNvGrpSpPr>
            <a:grpSpLocks noChangeAspect="1"/>
          </p:cNvGrpSpPr>
          <p:nvPr/>
        </p:nvGrpSpPr>
        <p:grpSpPr>
          <a:xfrm>
            <a:off x="2794555" y="1757766"/>
            <a:ext cx="3554889" cy="3349339"/>
            <a:chOff x="2251877" y="2115403"/>
            <a:chExt cx="4557550" cy="4294025"/>
          </a:xfrm>
        </p:grpSpPr>
        <p:pic>
          <p:nvPicPr>
            <p:cNvPr id="6" name="Picture 3" descr="C:\Users\Nitin\AppData\Local\Microsoft\Windows\Temporary Internet Files\Content.IE5\3BID1E21\MC900056645[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1877" y="2115403"/>
              <a:ext cx="4557550" cy="42940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E119B1B-18A8-814D-88C9-64B503A48A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004" y="5727030"/>
              <a:ext cx="1433284" cy="471475"/>
            </a:xfrm>
            <a:prstGeom prst="rect">
              <a:avLst/>
            </a:prstGeom>
          </p:spPr>
        </p:pic>
      </p:grpSp>
    </p:spTree>
    <p:extLst>
      <p:ext uri="{BB962C8B-B14F-4D97-AF65-F5344CB8AC3E}">
        <p14:creationId xmlns:p14="http://schemas.microsoft.com/office/powerpoint/2010/main" val="1853849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a:extLst>
              <a:ext uri="{FF2B5EF4-FFF2-40B4-BE49-F238E27FC236}">
                <a16:creationId xmlns:a16="http://schemas.microsoft.com/office/drawing/2014/main" id="{139E4F6C-4C99-9D4C-B544-2BE0CB538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65760" y="-1108710"/>
            <a:ext cx="11003280" cy="8252460"/>
          </a:xfrm>
          <a:prstGeom prst="rect">
            <a:avLst/>
          </a:prstGeom>
          <a:noFill/>
          <a:ln w="9525">
            <a:noFill/>
            <a:miter lim="800000"/>
            <a:headEnd/>
            <a:tailEnd/>
          </a:ln>
        </p:spPr>
      </p:pic>
      <p:sp>
        <p:nvSpPr>
          <p:cNvPr id="2" name="Title 1">
            <a:extLst>
              <a:ext uri="{FF2B5EF4-FFF2-40B4-BE49-F238E27FC236}">
                <a16:creationId xmlns:a16="http://schemas.microsoft.com/office/drawing/2014/main" id="{743045ED-40C7-2541-BA8C-0607A502F364}"/>
              </a:ext>
            </a:extLst>
          </p:cNvPr>
          <p:cNvSpPr>
            <a:spLocks noGrp="1"/>
          </p:cNvSpPr>
          <p:nvPr>
            <p:ph type="title"/>
          </p:nvPr>
        </p:nvSpPr>
        <p:spPr/>
        <p:txBody>
          <a:bodyPr/>
          <a:lstStyle/>
          <a:p>
            <a:r>
              <a:rPr lang="en-US" dirty="0"/>
              <a:t>Rendezvous</a:t>
            </a:r>
          </a:p>
        </p:txBody>
      </p:sp>
      <p:sp>
        <p:nvSpPr>
          <p:cNvPr id="4" name="Slide Number Placeholder 3">
            <a:extLst>
              <a:ext uri="{FF2B5EF4-FFF2-40B4-BE49-F238E27FC236}">
                <a16:creationId xmlns:a16="http://schemas.microsoft.com/office/drawing/2014/main" id="{AB0B3EB6-FCC8-414F-8C7D-81F4A744E009}"/>
              </a:ext>
            </a:extLst>
          </p:cNvPr>
          <p:cNvSpPr>
            <a:spLocks noGrp="1"/>
          </p:cNvSpPr>
          <p:nvPr>
            <p:ph type="sldNum" sz="quarter" idx="12"/>
          </p:nvPr>
        </p:nvSpPr>
        <p:spPr/>
        <p:txBody>
          <a:bodyPr/>
          <a:lstStyle/>
          <a:p>
            <a:pPr>
              <a:defRPr/>
            </a:pPr>
            <a:fld id="{D207DEF5-A307-4F25-8C66-A6D5B058479D}" type="slidenum">
              <a:rPr lang="en-US" smtClean="0"/>
              <a:pPr>
                <a:defRPr/>
              </a:pPr>
              <a:t>5</a:t>
            </a:fld>
            <a:endParaRPr lang="en-US" dirty="0"/>
          </a:p>
        </p:txBody>
      </p:sp>
      <p:sp>
        <p:nvSpPr>
          <p:cNvPr id="14" name="Triangle 13">
            <a:extLst>
              <a:ext uri="{FF2B5EF4-FFF2-40B4-BE49-F238E27FC236}">
                <a16:creationId xmlns:a16="http://schemas.microsoft.com/office/drawing/2014/main" id="{AD23936F-2211-6041-BEDC-8F70E16A7347}"/>
              </a:ext>
            </a:extLst>
          </p:cNvPr>
          <p:cNvSpPr/>
          <p:nvPr/>
        </p:nvSpPr>
        <p:spPr bwMode="auto">
          <a:xfrm rot="18831150">
            <a:off x="2153387" y="2315261"/>
            <a:ext cx="3982890" cy="2339298"/>
          </a:xfrm>
          <a:prstGeom prst="triangle">
            <a:avLst/>
          </a:prstGeom>
          <a:solidFill>
            <a:srgbClr val="92D050">
              <a:alpha val="68000"/>
            </a:srgb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endParaRPr kumimoji="0" lang="en-US" sz="2400" b="0" i="0" u="none" strike="noStrike" cap="none" normalizeH="0" baseline="0" dirty="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4D4E18A-9CD6-0448-93AB-9A13A894135F}"/>
                  </a:ext>
                </a:extLst>
              </p:cNvPr>
              <p:cNvSpPr txBox="1"/>
              <p:nvPr/>
            </p:nvSpPr>
            <p:spPr>
              <a:xfrm>
                <a:off x="4032077" y="3579167"/>
                <a:ext cx="615361" cy="707886"/>
              </a:xfrm>
              <a:prstGeom prst="rect">
                <a:avLst/>
              </a:prstGeom>
              <a:noFill/>
            </p:spPr>
            <p:txBody>
              <a:bodyPr wrap="none" rtlCol="0">
                <a:spAutoFit/>
              </a:bodyPr>
              <a:lstStyle/>
              <a:p>
                <a:pPr>
                  <a:buNone/>
                </a:pPr>
                <a14:m>
                  <m:oMathPara xmlns:m="http://schemas.openxmlformats.org/officeDocument/2006/math">
                    <m:oMathParaPr>
                      <m:jc m:val="centerGroup"/>
                    </m:oMathParaPr>
                    <m:oMath xmlns:m="http://schemas.openxmlformats.org/officeDocument/2006/math">
                      <m:r>
                        <a:rPr lang="en-US" sz="4000" i="1" smtClean="0">
                          <a:solidFill>
                            <a:srgbClr val="FF0000"/>
                          </a:solidFill>
                          <a:latin typeface="Cambria Math" panose="02040503050406030204" pitchFamily="18" charset="0"/>
                        </a:rPr>
                        <m:t>𝑥</m:t>
                      </m:r>
                    </m:oMath>
                  </m:oMathPara>
                </a14:m>
                <a:endParaRPr lang="en-US" dirty="0">
                  <a:solidFill>
                    <a:srgbClr val="FF0000"/>
                  </a:solidFill>
                  <a:latin typeface="Helvetica" pitchFamily="2" charset="0"/>
                </a:endParaRPr>
              </a:p>
            </p:txBody>
          </p:sp>
        </mc:Choice>
        <mc:Fallback xmlns="">
          <p:sp>
            <p:nvSpPr>
              <p:cNvPr id="5" name="TextBox 4">
                <a:extLst>
                  <a:ext uri="{FF2B5EF4-FFF2-40B4-BE49-F238E27FC236}">
                    <a16:creationId xmlns:a16="http://schemas.microsoft.com/office/drawing/2014/main" id="{F4D4E18A-9CD6-0448-93AB-9A13A894135F}"/>
                  </a:ext>
                </a:extLst>
              </p:cNvPr>
              <p:cNvSpPr txBox="1">
                <a:spLocks noRot="1" noChangeAspect="1" noMove="1" noResize="1" noEditPoints="1" noAdjustHandles="1" noChangeArrowheads="1" noChangeShapeType="1" noTextEdit="1"/>
              </p:cNvSpPr>
              <p:nvPr/>
            </p:nvSpPr>
            <p:spPr>
              <a:xfrm>
                <a:off x="4032077" y="3579167"/>
                <a:ext cx="615361" cy="707886"/>
              </a:xfrm>
              <a:prstGeom prst="rect">
                <a:avLst/>
              </a:prstGeom>
              <a:blipFill>
                <a:blip r:embed="rId3"/>
                <a:stretch>
                  <a:fillRect l="-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A6B4550-0BDA-A24A-8BF5-2096BFA614A3}"/>
                  </a:ext>
                </a:extLst>
              </p:cNvPr>
              <p:cNvSpPr txBox="1"/>
              <p:nvPr/>
            </p:nvSpPr>
            <p:spPr>
              <a:xfrm>
                <a:off x="2333166" y="2381490"/>
                <a:ext cx="961610" cy="461665"/>
              </a:xfrm>
              <a:prstGeom prst="rect">
                <a:avLst/>
              </a:prstGeom>
              <a:solidFill>
                <a:srgbClr val="FFFF00"/>
              </a:solidFill>
            </p:spPr>
            <p:txBody>
              <a:bodyPr wrap="none" rtlCol="0">
                <a:spAutoFit/>
              </a:bodyPr>
              <a:lstStyle/>
              <a:p>
                <a:pPr>
                  <a:buNone/>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i="1">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1</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dirty="0"/>
              </a:p>
            </p:txBody>
          </p:sp>
        </mc:Choice>
        <mc:Fallback xmlns="">
          <p:sp>
            <p:nvSpPr>
              <p:cNvPr id="3" name="TextBox 2">
                <a:extLst>
                  <a:ext uri="{FF2B5EF4-FFF2-40B4-BE49-F238E27FC236}">
                    <a16:creationId xmlns:a16="http://schemas.microsoft.com/office/drawing/2014/main" id="{AA6B4550-0BDA-A24A-8BF5-2096BFA614A3}"/>
                  </a:ext>
                </a:extLst>
              </p:cNvPr>
              <p:cNvSpPr txBox="1">
                <a:spLocks noRot="1" noChangeAspect="1" noMove="1" noResize="1" noEditPoints="1" noAdjustHandles="1" noChangeArrowheads="1" noChangeShapeType="1" noTextEdit="1"/>
              </p:cNvSpPr>
              <p:nvPr/>
            </p:nvSpPr>
            <p:spPr>
              <a:xfrm>
                <a:off x="2333166" y="2381490"/>
                <a:ext cx="961610" cy="461665"/>
              </a:xfrm>
              <a:prstGeom prst="rect">
                <a:avLst/>
              </a:prstGeom>
              <a:blipFill>
                <a:blip r:embed="rId4"/>
                <a:stretch>
                  <a:fillRect l="-3947"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435DD7F-CFF7-1B4F-88C9-D0A583E98003}"/>
                  </a:ext>
                </a:extLst>
              </p:cNvPr>
              <p:cNvSpPr txBox="1"/>
              <p:nvPr/>
            </p:nvSpPr>
            <p:spPr>
              <a:xfrm>
                <a:off x="6295094" y="2660595"/>
                <a:ext cx="968727" cy="461665"/>
              </a:xfrm>
              <a:prstGeom prst="rect">
                <a:avLst/>
              </a:prstGeom>
              <a:solidFill>
                <a:srgbClr val="FFFF00"/>
              </a:solidFill>
            </p:spPr>
            <p:txBody>
              <a:bodyPr wrap="none" rtlCol="0">
                <a:spAutoFit/>
              </a:bodyPr>
              <a:lstStyle/>
              <a:p>
                <a:pPr>
                  <a:buNone/>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i="1">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2</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dirty="0"/>
              </a:p>
            </p:txBody>
          </p:sp>
        </mc:Choice>
        <mc:Fallback xmlns="">
          <p:sp>
            <p:nvSpPr>
              <p:cNvPr id="12" name="TextBox 11">
                <a:extLst>
                  <a:ext uri="{FF2B5EF4-FFF2-40B4-BE49-F238E27FC236}">
                    <a16:creationId xmlns:a16="http://schemas.microsoft.com/office/drawing/2014/main" id="{E435DD7F-CFF7-1B4F-88C9-D0A583E98003}"/>
                  </a:ext>
                </a:extLst>
              </p:cNvPr>
              <p:cNvSpPr txBox="1">
                <a:spLocks noRot="1" noChangeAspect="1" noMove="1" noResize="1" noEditPoints="1" noAdjustHandles="1" noChangeArrowheads="1" noChangeShapeType="1" noTextEdit="1"/>
              </p:cNvSpPr>
              <p:nvPr/>
            </p:nvSpPr>
            <p:spPr>
              <a:xfrm>
                <a:off x="6295094" y="2660595"/>
                <a:ext cx="968727" cy="461665"/>
              </a:xfrm>
              <a:prstGeom prst="rect">
                <a:avLst/>
              </a:prstGeom>
              <a:blipFill>
                <a:blip r:embed="rId5"/>
                <a:stretch>
                  <a:fillRect l="-3896"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494D644-E59C-AB40-A90E-F286C557E8C0}"/>
                  </a:ext>
                </a:extLst>
              </p:cNvPr>
              <p:cNvSpPr txBox="1"/>
              <p:nvPr/>
            </p:nvSpPr>
            <p:spPr>
              <a:xfrm>
                <a:off x="2949908" y="5773240"/>
                <a:ext cx="968727" cy="461665"/>
              </a:xfrm>
              <a:prstGeom prst="rect">
                <a:avLst/>
              </a:prstGeom>
              <a:solidFill>
                <a:srgbClr val="FFFF00"/>
              </a:solidFill>
            </p:spPr>
            <p:txBody>
              <a:bodyPr wrap="none" rtlCol="0">
                <a:spAutoFit/>
              </a:bodyPr>
              <a:lstStyle/>
              <a:p>
                <a:pPr>
                  <a:buNone/>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i="1">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3</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dirty="0"/>
              </a:p>
            </p:txBody>
          </p:sp>
        </mc:Choice>
        <mc:Fallback xmlns="">
          <p:sp>
            <p:nvSpPr>
              <p:cNvPr id="15" name="TextBox 14">
                <a:extLst>
                  <a:ext uri="{FF2B5EF4-FFF2-40B4-BE49-F238E27FC236}">
                    <a16:creationId xmlns:a16="http://schemas.microsoft.com/office/drawing/2014/main" id="{E494D644-E59C-AB40-A90E-F286C557E8C0}"/>
                  </a:ext>
                </a:extLst>
              </p:cNvPr>
              <p:cNvSpPr txBox="1">
                <a:spLocks noRot="1" noChangeAspect="1" noMove="1" noResize="1" noEditPoints="1" noAdjustHandles="1" noChangeArrowheads="1" noChangeShapeType="1" noTextEdit="1"/>
              </p:cNvSpPr>
              <p:nvPr/>
            </p:nvSpPr>
            <p:spPr>
              <a:xfrm>
                <a:off x="2949908" y="5773240"/>
                <a:ext cx="968727" cy="461665"/>
              </a:xfrm>
              <a:prstGeom prst="rect">
                <a:avLst/>
              </a:prstGeom>
              <a:blipFill>
                <a:blip r:embed="rId6"/>
                <a:stretch>
                  <a:fillRect l="-3846" b="-16216"/>
                </a:stretch>
              </a:blipFill>
            </p:spPr>
            <p:txBody>
              <a:bodyPr/>
              <a:lstStyle/>
              <a:p>
                <a:r>
                  <a:rPr lang="en-US">
                    <a:noFill/>
                  </a:rPr>
                  <a:t> </a:t>
                </a:r>
              </a:p>
            </p:txBody>
          </p:sp>
        </mc:Fallback>
      </mc:AlternateContent>
    </p:spTree>
    <p:extLst>
      <p:ext uri="{BB962C8B-B14F-4D97-AF65-F5344CB8AC3E}">
        <p14:creationId xmlns:p14="http://schemas.microsoft.com/office/powerpoint/2010/main" val="25069294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165860" y="3531654"/>
            <a:ext cx="3509665" cy="2030488"/>
          </a:xfrm>
          <a:prstGeom prst="rect">
            <a:avLst/>
          </a:prstGeom>
          <a:solidFill>
            <a:srgbClr val="FFF69B"/>
          </a:solidFill>
          <a:ln w="28575"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p:cNvSpPr>
            <a:spLocks noGrp="1"/>
          </p:cNvSpPr>
          <p:nvPr>
            <p:ph type="title"/>
          </p:nvPr>
        </p:nvSpPr>
        <p:spPr/>
        <p:txBody>
          <a:bodyPr/>
          <a:lstStyle/>
          <a:p>
            <a:r>
              <a:rPr lang="en-US" dirty="0"/>
              <a:t>Challenges</a:t>
            </a:r>
          </a:p>
        </p:txBody>
      </p:sp>
      <p:sp>
        <p:nvSpPr>
          <p:cNvPr id="3" name="Content Placeholder 2"/>
          <p:cNvSpPr>
            <a:spLocks noGrp="1"/>
          </p:cNvSpPr>
          <p:nvPr>
            <p:ph idx="1"/>
          </p:nvPr>
        </p:nvSpPr>
        <p:spPr/>
        <p:txBody>
          <a:bodyPr/>
          <a:lstStyle/>
          <a:p>
            <a:pPr marL="0" indent="0">
              <a:buNone/>
            </a:pPr>
            <a:endParaRPr lang="en-US" dirty="0">
              <a:solidFill>
                <a:srgbClr val="C00000"/>
              </a:solidFill>
            </a:endParaRPr>
          </a:p>
          <a:p>
            <a:r>
              <a:rPr lang="en-US" dirty="0"/>
              <a:t>What happens if clients are compromised, adversarial or faulty ?</a:t>
            </a:r>
          </a:p>
          <a:p>
            <a:pPr marL="0" indent="0">
              <a:buNone/>
            </a:pPr>
            <a:endParaRPr lang="en-US" dirty="0"/>
          </a:p>
          <a:p>
            <a:endParaRPr lang="en-US" dirty="0"/>
          </a:p>
          <a:p>
            <a:pPr marL="0" indent="0">
              <a:buNone/>
            </a:pPr>
            <a:r>
              <a:rPr lang="en-US" dirty="0"/>
              <a:t>	How to perform</a:t>
            </a:r>
          </a:p>
          <a:p>
            <a:pPr marL="0" indent="0">
              <a:buNone/>
            </a:pPr>
            <a:r>
              <a:rPr lang="en-US" dirty="0"/>
              <a:t>	optimization</a:t>
            </a:r>
          </a:p>
          <a:p>
            <a:pPr marL="0" indent="0">
              <a:buNone/>
            </a:pPr>
            <a:r>
              <a:rPr lang="en-US" dirty="0"/>
              <a:t>	if agents inject</a:t>
            </a:r>
          </a:p>
          <a:p>
            <a:pPr marL="0" indent="0">
              <a:buNone/>
            </a:pPr>
            <a:r>
              <a:rPr lang="en-US" dirty="0"/>
              <a:t>	bogus information?</a:t>
            </a:r>
          </a:p>
          <a:p>
            <a:pPr marL="0" indent="0">
              <a:buNone/>
            </a:pPr>
            <a:endParaRPr lang="en-US" dirty="0"/>
          </a:p>
          <a:p>
            <a:pPr marL="0" indent="0">
              <a:buNone/>
            </a:pPr>
            <a:r>
              <a:rPr lang="en-US" dirty="0"/>
              <a:t>	</a:t>
            </a:r>
          </a:p>
        </p:txBody>
      </p:sp>
      <p:grpSp>
        <p:nvGrpSpPr>
          <p:cNvPr id="17" name="Group 16">
            <a:extLst>
              <a:ext uri="{FF2B5EF4-FFF2-40B4-BE49-F238E27FC236}">
                <a16:creationId xmlns:a16="http://schemas.microsoft.com/office/drawing/2014/main" id="{3C92E326-59EE-5C45-BAF2-AC3E5284957D}"/>
              </a:ext>
            </a:extLst>
          </p:cNvPr>
          <p:cNvGrpSpPr/>
          <p:nvPr/>
        </p:nvGrpSpPr>
        <p:grpSpPr>
          <a:xfrm>
            <a:off x="6058917" y="3780751"/>
            <a:ext cx="2745647" cy="1168674"/>
            <a:chOff x="2980750" y="2760326"/>
            <a:chExt cx="3475087" cy="1491482"/>
          </a:xfrm>
          <a:solidFill>
            <a:schemeClr val="accent1">
              <a:lumMod val="20000"/>
              <a:lumOff val="80000"/>
            </a:schemeClr>
          </a:solidFill>
        </p:grpSpPr>
        <p:cxnSp>
          <p:nvCxnSpPr>
            <p:cNvPr id="19" name="Straight Arrow Connector 18">
              <a:extLst>
                <a:ext uri="{FF2B5EF4-FFF2-40B4-BE49-F238E27FC236}">
                  <a16:creationId xmlns:a16="http://schemas.microsoft.com/office/drawing/2014/main" id="{66283D8C-95A8-F643-AA01-EA7FF1229761}"/>
                </a:ext>
              </a:extLst>
            </p:cNvPr>
            <p:cNvCxnSpPr/>
            <p:nvPr/>
          </p:nvCxnSpPr>
          <p:spPr>
            <a:xfrm flipH="1">
              <a:off x="2980750" y="2760326"/>
              <a:ext cx="1522459" cy="1478705"/>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870E538-F2EE-E944-87D6-DB7409D8FEB4}"/>
                </a:ext>
              </a:extLst>
            </p:cNvPr>
            <p:cNvCxnSpPr/>
            <p:nvPr/>
          </p:nvCxnSpPr>
          <p:spPr>
            <a:xfrm>
              <a:off x="5070770" y="2760326"/>
              <a:ext cx="1385067" cy="1444918"/>
            </a:xfrm>
            <a:prstGeom prst="straightConnector1">
              <a:avLst/>
            </a:prstGeom>
            <a:grpFill/>
            <a:ln w="38100">
              <a:solidFill>
                <a:schemeClr val="bg2">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941076E-CBD3-D04D-88E6-40C2D18E145C}"/>
                </a:ext>
              </a:extLst>
            </p:cNvPr>
            <p:cNvCxnSpPr/>
            <p:nvPr/>
          </p:nvCxnSpPr>
          <p:spPr>
            <a:xfrm flipH="1">
              <a:off x="4716979" y="2760326"/>
              <a:ext cx="5147" cy="1491482"/>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22" name="Content Placeholder 11">
            <a:extLst>
              <a:ext uri="{FF2B5EF4-FFF2-40B4-BE49-F238E27FC236}">
                <a16:creationId xmlns:a16="http://schemas.microsoft.com/office/drawing/2014/main" id="{3B1CA435-ABF1-6847-8892-D3242CCEF69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5744677" y="4936981"/>
            <a:ext cx="595745" cy="595745"/>
          </a:xfrm>
          <a:prstGeom prst="rect">
            <a:avLst/>
          </a:prstGeom>
          <a:noFill/>
          <a:ln w="9525">
            <a:noFill/>
            <a:miter lim="800000"/>
            <a:headEnd/>
            <a:tailEnd/>
          </a:ln>
        </p:spPr>
      </p:pic>
      <p:pic>
        <p:nvPicPr>
          <p:cNvPr id="31" name="Picture 30">
            <a:extLst>
              <a:ext uri="{FF2B5EF4-FFF2-40B4-BE49-F238E27FC236}">
                <a16:creationId xmlns:a16="http://schemas.microsoft.com/office/drawing/2014/main" id="{EBCE4FB4-816F-694C-8872-CAAC8A6E4C2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58200" y="4949425"/>
            <a:ext cx="692727" cy="692727"/>
          </a:xfrm>
          <a:prstGeom prst="rect">
            <a:avLst/>
          </a:prstGeom>
        </p:spPr>
      </p:pic>
      <p:pic>
        <p:nvPicPr>
          <p:cNvPr id="33" name="Content Placeholder 11">
            <a:extLst>
              <a:ext uri="{FF2B5EF4-FFF2-40B4-BE49-F238E27FC236}">
                <a16:creationId xmlns:a16="http://schemas.microsoft.com/office/drawing/2014/main" id="{36C9D86A-1356-6E4A-9CF5-C9F52543588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7132829" y="4936981"/>
            <a:ext cx="595745" cy="595745"/>
          </a:xfrm>
          <a:prstGeom prst="rect">
            <a:avLst/>
          </a:prstGeom>
          <a:noFill/>
          <a:ln w="9525">
            <a:noFill/>
            <a:miter lim="800000"/>
            <a:headEnd/>
            <a:tailEnd/>
          </a:ln>
        </p:spPr>
      </p:pic>
      <p:sp>
        <p:nvSpPr>
          <p:cNvPr id="35" name="Rectangle 34">
            <a:extLst>
              <a:ext uri="{FF2B5EF4-FFF2-40B4-BE49-F238E27FC236}">
                <a16:creationId xmlns:a16="http://schemas.microsoft.com/office/drawing/2014/main" id="{5A092E7A-F28D-0444-AA6A-0F049D4953F3}"/>
              </a:ext>
            </a:extLst>
          </p:cNvPr>
          <p:cNvSpPr/>
          <p:nvPr/>
        </p:nvSpPr>
        <p:spPr bwMode="auto">
          <a:xfrm>
            <a:off x="6589061" y="3302911"/>
            <a:ext cx="1678675" cy="487877"/>
          </a:xfrm>
          <a:prstGeom prst="rect">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6B8C133-152E-844E-BE11-C0CAC755936C}"/>
                  </a:ext>
                </a:extLst>
              </p:cNvPr>
              <p:cNvSpPr txBox="1"/>
              <p:nvPr/>
            </p:nvSpPr>
            <p:spPr>
              <a:xfrm>
                <a:off x="5597894" y="4109369"/>
                <a:ext cx="1304396" cy="461665"/>
              </a:xfrm>
              <a:prstGeom prst="rect">
                <a:avLst/>
              </a:prstGeom>
              <a:noFill/>
            </p:spPr>
            <p:txBody>
              <a:bodyPr wrap="none" rtlCol="0">
                <a:spAutoFit/>
              </a:bodyPr>
              <a:lstStyle/>
              <a:p>
                <a:pPr eaLnBrk="1" fontAlgn="auto" hangingPunct="1">
                  <a:spcBef>
                    <a:spcPts val="0"/>
                  </a:spcBef>
                  <a:spcAft>
                    <a:spcPts val="0"/>
                  </a:spcAft>
                  <a:buClrTx/>
                  <a:buSzTx/>
                  <a:buNone/>
                </a:pPr>
                <a14:m>
                  <m:oMath xmlns:m="http://schemas.openxmlformats.org/officeDocument/2006/math">
                    <m:r>
                      <a:rPr lang="en-US"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r>
                      <a:rPr lang="en-US" i="1">
                        <a:latin typeface="Cambria Math" panose="02040503050406030204" pitchFamily="18" charset="0"/>
                      </a:rPr>
                      <m:t>)</m:t>
                    </m:r>
                  </m:oMath>
                </a14:m>
                <a:r>
                  <a:rPr lang="en-US" dirty="0"/>
                  <a:t> </a:t>
                </a:r>
              </a:p>
            </p:txBody>
          </p:sp>
        </mc:Choice>
        <mc:Fallback xmlns="">
          <p:sp>
            <p:nvSpPr>
              <p:cNvPr id="36" name="TextBox 35">
                <a:extLst>
                  <a:ext uri="{FF2B5EF4-FFF2-40B4-BE49-F238E27FC236}">
                    <a16:creationId xmlns:a16="http://schemas.microsoft.com/office/drawing/2014/main" id="{16B8C133-152E-844E-BE11-C0CAC755936C}"/>
                  </a:ext>
                </a:extLst>
              </p:cNvPr>
              <p:cNvSpPr txBox="1">
                <a:spLocks noRot="1" noChangeAspect="1" noMove="1" noResize="1" noEditPoints="1" noAdjustHandles="1" noChangeArrowheads="1" noChangeShapeType="1" noTextEdit="1"/>
              </p:cNvSpPr>
              <p:nvPr/>
            </p:nvSpPr>
            <p:spPr>
              <a:xfrm>
                <a:off x="5597894" y="4109369"/>
                <a:ext cx="1304396" cy="461665"/>
              </a:xfrm>
              <a:prstGeom prst="rect">
                <a:avLst/>
              </a:prstGeom>
              <a:blipFill>
                <a:blip r:embed="rId4"/>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7DA0D693-0291-1C48-B23C-4C461BD8FDC3}"/>
                  </a:ext>
                </a:extLst>
              </p:cNvPr>
              <p:cNvSpPr txBox="1"/>
              <p:nvPr/>
            </p:nvSpPr>
            <p:spPr>
              <a:xfrm>
                <a:off x="7788648" y="4112476"/>
                <a:ext cx="1311513" cy="461665"/>
              </a:xfrm>
              <a:prstGeom prst="rect">
                <a:avLst/>
              </a:prstGeom>
              <a:solidFill>
                <a:srgbClr val="C00000"/>
              </a:solidFill>
            </p:spPr>
            <p:txBody>
              <a:bodyPr wrap="none" rtlCol="0">
                <a:spAutoFit/>
              </a:bodyPr>
              <a:lstStyle/>
              <a:p>
                <a:pPr eaLnBrk="1" fontAlgn="auto" hangingPunct="1">
                  <a:spcBef>
                    <a:spcPts val="0"/>
                  </a:spcBef>
                  <a:spcAft>
                    <a:spcPts val="0"/>
                  </a:spcAft>
                  <a:buClrTx/>
                  <a:buSzTx/>
                  <a:buNone/>
                </a:pPr>
                <a14:m>
                  <m:oMath xmlns:m="http://schemas.openxmlformats.org/officeDocument/2006/math">
                    <m:r>
                      <a:rPr lang="en-US" smtClean="0">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𝑓</m:t>
                        </m:r>
                      </m:e>
                      <m:sub>
                        <m:r>
                          <a:rPr lang="en-US" b="0" i="1" smtClean="0">
                            <a:solidFill>
                              <a:schemeClr val="bg1"/>
                            </a:solidFill>
                            <a:latin typeface="Cambria Math" panose="02040503050406030204" pitchFamily="18" charset="0"/>
                          </a:rPr>
                          <m:t>3</m:t>
                        </m:r>
                      </m:sub>
                    </m:sSub>
                    <m:r>
                      <a:rPr lang="en-US" i="1">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𝑥</m:t>
                        </m:r>
                      </m:e>
                      <m:sub>
                        <m:r>
                          <a:rPr lang="en-US" i="1">
                            <a:solidFill>
                              <a:schemeClr val="bg1"/>
                            </a:solidFill>
                            <a:latin typeface="Cambria Math" panose="02040503050406030204" pitchFamily="18" charset="0"/>
                          </a:rPr>
                          <m:t>𝑘</m:t>
                        </m:r>
                      </m:sub>
                    </m:sSub>
                    <m:r>
                      <a:rPr lang="en-US" i="1">
                        <a:solidFill>
                          <a:schemeClr val="bg1"/>
                        </a:solidFill>
                        <a:latin typeface="Cambria Math" panose="02040503050406030204" pitchFamily="18" charset="0"/>
                      </a:rPr>
                      <m:t>)</m:t>
                    </m:r>
                  </m:oMath>
                </a14:m>
                <a:r>
                  <a:rPr lang="en-US" dirty="0">
                    <a:solidFill>
                      <a:schemeClr val="bg1"/>
                    </a:solidFill>
                  </a:rPr>
                  <a:t> </a:t>
                </a:r>
              </a:p>
            </p:txBody>
          </p:sp>
        </mc:Choice>
        <mc:Fallback xmlns="">
          <p:sp>
            <p:nvSpPr>
              <p:cNvPr id="37" name="TextBox 36">
                <a:extLst>
                  <a:ext uri="{FF2B5EF4-FFF2-40B4-BE49-F238E27FC236}">
                    <a16:creationId xmlns:a16="http://schemas.microsoft.com/office/drawing/2014/main" id="{7DA0D693-0291-1C48-B23C-4C461BD8FDC3}"/>
                  </a:ext>
                </a:extLst>
              </p:cNvPr>
              <p:cNvSpPr txBox="1">
                <a:spLocks noRot="1" noChangeAspect="1" noMove="1" noResize="1" noEditPoints="1" noAdjustHandles="1" noChangeArrowheads="1" noChangeShapeType="1" noTextEdit="1"/>
              </p:cNvSpPr>
              <p:nvPr/>
            </p:nvSpPr>
            <p:spPr>
              <a:xfrm>
                <a:off x="7788648" y="4112476"/>
                <a:ext cx="1311513" cy="461665"/>
              </a:xfrm>
              <a:prstGeom prst="rect">
                <a:avLst/>
              </a:prstGeom>
              <a:blipFill>
                <a:blip r:embed="rId5"/>
                <a:stretch>
                  <a:fillRect b="-16667"/>
                </a:stretch>
              </a:blipFill>
            </p:spPr>
            <p:txBody>
              <a:bodyPr/>
              <a:lstStyle/>
              <a:p>
                <a:r>
                  <a:rPr lang="en-US">
                    <a:noFill/>
                  </a:rPr>
                  <a:t> </a:t>
                </a:r>
              </a:p>
            </p:txBody>
          </p:sp>
        </mc:Fallback>
      </mc:AlternateContent>
    </p:spTree>
    <p:extLst>
      <p:ext uri="{BB962C8B-B14F-4D97-AF65-F5344CB8AC3E}">
        <p14:creationId xmlns:p14="http://schemas.microsoft.com/office/powerpoint/2010/main" val="36437492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1528251" y="3954600"/>
            <a:ext cx="2752200" cy="1444487"/>
          </a:xfrm>
          <a:prstGeom prst="rect">
            <a:avLst/>
          </a:prstGeom>
          <a:solidFill>
            <a:srgbClr val="FFF69B"/>
          </a:solidFill>
          <a:ln w="28575"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p:cNvSpPr>
            <a:spLocks noGrp="1"/>
          </p:cNvSpPr>
          <p:nvPr>
            <p:ph type="title"/>
          </p:nvPr>
        </p:nvSpPr>
        <p:spPr/>
        <p:txBody>
          <a:bodyPr/>
          <a:lstStyle/>
          <a:p>
            <a:r>
              <a:rPr lang="en-US" dirty="0"/>
              <a:t>Challenges</a:t>
            </a:r>
          </a:p>
        </p:txBody>
      </p:sp>
      <p:sp>
        <p:nvSpPr>
          <p:cNvPr id="3" name="Content Placeholder 2"/>
          <p:cNvSpPr>
            <a:spLocks noGrp="1"/>
          </p:cNvSpPr>
          <p:nvPr>
            <p:ph idx="1"/>
          </p:nvPr>
        </p:nvSpPr>
        <p:spPr/>
        <p:txBody>
          <a:bodyPr/>
          <a:lstStyle/>
          <a:p>
            <a:endParaRPr lang="en-US" dirty="0">
              <a:solidFill>
                <a:srgbClr val="00B050"/>
              </a:solidFill>
            </a:endParaRPr>
          </a:p>
          <a:p>
            <a:r>
              <a:rPr lang="en-US" dirty="0">
                <a:solidFill>
                  <a:srgbClr val="00B050"/>
                </a:solidFill>
              </a:rPr>
              <a:t>Privacy-preserving</a:t>
            </a:r>
            <a:br>
              <a:rPr lang="en-US" dirty="0"/>
            </a:br>
            <a:r>
              <a:rPr lang="en-US" dirty="0"/>
              <a:t>distributed optimization</a:t>
            </a:r>
          </a:p>
          <a:p>
            <a:endParaRPr lang="en-US" dirty="0"/>
          </a:p>
          <a:p>
            <a:pPr marL="0" indent="0">
              <a:buNone/>
            </a:pPr>
            <a:endParaRPr lang="en-US" dirty="0"/>
          </a:p>
          <a:p>
            <a:endParaRPr lang="en-US" dirty="0"/>
          </a:p>
          <a:p>
            <a:pPr marL="0" indent="0">
              <a:buNone/>
            </a:pPr>
            <a:r>
              <a:rPr lang="en-US" dirty="0">
                <a:latin typeface="Helvetica" charset="0"/>
                <a:ea typeface="Helvetica" charset="0"/>
                <a:cs typeface="Helvetica" charset="0"/>
              </a:rPr>
              <a:t>	How to collaborate </a:t>
            </a:r>
            <a:br>
              <a:rPr lang="en-US" dirty="0">
                <a:latin typeface="Helvetica" charset="0"/>
                <a:ea typeface="Helvetica" charset="0"/>
                <a:cs typeface="Helvetica" charset="0"/>
              </a:rPr>
            </a:br>
            <a:r>
              <a:rPr lang="en-US" dirty="0">
                <a:latin typeface="Helvetica" charset="0"/>
                <a:ea typeface="Helvetica" charset="0"/>
                <a:cs typeface="Helvetica" charset="0"/>
              </a:rPr>
              <a:t>	without revealing</a:t>
            </a:r>
            <a:br>
              <a:rPr lang="en-US" dirty="0">
                <a:latin typeface="Helvetica" charset="0"/>
                <a:ea typeface="Helvetica" charset="0"/>
                <a:cs typeface="Helvetica" charset="0"/>
              </a:rPr>
            </a:br>
            <a:r>
              <a:rPr lang="en-US" dirty="0">
                <a:latin typeface="Helvetica" charset="0"/>
                <a:ea typeface="Helvetica" charset="0"/>
                <a:cs typeface="Helvetica" charset="0"/>
              </a:rPr>
              <a:t>	own cost function?</a:t>
            </a:r>
            <a:endParaRPr lang="en-US" dirty="0"/>
          </a:p>
          <a:p>
            <a:endParaRPr lang="en-US" dirty="0"/>
          </a:p>
          <a:p>
            <a:endParaRPr lang="en-US" dirty="0"/>
          </a:p>
          <a:p>
            <a:pPr marL="0" indent="0">
              <a:buNone/>
            </a:pPr>
            <a:r>
              <a:rPr lang="en-US" dirty="0"/>
              <a:t>		</a:t>
            </a:r>
          </a:p>
        </p:txBody>
      </p:sp>
      <p:grpSp>
        <p:nvGrpSpPr>
          <p:cNvPr id="24" name="Group 23">
            <a:extLst>
              <a:ext uri="{FF2B5EF4-FFF2-40B4-BE49-F238E27FC236}">
                <a16:creationId xmlns:a16="http://schemas.microsoft.com/office/drawing/2014/main" id="{02BE8A4C-A3B0-DB41-844D-6B9D5146AF86}"/>
              </a:ext>
            </a:extLst>
          </p:cNvPr>
          <p:cNvGrpSpPr/>
          <p:nvPr/>
        </p:nvGrpSpPr>
        <p:grpSpPr>
          <a:xfrm>
            <a:off x="6078711" y="2580601"/>
            <a:ext cx="2745647" cy="1168674"/>
            <a:chOff x="2980750" y="2760326"/>
            <a:chExt cx="3475087" cy="1491482"/>
          </a:xfrm>
          <a:solidFill>
            <a:schemeClr val="accent1">
              <a:lumMod val="20000"/>
              <a:lumOff val="80000"/>
            </a:schemeClr>
          </a:solidFill>
        </p:grpSpPr>
        <p:cxnSp>
          <p:nvCxnSpPr>
            <p:cNvPr id="25" name="Straight Arrow Connector 24">
              <a:extLst>
                <a:ext uri="{FF2B5EF4-FFF2-40B4-BE49-F238E27FC236}">
                  <a16:creationId xmlns:a16="http://schemas.microsoft.com/office/drawing/2014/main" id="{0DCB53C9-1DAD-CF42-9CDF-715CAA98CDBD}"/>
                </a:ext>
              </a:extLst>
            </p:cNvPr>
            <p:cNvCxnSpPr/>
            <p:nvPr/>
          </p:nvCxnSpPr>
          <p:spPr>
            <a:xfrm flipH="1">
              <a:off x="2980750" y="2760326"/>
              <a:ext cx="1522459" cy="1478705"/>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DFD12EC-D7C8-5A4C-A1FA-68CBA40E42FA}"/>
                </a:ext>
              </a:extLst>
            </p:cNvPr>
            <p:cNvCxnSpPr/>
            <p:nvPr/>
          </p:nvCxnSpPr>
          <p:spPr>
            <a:xfrm>
              <a:off x="5070770" y="2760326"/>
              <a:ext cx="1385067" cy="1444918"/>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786A4A1-776C-FF46-A4B8-40DF6A30DAE3}"/>
                </a:ext>
              </a:extLst>
            </p:cNvPr>
            <p:cNvCxnSpPr/>
            <p:nvPr/>
          </p:nvCxnSpPr>
          <p:spPr>
            <a:xfrm flipH="1">
              <a:off x="4716979" y="2760326"/>
              <a:ext cx="5147" cy="1491482"/>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28" name="Content Placeholder 11">
            <a:extLst>
              <a:ext uri="{FF2B5EF4-FFF2-40B4-BE49-F238E27FC236}">
                <a16:creationId xmlns:a16="http://schemas.microsoft.com/office/drawing/2014/main" id="{3A22786C-2822-A946-A983-850C31D7D89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5764471" y="3736831"/>
            <a:ext cx="595745" cy="595745"/>
          </a:xfrm>
          <a:prstGeom prst="rect">
            <a:avLst/>
          </a:prstGeom>
          <a:noFill/>
          <a:ln w="9525">
            <a:noFill/>
            <a:miter lim="800000"/>
            <a:headEnd/>
            <a:tailEnd/>
          </a:ln>
        </p:spPr>
      </p:pic>
      <p:pic>
        <p:nvPicPr>
          <p:cNvPr id="29" name="Content Placeholder 11">
            <a:extLst>
              <a:ext uri="{FF2B5EF4-FFF2-40B4-BE49-F238E27FC236}">
                <a16:creationId xmlns:a16="http://schemas.microsoft.com/office/drawing/2014/main" id="{FE10DA77-604C-D54F-A827-D21664BF59D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7152623" y="3736831"/>
            <a:ext cx="595745" cy="595745"/>
          </a:xfrm>
          <a:prstGeom prst="rect">
            <a:avLst/>
          </a:prstGeom>
          <a:noFill/>
          <a:ln w="9525">
            <a:noFill/>
            <a:miter lim="800000"/>
            <a:headEnd/>
            <a:tailEnd/>
          </a:ln>
        </p:spPr>
      </p:pic>
      <p:sp>
        <p:nvSpPr>
          <p:cNvPr id="30" name="Rectangle 29">
            <a:extLst>
              <a:ext uri="{FF2B5EF4-FFF2-40B4-BE49-F238E27FC236}">
                <a16:creationId xmlns:a16="http://schemas.microsoft.com/office/drawing/2014/main" id="{22B36972-DB1E-2547-AE4C-004B64D89203}"/>
              </a:ext>
            </a:extLst>
          </p:cNvPr>
          <p:cNvSpPr/>
          <p:nvPr/>
        </p:nvSpPr>
        <p:spPr bwMode="auto">
          <a:xfrm>
            <a:off x="6608855" y="2102761"/>
            <a:ext cx="1678675" cy="487877"/>
          </a:xfrm>
          <a:prstGeom prst="rect">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endParaRPr kumimoji="0" lang="en-US" sz="2400" b="0" i="0" u="none" strike="noStrike" cap="none" normalizeH="0" baseline="0" dirty="0">
              <a:ln>
                <a:noFill/>
              </a:ln>
              <a:solidFill>
                <a:schemeClr val="tx1"/>
              </a:solidFill>
              <a:effectLst/>
              <a:latin typeface="Helvetica" charset="0"/>
              <a:ea typeface="Helvetica" charset="0"/>
              <a:cs typeface="Helvetica" charset="0"/>
            </a:endParaRP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4CF02DD2-29B1-964D-8FB6-0631453970B2}"/>
                  </a:ext>
                </a:extLst>
              </p:cNvPr>
              <p:cNvSpPr txBox="1"/>
              <p:nvPr/>
            </p:nvSpPr>
            <p:spPr>
              <a:xfrm>
                <a:off x="5617688" y="2909219"/>
                <a:ext cx="1304396" cy="461665"/>
              </a:xfrm>
              <a:prstGeom prst="rect">
                <a:avLst/>
              </a:prstGeom>
              <a:solidFill>
                <a:srgbClr val="FFFF00"/>
              </a:solidFill>
            </p:spPr>
            <p:txBody>
              <a:bodyPr wrap="none" rtlCol="0">
                <a:spAutoFit/>
              </a:bodyPr>
              <a:lstStyle/>
              <a:p>
                <a:pPr eaLnBrk="1" fontAlgn="auto" hangingPunct="1">
                  <a:spcBef>
                    <a:spcPts val="0"/>
                  </a:spcBef>
                  <a:spcAft>
                    <a:spcPts val="0"/>
                  </a:spcAft>
                  <a:buClrTx/>
                  <a:buSzTx/>
                  <a:buNone/>
                </a:pPr>
                <a14:m>
                  <m:oMath xmlns:m="http://schemas.openxmlformats.org/officeDocument/2006/math">
                    <m:r>
                      <a:rPr lang="en-US"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r>
                      <a:rPr lang="en-US" i="1">
                        <a:latin typeface="Cambria Math" panose="02040503050406030204" pitchFamily="18" charset="0"/>
                      </a:rPr>
                      <m:t>)</m:t>
                    </m:r>
                  </m:oMath>
                </a14:m>
                <a:r>
                  <a:rPr lang="en-US" dirty="0"/>
                  <a:t> </a:t>
                </a:r>
              </a:p>
            </p:txBody>
          </p:sp>
        </mc:Choice>
        <mc:Fallback xmlns="">
          <p:sp>
            <p:nvSpPr>
              <p:cNvPr id="31" name="TextBox 30">
                <a:extLst>
                  <a:ext uri="{FF2B5EF4-FFF2-40B4-BE49-F238E27FC236}">
                    <a16:creationId xmlns:a16="http://schemas.microsoft.com/office/drawing/2014/main" id="{4CF02DD2-29B1-964D-8FB6-0631453970B2}"/>
                  </a:ext>
                </a:extLst>
              </p:cNvPr>
              <p:cNvSpPr txBox="1">
                <a:spLocks noRot="1" noChangeAspect="1" noMove="1" noResize="1" noEditPoints="1" noAdjustHandles="1" noChangeArrowheads="1" noChangeShapeType="1" noTextEdit="1"/>
              </p:cNvSpPr>
              <p:nvPr/>
            </p:nvSpPr>
            <p:spPr>
              <a:xfrm>
                <a:off x="5617688" y="2909219"/>
                <a:ext cx="1304396" cy="461665"/>
              </a:xfrm>
              <a:prstGeom prst="rect">
                <a:avLst/>
              </a:prstGeom>
              <a:blipFill>
                <a:blip r:embed="rId3"/>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E9642DDD-EE3A-3146-A7D4-9D91D0859B22}"/>
                  </a:ext>
                </a:extLst>
              </p:cNvPr>
              <p:cNvSpPr txBox="1"/>
              <p:nvPr/>
            </p:nvSpPr>
            <p:spPr>
              <a:xfrm>
                <a:off x="7808442" y="2912326"/>
                <a:ext cx="1311513" cy="461665"/>
              </a:xfrm>
              <a:prstGeom prst="rect">
                <a:avLst/>
              </a:prstGeom>
              <a:solidFill>
                <a:srgbClr val="FFFF00"/>
              </a:solidFill>
            </p:spPr>
            <p:txBody>
              <a:bodyPr wrap="none" rtlCol="0">
                <a:spAutoFit/>
              </a:bodyPr>
              <a:lstStyle/>
              <a:p>
                <a:pPr eaLnBrk="1" fontAlgn="auto" hangingPunct="1">
                  <a:spcBef>
                    <a:spcPts val="0"/>
                  </a:spcBef>
                  <a:spcAft>
                    <a:spcPts val="0"/>
                  </a:spcAft>
                  <a:buClrTx/>
                  <a:buSzTx/>
                  <a:buNone/>
                </a:pPr>
                <a14:m>
                  <m:oMath xmlns:m="http://schemas.openxmlformats.org/officeDocument/2006/math">
                    <m:r>
                      <a:rPr lang="en-US" smtClean="0">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𝑓</m:t>
                        </m:r>
                      </m:e>
                      <m:sub>
                        <m:r>
                          <a:rPr lang="en-US" b="0" i="1" smtClean="0">
                            <a:solidFill>
                              <a:schemeClr val="tx1"/>
                            </a:solidFill>
                            <a:latin typeface="Cambria Math" panose="02040503050406030204" pitchFamily="18" charset="0"/>
                          </a:rPr>
                          <m:t>3</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𝑥</m:t>
                        </m:r>
                      </m:e>
                      <m:sub>
                        <m:r>
                          <a:rPr lang="en-US" i="1">
                            <a:solidFill>
                              <a:schemeClr val="tx1"/>
                            </a:solidFill>
                            <a:latin typeface="Cambria Math" panose="02040503050406030204" pitchFamily="18" charset="0"/>
                          </a:rPr>
                          <m:t>𝑘</m:t>
                        </m:r>
                      </m:sub>
                    </m:sSub>
                    <m:r>
                      <a:rPr lang="en-US" i="1">
                        <a:solidFill>
                          <a:schemeClr val="tx1"/>
                        </a:solidFill>
                        <a:latin typeface="Cambria Math" panose="02040503050406030204" pitchFamily="18" charset="0"/>
                      </a:rPr>
                      <m:t>)</m:t>
                    </m:r>
                  </m:oMath>
                </a14:m>
                <a:r>
                  <a:rPr lang="en-US" dirty="0">
                    <a:solidFill>
                      <a:schemeClr val="tx1"/>
                    </a:solidFill>
                  </a:rPr>
                  <a:t> </a:t>
                </a:r>
              </a:p>
            </p:txBody>
          </p:sp>
        </mc:Choice>
        <mc:Fallback xmlns="">
          <p:sp>
            <p:nvSpPr>
              <p:cNvPr id="32" name="TextBox 31">
                <a:extLst>
                  <a:ext uri="{FF2B5EF4-FFF2-40B4-BE49-F238E27FC236}">
                    <a16:creationId xmlns:a16="http://schemas.microsoft.com/office/drawing/2014/main" id="{E9642DDD-EE3A-3146-A7D4-9D91D0859B22}"/>
                  </a:ext>
                </a:extLst>
              </p:cNvPr>
              <p:cNvSpPr txBox="1">
                <a:spLocks noRot="1" noChangeAspect="1" noMove="1" noResize="1" noEditPoints="1" noAdjustHandles="1" noChangeArrowheads="1" noChangeShapeType="1" noTextEdit="1"/>
              </p:cNvSpPr>
              <p:nvPr/>
            </p:nvSpPr>
            <p:spPr>
              <a:xfrm>
                <a:off x="7808442" y="2912326"/>
                <a:ext cx="1311513" cy="461665"/>
              </a:xfrm>
              <a:prstGeom prst="rect">
                <a:avLst/>
              </a:prstGeom>
              <a:blipFill>
                <a:blip r:embed="rId4"/>
                <a:stretch>
                  <a:fillRect b="-15789"/>
                </a:stretch>
              </a:blipFill>
            </p:spPr>
            <p:txBody>
              <a:bodyPr/>
              <a:lstStyle/>
              <a:p>
                <a:r>
                  <a:rPr lang="en-US">
                    <a:noFill/>
                  </a:rPr>
                  <a:t> </a:t>
                </a:r>
              </a:p>
            </p:txBody>
          </p:sp>
        </mc:Fallback>
      </mc:AlternateContent>
      <p:pic>
        <p:nvPicPr>
          <p:cNvPr id="33" name="Content Placeholder 11">
            <a:extLst>
              <a:ext uri="{FF2B5EF4-FFF2-40B4-BE49-F238E27FC236}">
                <a16:creationId xmlns:a16="http://schemas.microsoft.com/office/drawing/2014/main" id="{22ED4390-4162-2C47-84B9-54D084FB3DD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8515350" y="3736830"/>
            <a:ext cx="595745" cy="595745"/>
          </a:xfrm>
          <a:prstGeom prst="rect">
            <a:avLst/>
          </a:prstGeom>
          <a:noFill/>
          <a:ln w="9525">
            <a:noFill/>
            <a:miter lim="800000"/>
            <a:headEnd/>
            <a:tailEnd/>
          </a:ln>
        </p:spPr>
      </p:pic>
      <p:pic>
        <p:nvPicPr>
          <p:cNvPr id="34" name="Picture 33">
            <a:extLst>
              <a:ext uri="{FF2B5EF4-FFF2-40B4-BE49-F238E27FC236}">
                <a16:creationId xmlns:a16="http://schemas.microsoft.com/office/drawing/2014/main" id="{8266F8D5-9CE8-304C-9B80-22C1DF0D917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096727" y="1973407"/>
            <a:ext cx="692727" cy="692727"/>
          </a:xfrm>
          <a:prstGeom prst="rect">
            <a:avLst/>
          </a:prstGeom>
        </p:spPr>
      </p:pic>
    </p:spTree>
    <p:extLst>
      <p:ext uri="{BB962C8B-B14F-4D97-AF65-F5344CB8AC3E}">
        <p14:creationId xmlns:p14="http://schemas.microsoft.com/office/powerpoint/2010/main" val="36326367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43973-4C5D-AC4C-A787-8D736898F87E}"/>
              </a:ext>
            </a:extLst>
          </p:cNvPr>
          <p:cNvSpPr>
            <a:spLocks noGrp="1"/>
          </p:cNvSpPr>
          <p:nvPr>
            <p:ph type="ctrTitle"/>
          </p:nvPr>
        </p:nvSpPr>
        <p:spPr/>
        <p:txBody>
          <a:bodyPr/>
          <a:lstStyle/>
          <a:p>
            <a:r>
              <a:rPr lang="en-US" dirty="0"/>
              <a:t>Fault-Tolerance / Security</a:t>
            </a:r>
          </a:p>
        </p:txBody>
      </p:sp>
      <p:sp>
        <p:nvSpPr>
          <p:cNvPr id="3" name="Subtitle 2">
            <a:extLst>
              <a:ext uri="{FF2B5EF4-FFF2-40B4-BE49-F238E27FC236}">
                <a16:creationId xmlns:a16="http://schemas.microsoft.com/office/drawing/2014/main" id="{5C89567C-202E-AD45-B6BB-376B176383A7}"/>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806AD09-5E1F-044A-A27B-61B344783D56}"/>
              </a:ext>
            </a:extLst>
          </p:cNvPr>
          <p:cNvSpPr>
            <a:spLocks noGrp="1"/>
          </p:cNvSpPr>
          <p:nvPr>
            <p:ph type="sldNum" sz="quarter" idx="12"/>
          </p:nvPr>
        </p:nvSpPr>
        <p:spPr/>
        <p:txBody>
          <a:bodyPr/>
          <a:lstStyle/>
          <a:p>
            <a:pPr>
              <a:defRPr/>
            </a:pPr>
            <a:fld id="{0DB4A4FE-C508-445A-BEEA-5241DB609F5F}" type="slidenum">
              <a:rPr lang="en-US" smtClean="0"/>
              <a:pPr>
                <a:defRPr/>
              </a:pPr>
              <a:t>52</a:t>
            </a:fld>
            <a:endParaRPr lang="en-US" dirty="0"/>
          </a:p>
        </p:txBody>
      </p:sp>
    </p:spTree>
    <p:extLst>
      <p:ext uri="{BB962C8B-B14F-4D97-AF65-F5344CB8AC3E}">
        <p14:creationId xmlns:p14="http://schemas.microsoft.com/office/powerpoint/2010/main" val="18755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3411B-C2EB-6949-B6D6-6127B59CC9CC}"/>
              </a:ext>
            </a:extLst>
          </p:cNvPr>
          <p:cNvSpPr>
            <a:spLocks noGrp="1"/>
          </p:cNvSpPr>
          <p:nvPr>
            <p:ph type="title"/>
          </p:nvPr>
        </p:nvSpPr>
        <p:spPr/>
        <p:txBody>
          <a:bodyPr/>
          <a:lstStyle/>
          <a:p>
            <a:r>
              <a:rPr lang="en-US" dirty="0"/>
              <a:t>Rendezvous</a:t>
            </a:r>
          </a:p>
        </p:txBody>
      </p:sp>
      <p:sp>
        <p:nvSpPr>
          <p:cNvPr id="3" name="Content Placeholder 2">
            <a:extLst>
              <a:ext uri="{FF2B5EF4-FFF2-40B4-BE49-F238E27FC236}">
                <a16:creationId xmlns:a16="http://schemas.microsoft.com/office/drawing/2014/main" id="{E4F3C3DB-35F6-F54C-B945-E20B3DBEF2C5}"/>
              </a:ext>
            </a:extLst>
          </p:cNvPr>
          <p:cNvSpPr>
            <a:spLocks noGrp="1"/>
          </p:cNvSpPr>
          <p:nvPr>
            <p:ph idx="1"/>
          </p:nvPr>
        </p:nvSpPr>
        <p:spPr/>
        <p:txBody>
          <a:bodyPr/>
          <a:lstStyle/>
          <a:p>
            <a:endParaRPr lang="en-US" dirty="0"/>
          </a:p>
          <a:p>
            <a:r>
              <a:rPr lang="en-US" dirty="0"/>
              <a:t>Determine the location where the total cost of meeting is minimized</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48AA530-D662-6545-82C2-754B8B7EC79D}"/>
                  </a:ext>
                </a:extLst>
              </p:cNvPr>
              <p:cNvSpPr txBox="1"/>
              <p:nvPr/>
            </p:nvSpPr>
            <p:spPr>
              <a:xfrm>
                <a:off x="2492269" y="3165370"/>
                <a:ext cx="3688189" cy="2185727"/>
              </a:xfrm>
              <a:prstGeom prst="rect">
                <a:avLst/>
              </a:prstGeom>
              <a:solidFill>
                <a:srgbClr val="FFFF00"/>
              </a:solidFill>
            </p:spPr>
            <p:txBody>
              <a:bodyPr wrap="none" rtlCol="0">
                <a:spAutoFit/>
              </a:bodyPr>
              <a:lstStyle/>
              <a:p>
                <a:pPr>
                  <a:buNone/>
                </a:pPr>
                <a:endParaRPr lang="en-US" sz="4000" dirty="0">
                  <a:solidFill>
                    <a:schemeClr val="accent2">
                      <a:lumMod val="50000"/>
                    </a:schemeClr>
                  </a:solidFill>
                </a:endParaRPr>
              </a:p>
              <a:p>
                <a:pPr>
                  <a:buNone/>
                </a:pPr>
                <a:r>
                  <a:rPr lang="en-US" sz="3600" dirty="0">
                    <a:solidFill>
                      <a:srgbClr val="C00000"/>
                    </a:solidFill>
                    <a:latin typeface="Arial" panose="020B0604020202020204" pitchFamily="34" charset="0"/>
                    <a:cs typeface="Arial" panose="020B0604020202020204" pitchFamily="34" charset="0"/>
                  </a:rPr>
                  <a:t>arg</a:t>
                </a:r>
                <a:r>
                  <a:rPr lang="en-US" sz="3600" dirty="0" err="1">
                    <a:solidFill>
                      <a:srgbClr val="00B050"/>
                    </a:solidFill>
                    <a:latin typeface="Arial" panose="020B0604020202020204" pitchFamily="34" charset="0"/>
                    <a:cs typeface="Arial" panose="020B0604020202020204" pitchFamily="34" charset="0"/>
                  </a:rPr>
                  <a:t>min</a:t>
                </a:r>
                <a:r>
                  <a:rPr lang="en-US" sz="4000" i="1" baseline="-25000" dirty="0" err="1">
                    <a:solidFill>
                      <a:srgbClr val="FF0000"/>
                    </a:solidFill>
                    <a:latin typeface="Times" pitchFamily="2" charset="0"/>
                    <a:cs typeface="Arial" panose="020B0604020202020204" pitchFamily="34" charset="0"/>
                  </a:rPr>
                  <a:t>x</a:t>
                </a:r>
                <a:r>
                  <a:rPr lang="en-US" sz="4000" dirty="0">
                    <a:solidFill>
                      <a:schemeClr val="accent2">
                        <a:lumMod val="50000"/>
                      </a:schemeClr>
                    </a:solidFill>
                  </a:rPr>
                  <a:t> </a:t>
                </a:r>
                <a14:m>
                  <m:oMath xmlns:m="http://schemas.openxmlformats.org/officeDocument/2006/math">
                    <m:nary>
                      <m:naryPr>
                        <m:chr m:val="∑"/>
                        <m:supHide m:val="on"/>
                        <m:ctrlPr>
                          <a:rPr lang="en-US" sz="4000" i="1">
                            <a:solidFill>
                              <a:schemeClr val="accent2">
                                <a:lumMod val="50000"/>
                              </a:schemeClr>
                            </a:solidFill>
                            <a:latin typeface="Cambria Math" panose="02040503050406030204" pitchFamily="18" charset="0"/>
                          </a:rPr>
                        </m:ctrlPr>
                      </m:naryPr>
                      <m:sub>
                        <m:r>
                          <m:rPr>
                            <m:brk m:alnAt="7"/>
                          </m:rPr>
                          <a:rPr lang="en-US" sz="4000" i="1">
                            <a:solidFill>
                              <a:schemeClr val="accent2">
                                <a:lumMod val="50000"/>
                              </a:schemeClr>
                            </a:solidFill>
                            <a:latin typeface="Cambria Math" panose="02040503050406030204" pitchFamily="18" charset="0"/>
                          </a:rPr>
                          <m:t>𝑖</m:t>
                        </m:r>
                      </m:sub>
                      <m:sup/>
                      <m:e>
                        <m:sSub>
                          <m:sSubPr>
                            <m:ctrlPr>
                              <a:rPr lang="en-US" sz="4000" i="1">
                                <a:solidFill>
                                  <a:schemeClr val="accent2">
                                    <a:lumMod val="50000"/>
                                  </a:schemeClr>
                                </a:solidFill>
                                <a:latin typeface="Cambria Math" panose="02040503050406030204" pitchFamily="18" charset="0"/>
                              </a:rPr>
                            </m:ctrlPr>
                          </m:sSubPr>
                          <m:e>
                            <m:r>
                              <a:rPr lang="en-US" sz="4000" i="1">
                                <a:solidFill>
                                  <a:schemeClr val="accent2">
                                    <a:lumMod val="50000"/>
                                  </a:schemeClr>
                                </a:solidFill>
                                <a:latin typeface="Cambria Math" panose="02040503050406030204" pitchFamily="18" charset="0"/>
                              </a:rPr>
                              <m:t> </m:t>
                            </m:r>
                            <m:r>
                              <a:rPr lang="en-US" sz="4000" i="1">
                                <a:solidFill>
                                  <a:schemeClr val="accent2">
                                    <a:lumMod val="50000"/>
                                  </a:schemeClr>
                                </a:solidFill>
                                <a:latin typeface="Cambria Math" panose="02040503050406030204" pitchFamily="18" charset="0"/>
                              </a:rPr>
                              <m:t>𝑓</m:t>
                            </m:r>
                          </m:e>
                          <m:sub>
                            <m:r>
                              <a:rPr lang="en-US" sz="4000" i="1">
                                <a:solidFill>
                                  <a:schemeClr val="accent2">
                                    <a:lumMod val="50000"/>
                                  </a:schemeClr>
                                </a:solidFill>
                                <a:latin typeface="Cambria Math" panose="02040503050406030204" pitchFamily="18" charset="0"/>
                              </a:rPr>
                              <m:t>𝑖</m:t>
                            </m:r>
                          </m:sub>
                        </m:sSub>
                        <m:d>
                          <m:dPr>
                            <m:ctrlPr>
                              <a:rPr lang="en-US" sz="4000" i="1">
                                <a:solidFill>
                                  <a:schemeClr val="accent2">
                                    <a:lumMod val="50000"/>
                                  </a:schemeClr>
                                </a:solidFill>
                                <a:latin typeface="Cambria Math" panose="02040503050406030204" pitchFamily="18" charset="0"/>
                              </a:rPr>
                            </m:ctrlPr>
                          </m:dPr>
                          <m:e>
                            <m:r>
                              <a:rPr lang="en-US" sz="4000" i="1">
                                <a:solidFill>
                                  <a:schemeClr val="accent2">
                                    <a:lumMod val="50000"/>
                                  </a:schemeClr>
                                </a:solidFill>
                                <a:latin typeface="Cambria Math" panose="02040503050406030204" pitchFamily="18" charset="0"/>
                              </a:rPr>
                              <m:t>𝑥</m:t>
                            </m:r>
                          </m:e>
                        </m:d>
                      </m:e>
                    </m:nary>
                  </m:oMath>
                </a14:m>
                <a:endParaRPr lang="en-US" sz="4000" dirty="0">
                  <a:solidFill>
                    <a:schemeClr val="accent2">
                      <a:lumMod val="50000"/>
                    </a:schemeClr>
                  </a:solidFill>
                </a:endParaRPr>
              </a:p>
              <a:p>
                <a:pPr>
                  <a:buNone/>
                </a:pPr>
                <a:endParaRPr lang="en-US" sz="4000" dirty="0"/>
              </a:p>
            </p:txBody>
          </p:sp>
        </mc:Choice>
        <mc:Fallback xmlns="">
          <p:sp>
            <p:nvSpPr>
              <p:cNvPr id="5" name="TextBox 4">
                <a:extLst>
                  <a:ext uri="{FF2B5EF4-FFF2-40B4-BE49-F238E27FC236}">
                    <a16:creationId xmlns:a16="http://schemas.microsoft.com/office/drawing/2014/main" id="{E48AA530-D662-6545-82C2-754B8B7EC79D}"/>
                  </a:ext>
                </a:extLst>
              </p:cNvPr>
              <p:cNvSpPr txBox="1">
                <a:spLocks noRot="1" noChangeAspect="1" noMove="1" noResize="1" noEditPoints="1" noAdjustHandles="1" noChangeArrowheads="1" noChangeShapeType="1" noTextEdit="1"/>
              </p:cNvSpPr>
              <p:nvPr/>
            </p:nvSpPr>
            <p:spPr>
              <a:xfrm>
                <a:off x="2492269" y="3165370"/>
                <a:ext cx="3688189" cy="2185727"/>
              </a:xfrm>
              <a:prstGeom prst="rect">
                <a:avLst/>
              </a:prstGeom>
              <a:blipFill>
                <a:blip r:embed="rId2"/>
                <a:stretch>
                  <a:fillRect l="-4452" t="-11561" b="-346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95F9193-5AB7-A148-9AA6-717221D53E5F}"/>
                  </a:ext>
                </a:extLst>
              </p:cNvPr>
              <p:cNvSpPr txBox="1"/>
              <p:nvPr/>
            </p:nvSpPr>
            <p:spPr>
              <a:xfrm>
                <a:off x="5703522" y="4628345"/>
                <a:ext cx="3391634" cy="2185214"/>
              </a:xfrm>
              <a:prstGeom prst="rect">
                <a:avLst/>
              </a:prstGeom>
              <a:solidFill>
                <a:schemeClr val="accent6">
                  <a:lumMod val="20000"/>
                  <a:lumOff val="80000"/>
                </a:schemeClr>
              </a:solidFill>
            </p:spPr>
            <p:txBody>
              <a:bodyPr wrap="none" rtlCol="0">
                <a:spAutoFit/>
              </a:bodyPr>
              <a:lstStyle/>
              <a:p>
                <a:pPr>
                  <a:buNone/>
                </a:pPr>
                <a:endParaRPr lang="en-US" sz="4000" dirty="0">
                  <a:solidFill>
                    <a:schemeClr val="accent2">
                      <a:lumMod val="50000"/>
                    </a:schemeClr>
                  </a:solidFill>
                </a:endParaRPr>
              </a:p>
              <a:p>
                <a:pPr>
                  <a:buNone/>
                </a:pPr>
                <a:r>
                  <a:rPr lang="en-US" sz="3600" dirty="0" err="1">
                    <a:solidFill>
                      <a:srgbClr val="C00000"/>
                    </a:solidFill>
                    <a:latin typeface="Arial" panose="020B0604020202020204" pitchFamily="34" charset="0"/>
                    <a:cs typeface="Arial" panose="020B0604020202020204" pitchFamily="34" charset="0"/>
                  </a:rPr>
                  <a:t>arg</a:t>
                </a:r>
                <a:r>
                  <a:rPr lang="en-US" sz="3600" dirty="0" err="1">
                    <a:solidFill>
                      <a:srgbClr val="00B050"/>
                    </a:solidFill>
                    <a:latin typeface="Arial" panose="020B0604020202020204" pitchFamily="34" charset="0"/>
                    <a:cs typeface="Arial" panose="020B0604020202020204" pitchFamily="34" charset="0"/>
                  </a:rPr>
                  <a:t>min</a:t>
                </a:r>
                <a:r>
                  <a:rPr lang="en-US" sz="4000" dirty="0">
                    <a:solidFill>
                      <a:schemeClr val="accent2">
                        <a:lumMod val="50000"/>
                      </a:schemeClr>
                    </a:solidFill>
                  </a:rPr>
                  <a:t> </a:t>
                </a:r>
                <a14:m>
                  <m:oMath xmlns:m="http://schemas.openxmlformats.org/officeDocument/2006/math">
                    <m:nary>
                      <m:naryPr>
                        <m:chr m:val="∑"/>
                        <m:subHide m:val="on"/>
                        <m:supHide m:val="on"/>
                        <m:ctrlPr>
                          <a:rPr lang="en-US" sz="4000" i="1">
                            <a:solidFill>
                              <a:schemeClr val="accent2">
                                <a:lumMod val="50000"/>
                              </a:schemeClr>
                            </a:solidFill>
                            <a:latin typeface="Cambria Math" panose="02040503050406030204" pitchFamily="18" charset="0"/>
                          </a:rPr>
                        </m:ctrlPr>
                      </m:naryPr>
                      <m:sub/>
                      <m:sup/>
                      <m:e>
                        <m:sSub>
                          <m:sSubPr>
                            <m:ctrlPr>
                              <a:rPr lang="en-US" sz="4000" i="1">
                                <a:solidFill>
                                  <a:schemeClr val="accent2">
                                    <a:lumMod val="50000"/>
                                  </a:schemeClr>
                                </a:solidFill>
                                <a:latin typeface="Cambria Math" panose="02040503050406030204" pitchFamily="18" charset="0"/>
                              </a:rPr>
                            </m:ctrlPr>
                          </m:sSubPr>
                          <m:e>
                            <m:r>
                              <a:rPr lang="en-US" sz="4000" i="1">
                                <a:solidFill>
                                  <a:schemeClr val="accent2">
                                    <a:lumMod val="50000"/>
                                  </a:schemeClr>
                                </a:solidFill>
                                <a:latin typeface="Cambria Math" panose="02040503050406030204" pitchFamily="18" charset="0"/>
                              </a:rPr>
                              <m:t> </m:t>
                            </m:r>
                            <m:r>
                              <a:rPr lang="en-US" sz="4000" i="1">
                                <a:solidFill>
                                  <a:schemeClr val="accent2">
                                    <a:lumMod val="50000"/>
                                  </a:schemeClr>
                                </a:solidFill>
                                <a:latin typeface="Cambria Math" panose="02040503050406030204" pitchFamily="18" charset="0"/>
                              </a:rPr>
                              <m:t>𝑓</m:t>
                            </m:r>
                          </m:e>
                          <m:sub>
                            <m:r>
                              <a:rPr lang="en-US" sz="4000" i="1">
                                <a:solidFill>
                                  <a:schemeClr val="accent2">
                                    <a:lumMod val="50000"/>
                                  </a:schemeClr>
                                </a:solidFill>
                                <a:latin typeface="Cambria Math" panose="02040503050406030204" pitchFamily="18" charset="0"/>
                              </a:rPr>
                              <m:t>𝑖</m:t>
                            </m:r>
                          </m:sub>
                        </m:sSub>
                        <m:d>
                          <m:dPr>
                            <m:ctrlPr>
                              <a:rPr lang="en-US" sz="4000" i="1">
                                <a:solidFill>
                                  <a:schemeClr val="accent2">
                                    <a:lumMod val="50000"/>
                                  </a:schemeClr>
                                </a:solidFill>
                                <a:latin typeface="Cambria Math" panose="02040503050406030204" pitchFamily="18" charset="0"/>
                              </a:rPr>
                            </m:ctrlPr>
                          </m:dPr>
                          <m:e>
                            <m:r>
                              <a:rPr lang="en-US" sz="4000" i="1">
                                <a:solidFill>
                                  <a:schemeClr val="accent2">
                                    <a:lumMod val="50000"/>
                                  </a:schemeClr>
                                </a:solidFill>
                                <a:latin typeface="Cambria Math" panose="02040503050406030204" pitchFamily="18" charset="0"/>
                              </a:rPr>
                              <m:t>𝑥</m:t>
                            </m:r>
                          </m:e>
                        </m:d>
                      </m:e>
                    </m:nary>
                  </m:oMath>
                </a14:m>
                <a:endParaRPr lang="en-US" sz="4000" dirty="0">
                  <a:solidFill>
                    <a:schemeClr val="accent2">
                      <a:lumMod val="50000"/>
                    </a:schemeClr>
                  </a:solidFill>
                </a:endParaRPr>
              </a:p>
              <a:p>
                <a:pPr>
                  <a:buNone/>
                </a:pPr>
                <a:endParaRPr lang="en-US" sz="4000" dirty="0"/>
              </a:p>
            </p:txBody>
          </p:sp>
        </mc:Choice>
        <mc:Fallback xmlns="">
          <p:sp>
            <p:nvSpPr>
              <p:cNvPr id="6" name="TextBox 5">
                <a:extLst>
                  <a:ext uri="{FF2B5EF4-FFF2-40B4-BE49-F238E27FC236}">
                    <a16:creationId xmlns:a16="http://schemas.microsoft.com/office/drawing/2014/main" id="{695F9193-5AB7-A148-9AA6-717221D53E5F}"/>
                  </a:ext>
                </a:extLst>
              </p:cNvPr>
              <p:cNvSpPr txBox="1">
                <a:spLocks noRot="1" noChangeAspect="1" noMove="1" noResize="1" noEditPoints="1" noAdjustHandles="1" noChangeArrowheads="1" noChangeShapeType="1" noTextEdit="1"/>
              </p:cNvSpPr>
              <p:nvPr/>
            </p:nvSpPr>
            <p:spPr>
              <a:xfrm>
                <a:off x="5703522" y="4628345"/>
                <a:ext cx="3391634" cy="2185214"/>
              </a:xfrm>
              <a:prstGeom prst="rect">
                <a:avLst/>
              </a:prstGeom>
              <a:blipFill>
                <a:blip r:embed="rId3"/>
                <a:stretch>
                  <a:fillRect l="-4851" t="-10920" b="-33908"/>
                </a:stretch>
              </a:blipFill>
            </p:spPr>
            <p:txBody>
              <a:bodyPr/>
              <a:lstStyle/>
              <a:p>
                <a:r>
                  <a:rPr lang="en-US">
                    <a:noFill/>
                  </a:rPr>
                  <a:t> </a:t>
                </a:r>
              </a:p>
            </p:txBody>
          </p:sp>
        </mc:Fallback>
      </mc:AlternateContent>
    </p:spTree>
    <p:extLst>
      <p:ext uri="{BB962C8B-B14F-4D97-AF65-F5344CB8AC3E}">
        <p14:creationId xmlns:p14="http://schemas.microsoft.com/office/powerpoint/2010/main" val="3848091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4">
            <a:extLst>
              <a:ext uri="{FF2B5EF4-FFF2-40B4-BE49-F238E27FC236}">
                <a16:creationId xmlns:a16="http://schemas.microsoft.com/office/drawing/2014/main" id="{6BC66EFC-133A-A441-B5B5-CF21848037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65760" y="-1108710"/>
            <a:ext cx="11003280" cy="8252460"/>
          </a:xfrm>
          <a:prstGeom prst="rect">
            <a:avLst/>
          </a:prstGeom>
          <a:noFill/>
          <a:ln w="9525">
            <a:noFill/>
            <a:miter lim="800000"/>
            <a:headEnd/>
            <a:tailEnd/>
          </a:ln>
        </p:spPr>
      </p:pic>
      <p:sp>
        <p:nvSpPr>
          <p:cNvPr id="2" name="Title 1">
            <a:extLst>
              <a:ext uri="{FF2B5EF4-FFF2-40B4-BE49-F238E27FC236}">
                <a16:creationId xmlns:a16="http://schemas.microsoft.com/office/drawing/2014/main" id="{743045ED-40C7-2541-BA8C-0607A502F364}"/>
              </a:ext>
            </a:extLst>
          </p:cNvPr>
          <p:cNvSpPr>
            <a:spLocks noGrp="1"/>
          </p:cNvSpPr>
          <p:nvPr>
            <p:ph type="title"/>
          </p:nvPr>
        </p:nvSpPr>
        <p:spPr/>
        <p:txBody>
          <a:bodyPr/>
          <a:lstStyle/>
          <a:p>
            <a:r>
              <a:rPr lang="en-US" dirty="0"/>
              <a:t>Rendezvous</a:t>
            </a:r>
          </a:p>
        </p:txBody>
      </p:sp>
      <p:sp>
        <p:nvSpPr>
          <p:cNvPr id="4" name="Slide Number Placeholder 3">
            <a:extLst>
              <a:ext uri="{FF2B5EF4-FFF2-40B4-BE49-F238E27FC236}">
                <a16:creationId xmlns:a16="http://schemas.microsoft.com/office/drawing/2014/main" id="{AB0B3EB6-FCC8-414F-8C7D-81F4A744E009}"/>
              </a:ext>
            </a:extLst>
          </p:cNvPr>
          <p:cNvSpPr>
            <a:spLocks noGrp="1"/>
          </p:cNvSpPr>
          <p:nvPr>
            <p:ph type="sldNum" sz="quarter" idx="12"/>
          </p:nvPr>
        </p:nvSpPr>
        <p:spPr/>
        <p:txBody>
          <a:bodyPr/>
          <a:lstStyle/>
          <a:p>
            <a:pPr>
              <a:defRPr/>
            </a:pPr>
            <a:fld id="{D207DEF5-A307-4F25-8C66-A6D5B058479D}" type="slidenum">
              <a:rPr lang="en-US" smtClean="0"/>
              <a:pPr>
                <a:defRPr/>
              </a:pPr>
              <a:t>54</a:t>
            </a:fld>
            <a:endParaRPr lang="en-US" dirty="0"/>
          </a:p>
        </p:txBody>
      </p:sp>
      <p:sp>
        <p:nvSpPr>
          <p:cNvPr id="8" name="Content Placeholder 7">
            <a:extLst>
              <a:ext uri="{FF2B5EF4-FFF2-40B4-BE49-F238E27FC236}">
                <a16:creationId xmlns:a16="http://schemas.microsoft.com/office/drawing/2014/main" id="{6226BFA3-B9DD-BB41-9D3F-35038D9D11AD}"/>
              </a:ext>
            </a:extLst>
          </p:cNvPr>
          <p:cNvSpPr>
            <a:spLocks noGrp="1"/>
          </p:cNvSpPr>
          <p:nvPr>
            <p:ph idx="1"/>
          </p:nvPr>
        </p:nvSpPr>
        <p:spPr/>
        <p:txBody>
          <a:bodyPr/>
          <a:lstStyle/>
          <a:p>
            <a:endParaRPr lang="en-US"/>
          </a:p>
        </p:txBody>
      </p:sp>
      <p:sp>
        <p:nvSpPr>
          <p:cNvPr id="14" name="Triangle 13">
            <a:extLst>
              <a:ext uri="{FF2B5EF4-FFF2-40B4-BE49-F238E27FC236}">
                <a16:creationId xmlns:a16="http://schemas.microsoft.com/office/drawing/2014/main" id="{AD23936F-2211-6041-BEDC-8F70E16A7347}"/>
              </a:ext>
            </a:extLst>
          </p:cNvPr>
          <p:cNvSpPr/>
          <p:nvPr/>
        </p:nvSpPr>
        <p:spPr bwMode="auto">
          <a:xfrm rot="18831150">
            <a:off x="2153387" y="2315261"/>
            <a:ext cx="3982890" cy="2339298"/>
          </a:xfrm>
          <a:prstGeom prst="triangle">
            <a:avLst/>
          </a:prstGeom>
          <a:solidFill>
            <a:srgbClr val="92D050">
              <a:alpha val="68000"/>
            </a:srgb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endParaRPr kumimoji="0" lang="en-US" sz="2400" b="0" i="0" u="none" strike="noStrike" cap="none" normalizeH="0" baseline="0" dirty="0">
              <a:ln>
                <a:noFill/>
              </a:ln>
              <a:solidFill>
                <a:schemeClr val="tx1"/>
              </a:solidFill>
              <a:effectLst/>
              <a:latin typeface="Comic Sans MS" pitchFamily="66" charset="0"/>
            </a:endParaRPr>
          </a:p>
        </p:txBody>
      </p:sp>
      <p:sp>
        <p:nvSpPr>
          <p:cNvPr id="5" name="TextBox 4">
            <a:extLst>
              <a:ext uri="{FF2B5EF4-FFF2-40B4-BE49-F238E27FC236}">
                <a16:creationId xmlns:a16="http://schemas.microsoft.com/office/drawing/2014/main" id="{F4D4E18A-9CD6-0448-93AB-9A13A894135F}"/>
              </a:ext>
            </a:extLst>
          </p:cNvPr>
          <p:cNvSpPr txBox="1"/>
          <p:nvPr/>
        </p:nvSpPr>
        <p:spPr>
          <a:xfrm>
            <a:off x="4662460" y="2808255"/>
            <a:ext cx="389850" cy="461665"/>
          </a:xfrm>
          <a:prstGeom prst="rect">
            <a:avLst/>
          </a:prstGeom>
          <a:solidFill>
            <a:schemeClr val="accent1">
              <a:lumMod val="50000"/>
            </a:schemeClr>
          </a:solidFill>
        </p:spPr>
        <p:txBody>
          <a:bodyPr wrap="none" rtlCol="0">
            <a:spAutoFit/>
          </a:bodyPr>
          <a:lstStyle/>
          <a:p>
            <a:pPr>
              <a:buNone/>
            </a:pPr>
            <a:r>
              <a:rPr lang="en-US" dirty="0">
                <a:solidFill>
                  <a:schemeClr val="bg1"/>
                </a:solidFill>
                <a:latin typeface="Helvetica" pitchFamily="2" charset="0"/>
              </a:rPr>
              <a:t>X</a:t>
            </a:r>
          </a:p>
        </p:txBody>
      </p:sp>
      <p:pic>
        <p:nvPicPr>
          <p:cNvPr id="13" name="Content Placeholder 11">
            <a:extLst>
              <a:ext uri="{FF2B5EF4-FFF2-40B4-BE49-F238E27FC236}">
                <a16:creationId xmlns:a16="http://schemas.microsoft.com/office/drawing/2014/main" id="{AB835F52-FD57-2843-8BBD-0F77ADF072B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3217048" y="5615793"/>
            <a:ext cx="595745" cy="595745"/>
          </a:xfrm>
          <a:prstGeom prst="rect">
            <a:avLst/>
          </a:prstGeom>
          <a:noFill/>
          <a:ln w="9525">
            <a:noFill/>
            <a:miter lim="800000"/>
            <a:headEnd/>
            <a:tailEnd/>
          </a:ln>
        </p:spPr>
      </p:pic>
      <p:pic>
        <p:nvPicPr>
          <p:cNvPr id="18" name="Content Placeholder 11">
            <a:extLst>
              <a:ext uri="{FF2B5EF4-FFF2-40B4-BE49-F238E27FC236}">
                <a16:creationId xmlns:a16="http://schemas.microsoft.com/office/drawing/2014/main" id="{1ED36E3A-2EBC-7D45-B8D1-F37CAA4352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6255695" y="2510382"/>
            <a:ext cx="595745" cy="595745"/>
          </a:xfrm>
          <a:prstGeom prst="rect">
            <a:avLst/>
          </a:prstGeom>
          <a:noFill/>
          <a:ln w="9525">
            <a:noFill/>
            <a:miter lim="800000"/>
            <a:headEnd/>
            <a:tailEnd/>
          </a:ln>
        </p:spPr>
      </p:pic>
      <p:pic>
        <p:nvPicPr>
          <p:cNvPr id="19" name="Content Placeholder 11">
            <a:extLst>
              <a:ext uri="{FF2B5EF4-FFF2-40B4-BE49-F238E27FC236}">
                <a16:creationId xmlns:a16="http://schemas.microsoft.com/office/drawing/2014/main" id="{992D52D5-A30F-AE45-A2B7-670AE64E8B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2919176" y="2283329"/>
            <a:ext cx="595745" cy="595745"/>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A6B4550-0BDA-A24A-8BF5-2096BFA614A3}"/>
                  </a:ext>
                </a:extLst>
              </p:cNvPr>
              <p:cNvSpPr txBox="1"/>
              <p:nvPr/>
            </p:nvSpPr>
            <p:spPr>
              <a:xfrm>
                <a:off x="1921686" y="2283329"/>
                <a:ext cx="961610" cy="461665"/>
              </a:xfrm>
              <a:prstGeom prst="rect">
                <a:avLst/>
              </a:prstGeom>
              <a:solidFill>
                <a:srgbClr val="FFFF00"/>
              </a:solidFill>
            </p:spPr>
            <p:txBody>
              <a:bodyPr wrap="none" rtlCol="0">
                <a:spAutoFit/>
              </a:bodyPr>
              <a:lstStyle/>
              <a:p>
                <a:pPr>
                  <a:buNone/>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i="1">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1</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dirty="0"/>
              </a:p>
            </p:txBody>
          </p:sp>
        </mc:Choice>
        <mc:Fallback xmlns="">
          <p:sp>
            <p:nvSpPr>
              <p:cNvPr id="3" name="TextBox 2">
                <a:extLst>
                  <a:ext uri="{FF2B5EF4-FFF2-40B4-BE49-F238E27FC236}">
                    <a16:creationId xmlns:a16="http://schemas.microsoft.com/office/drawing/2014/main" id="{AA6B4550-0BDA-A24A-8BF5-2096BFA614A3}"/>
                  </a:ext>
                </a:extLst>
              </p:cNvPr>
              <p:cNvSpPr txBox="1">
                <a:spLocks noRot="1" noChangeAspect="1" noMove="1" noResize="1" noEditPoints="1" noAdjustHandles="1" noChangeArrowheads="1" noChangeShapeType="1" noTextEdit="1"/>
              </p:cNvSpPr>
              <p:nvPr/>
            </p:nvSpPr>
            <p:spPr>
              <a:xfrm>
                <a:off x="1921686" y="2283329"/>
                <a:ext cx="961610" cy="461665"/>
              </a:xfrm>
              <a:prstGeom prst="rect">
                <a:avLst/>
              </a:prstGeom>
              <a:blipFill>
                <a:blip r:embed="rId4"/>
                <a:stretch>
                  <a:fillRect l="-3896"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435DD7F-CFF7-1B4F-88C9-D0A583E98003}"/>
                  </a:ext>
                </a:extLst>
              </p:cNvPr>
              <p:cNvSpPr txBox="1"/>
              <p:nvPr/>
            </p:nvSpPr>
            <p:spPr>
              <a:xfrm>
                <a:off x="6881105" y="2240600"/>
                <a:ext cx="968727" cy="461665"/>
              </a:xfrm>
              <a:prstGeom prst="rect">
                <a:avLst/>
              </a:prstGeom>
              <a:solidFill>
                <a:srgbClr val="FFFF00"/>
              </a:solidFill>
            </p:spPr>
            <p:txBody>
              <a:bodyPr wrap="none" rtlCol="0">
                <a:spAutoFit/>
              </a:bodyPr>
              <a:lstStyle/>
              <a:p>
                <a:pPr>
                  <a:buNone/>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i="1">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2</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dirty="0"/>
              </a:p>
            </p:txBody>
          </p:sp>
        </mc:Choice>
        <mc:Fallback xmlns="">
          <p:sp>
            <p:nvSpPr>
              <p:cNvPr id="12" name="TextBox 11">
                <a:extLst>
                  <a:ext uri="{FF2B5EF4-FFF2-40B4-BE49-F238E27FC236}">
                    <a16:creationId xmlns:a16="http://schemas.microsoft.com/office/drawing/2014/main" id="{E435DD7F-CFF7-1B4F-88C9-D0A583E98003}"/>
                  </a:ext>
                </a:extLst>
              </p:cNvPr>
              <p:cNvSpPr txBox="1">
                <a:spLocks noRot="1" noChangeAspect="1" noMove="1" noResize="1" noEditPoints="1" noAdjustHandles="1" noChangeArrowheads="1" noChangeShapeType="1" noTextEdit="1"/>
              </p:cNvSpPr>
              <p:nvPr/>
            </p:nvSpPr>
            <p:spPr>
              <a:xfrm>
                <a:off x="6881105" y="2240600"/>
                <a:ext cx="968727" cy="461665"/>
              </a:xfrm>
              <a:prstGeom prst="rect">
                <a:avLst/>
              </a:prstGeom>
              <a:blipFill>
                <a:blip r:embed="rId5"/>
                <a:stretch>
                  <a:fillRect l="-3896"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494D644-E59C-AB40-A90E-F286C557E8C0}"/>
                  </a:ext>
                </a:extLst>
              </p:cNvPr>
              <p:cNvSpPr txBox="1"/>
              <p:nvPr/>
            </p:nvSpPr>
            <p:spPr>
              <a:xfrm>
                <a:off x="2915618" y="6303936"/>
                <a:ext cx="968727" cy="461665"/>
              </a:xfrm>
              <a:prstGeom prst="rect">
                <a:avLst/>
              </a:prstGeom>
              <a:solidFill>
                <a:srgbClr val="FFFF00"/>
              </a:solidFill>
            </p:spPr>
            <p:txBody>
              <a:bodyPr wrap="none" rtlCol="0">
                <a:spAutoFit/>
              </a:bodyPr>
              <a:lstStyle/>
              <a:p>
                <a:pPr>
                  <a:buNone/>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i="1">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3</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dirty="0"/>
              </a:p>
            </p:txBody>
          </p:sp>
        </mc:Choice>
        <mc:Fallback xmlns="">
          <p:sp>
            <p:nvSpPr>
              <p:cNvPr id="15" name="TextBox 14">
                <a:extLst>
                  <a:ext uri="{FF2B5EF4-FFF2-40B4-BE49-F238E27FC236}">
                    <a16:creationId xmlns:a16="http://schemas.microsoft.com/office/drawing/2014/main" id="{E494D644-E59C-AB40-A90E-F286C557E8C0}"/>
                  </a:ext>
                </a:extLst>
              </p:cNvPr>
              <p:cNvSpPr txBox="1">
                <a:spLocks noRot="1" noChangeAspect="1" noMove="1" noResize="1" noEditPoints="1" noAdjustHandles="1" noChangeArrowheads="1" noChangeShapeType="1" noTextEdit="1"/>
              </p:cNvSpPr>
              <p:nvPr/>
            </p:nvSpPr>
            <p:spPr>
              <a:xfrm>
                <a:off x="2915618" y="6303936"/>
                <a:ext cx="968727" cy="461665"/>
              </a:xfrm>
              <a:prstGeom prst="rect">
                <a:avLst/>
              </a:prstGeom>
              <a:blipFill>
                <a:blip r:embed="rId6"/>
                <a:stretch>
                  <a:fillRect l="-3896" b="-15789"/>
                </a:stretch>
              </a:blipFill>
            </p:spPr>
            <p:txBody>
              <a:bodyPr/>
              <a:lstStyle/>
              <a:p>
                <a:r>
                  <a:rPr lang="en-US">
                    <a:noFill/>
                  </a:rPr>
                  <a:t> </a:t>
                </a:r>
              </a:p>
            </p:txBody>
          </p:sp>
        </mc:Fallback>
      </mc:AlternateContent>
    </p:spTree>
    <p:extLst>
      <p:ext uri="{BB962C8B-B14F-4D97-AF65-F5344CB8AC3E}">
        <p14:creationId xmlns:p14="http://schemas.microsoft.com/office/powerpoint/2010/main" val="34895768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4">
            <a:extLst>
              <a:ext uri="{FF2B5EF4-FFF2-40B4-BE49-F238E27FC236}">
                <a16:creationId xmlns:a16="http://schemas.microsoft.com/office/drawing/2014/main" id="{09A89C5C-2FB4-BF41-A994-62027B891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65760" y="-1108710"/>
            <a:ext cx="11003280" cy="8252460"/>
          </a:xfrm>
          <a:prstGeom prst="rect">
            <a:avLst/>
          </a:prstGeom>
          <a:noFill/>
          <a:ln w="9525">
            <a:noFill/>
            <a:miter lim="800000"/>
            <a:headEnd/>
            <a:tailEnd/>
          </a:ln>
        </p:spPr>
      </p:pic>
      <p:sp>
        <p:nvSpPr>
          <p:cNvPr id="2" name="Title 1">
            <a:extLst>
              <a:ext uri="{FF2B5EF4-FFF2-40B4-BE49-F238E27FC236}">
                <a16:creationId xmlns:a16="http://schemas.microsoft.com/office/drawing/2014/main" id="{743045ED-40C7-2541-BA8C-0607A502F364}"/>
              </a:ext>
            </a:extLst>
          </p:cNvPr>
          <p:cNvSpPr>
            <a:spLocks noGrp="1"/>
          </p:cNvSpPr>
          <p:nvPr>
            <p:ph type="title"/>
          </p:nvPr>
        </p:nvSpPr>
        <p:spPr/>
        <p:txBody>
          <a:bodyPr/>
          <a:lstStyle/>
          <a:p>
            <a:r>
              <a:rPr lang="en-US" dirty="0"/>
              <a:t>Rendezvous</a:t>
            </a:r>
          </a:p>
        </p:txBody>
      </p:sp>
      <p:sp>
        <p:nvSpPr>
          <p:cNvPr id="4" name="Slide Number Placeholder 3">
            <a:extLst>
              <a:ext uri="{FF2B5EF4-FFF2-40B4-BE49-F238E27FC236}">
                <a16:creationId xmlns:a16="http://schemas.microsoft.com/office/drawing/2014/main" id="{AB0B3EB6-FCC8-414F-8C7D-81F4A744E009}"/>
              </a:ext>
            </a:extLst>
          </p:cNvPr>
          <p:cNvSpPr>
            <a:spLocks noGrp="1"/>
          </p:cNvSpPr>
          <p:nvPr>
            <p:ph type="sldNum" sz="quarter" idx="12"/>
          </p:nvPr>
        </p:nvSpPr>
        <p:spPr/>
        <p:txBody>
          <a:bodyPr/>
          <a:lstStyle/>
          <a:p>
            <a:pPr>
              <a:defRPr/>
            </a:pPr>
            <a:fld id="{D207DEF5-A307-4F25-8C66-A6D5B058479D}" type="slidenum">
              <a:rPr lang="en-US" smtClean="0"/>
              <a:pPr>
                <a:defRPr/>
              </a:pPr>
              <a:t>55</a:t>
            </a:fld>
            <a:endParaRPr lang="en-US" dirty="0"/>
          </a:p>
        </p:txBody>
      </p:sp>
      <p:sp>
        <p:nvSpPr>
          <p:cNvPr id="8" name="Content Placeholder 7">
            <a:extLst>
              <a:ext uri="{FF2B5EF4-FFF2-40B4-BE49-F238E27FC236}">
                <a16:creationId xmlns:a16="http://schemas.microsoft.com/office/drawing/2014/main" id="{6226BFA3-B9DD-BB41-9D3F-35038D9D11AD}"/>
              </a:ext>
            </a:extLst>
          </p:cNvPr>
          <p:cNvSpPr>
            <a:spLocks noGrp="1"/>
          </p:cNvSpPr>
          <p:nvPr>
            <p:ph idx="1"/>
          </p:nvPr>
        </p:nvSpPr>
        <p:spPr/>
        <p:txBody>
          <a:bodyPr/>
          <a:lstStyle/>
          <a:p>
            <a:endParaRPr lang="en-US"/>
          </a:p>
        </p:txBody>
      </p:sp>
      <p:sp>
        <p:nvSpPr>
          <p:cNvPr id="14" name="Triangle 13">
            <a:extLst>
              <a:ext uri="{FF2B5EF4-FFF2-40B4-BE49-F238E27FC236}">
                <a16:creationId xmlns:a16="http://schemas.microsoft.com/office/drawing/2014/main" id="{AD23936F-2211-6041-BEDC-8F70E16A7347}"/>
              </a:ext>
            </a:extLst>
          </p:cNvPr>
          <p:cNvSpPr/>
          <p:nvPr/>
        </p:nvSpPr>
        <p:spPr bwMode="auto">
          <a:xfrm rot="18831150">
            <a:off x="2153387" y="2315261"/>
            <a:ext cx="3982890" cy="2339298"/>
          </a:xfrm>
          <a:prstGeom prst="triangle">
            <a:avLst/>
          </a:prstGeom>
          <a:solidFill>
            <a:srgbClr val="92D050">
              <a:alpha val="68000"/>
            </a:srgb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endParaRPr kumimoji="0" lang="en-US" sz="2400" b="0" i="0" u="none" strike="noStrike" cap="none" normalizeH="0" baseline="0" dirty="0">
              <a:ln>
                <a:noFill/>
              </a:ln>
              <a:solidFill>
                <a:schemeClr val="tx1"/>
              </a:solidFill>
              <a:effectLst/>
              <a:latin typeface="Comic Sans MS" pitchFamily="66" charset="0"/>
            </a:endParaRPr>
          </a:p>
        </p:txBody>
      </p:sp>
      <p:sp>
        <p:nvSpPr>
          <p:cNvPr id="5" name="TextBox 4">
            <a:extLst>
              <a:ext uri="{FF2B5EF4-FFF2-40B4-BE49-F238E27FC236}">
                <a16:creationId xmlns:a16="http://schemas.microsoft.com/office/drawing/2014/main" id="{F4D4E18A-9CD6-0448-93AB-9A13A894135F}"/>
              </a:ext>
            </a:extLst>
          </p:cNvPr>
          <p:cNvSpPr txBox="1"/>
          <p:nvPr/>
        </p:nvSpPr>
        <p:spPr>
          <a:xfrm>
            <a:off x="3649534" y="4713255"/>
            <a:ext cx="389850" cy="461665"/>
          </a:xfrm>
          <a:prstGeom prst="rect">
            <a:avLst/>
          </a:prstGeom>
          <a:solidFill>
            <a:srgbClr val="C00000"/>
          </a:solidFill>
        </p:spPr>
        <p:txBody>
          <a:bodyPr wrap="none" rtlCol="0">
            <a:spAutoFit/>
          </a:bodyPr>
          <a:lstStyle/>
          <a:p>
            <a:pPr>
              <a:buNone/>
            </a:pPr>
            <a:r>
              <a:rPr lang="en-US" dirty="0">
                <a:solidFill>
                  <a:schemeClr val="bg1"/>
                </a:solidFill>
                <a:latin typeface="Helvetica" pitchFamily="2" charset="0"/>
              </a:rPr>
              <a:t>X</a:t>
            </a:r>
          </a:p>
        </p:txBody>
      </p:sp>
      <p:pic>
        <p:nvPicPr>
          <p:cNvPr id="18" name="Content Placeholder 11">
            <a:extLst>
              <a:ext uri="{FF2B5EF4-FFF2-40B4-BE49-F238E27FC236}">
                <a16:creationId xmlns:a16="http://schemas.microsoft.com/office/drawing/2014/main" id="{1ED36E3A-2EBC-7D45-B8D1-F37CAA4352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6255695" y="2510382"/>
            <a:ext cx="595745" cy="595745"/>
          </a:xfrm>
          <a:prstGeom prst="rect">
            <a:avLst/>
          </a:prstGeom>
          <a:noFill/>
          <a:ln w="9525">
            <a:noFill/>
            <a:miter lim="800000"/>
            <a:headEnd/>
            <a:tailEnd/>
          </a:ln>
        </p:spPr>
      </p:pic>
      <p:pic>
        <p:nvPicPr>
          <p:cNvPr id="19" name="Content Placeholder 11">
            <a:extLst>
              <a:ext uri="{FF2B5EF4-FFF2-40B4-BE49-F238E27FC236}">
                <a16:creationId xmlns:a16="http://schemas.microsoft.com/office/drawing/2014/main" id="{992D52D5-A30F-AE45-A2B7-670AE64E8B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2919176" y="2283329"/>
            <a:ext cx="595745" cy="595745"/>
          </a:xfrm>
          <a:prstGeom prst="rect">
            <a:avLst/>
          </a:prstGeom>
          <a:noFill/>
          <a:ln w="9525">
            <a:noFill/>
            <a:miter lim="800000"/>
            <a:headEnd/>
            <a:tailEnd/>
          </a:ln>
        </p:spPr>
      </p:pic>
      <p:pic>
        <p:nvPicPr>
          <p:cNvPr id="11" name="Picture 10">
            <a:extLst>
              <a:ext uri="{FF2B5EF4-FFF2-40B4-BE49-F238E27FC236}">
                <a16:creationId xmlns:a16="http://schemas.microsoft.com/office/drawing/2014/main" id="{508601EE-BD6D-DD48-A53C-A671578514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17048" y="5475255"/>
            <a:ext cx="692727" cy="692727"/>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5607335-12C7-084A-9584-279229652B64}"/>
                  </a:ext>
                </a:extLst>
              </p:cNvPr>
              <p:cNvSpPr txBox="1"/>
              <p:nvPr/>
            </p:nvSpPr>
            <p:spPr>
              <a:xfrm>
                <a:off x="1921686" y="2283329"/>
                <a:ext cx="961610" cy="461665"/>
              </a:xfrm>
              <a:prstGeom prst="rect">
                <a:avLst/>
              </a:prstGeom>
              <a:solidFill>
                <a:srgbClr val="FFFF00"/>
              </a:solidFill>
            </p:spPr>
            <p:txBody>
              <a:bodyPr wrap="none" rtlCol="0">
                <a:spAutoFit/>
              </a:bodyPr>
              <a:lstStyle/>
              <a:p>
                <a:pPr>
                  <a:buNone/>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i="1">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1</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dirty="0"/>
              </a:p>
            </p:txBody>
          </p:sp>
        </mc:Choice>
        <mc:Fallback xmlns="">
          <p:sp>
            <p:nvSpPr>
              <p:cNvPr id="12" name="TextBox 11">
                <a:extLst>
                  <a:ext uri="{FF2B5EF4-FFF2-40B4-BE49-F238E27FC236}">
                    <a16:creationId xmlns:a16="http://schemas.microsoft.com/office/drawing/2014/main" id="{C5607335-12C7-084A-9584-279229652B64}"/>
                  </a:ext>
                </a:extLst>
              </p:cNvPr>
              <p:cNvSpPr txBox="1">
                <a:spLocks noRot="1" noChangeAspect="1" noMove="1" noResize="1" noEditPoints="1" noAdjustHandles="1" noChangeArrowheads="1" noChangeShapeType="1" noTextEdit="1"/>
              </p:cNvSpPr>
              <p:nvPr/>
            </p:nvSpPr>
            <p:spPr>
              <a:xfrm>
                <a:off x="1921686" y="2283329"/>
                <a:ext cx="961610" cy="461665"/>
              </a:xfrm>
              <a:prstGeom prst="rect">
                <a:avLst/>
              </a:prstGeom>
              <a:blipFill>
                <a:blip r:embed="rId5"/>
                <a:stretch>
                  <a:fillRect l="-3896"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8E03843-C5F3-3141-BEFF-C089C098D57A}"/>
                  </a:ext>
                </a:extLst>
              </p:cNvPr>
              <p:cNvSpPr txBox="1"/>
              <p:nvPr/>
            </p:nvSpPr>
            <p:spPr>
              <a:xfrm>
                <a:off x="6881105" y="2240600"/>
                <a:ext cx="968727" cy="461665"/>
              </a:xfrm>
              <a:prstGeom prst="rect">
                <a:avLst/>
              </a:prstGeom>
              <a:solidFill>
                <a:srgbClr val="FFFF00"/>
              </a:solidFill>
            </p:spPr>
            <p:txBody>
              <a:bodyPr wrap="none" rtlCol="0">
                <a:spAutoFit/>
              </a:bodyPr>
              <a:lstStyle/>
              <a:p>
                <a:pPr>
                  <a:buNone/>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i="1">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2</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dirty="0"/>
              </a:p>
            </p:txBody>
          </p:sp>
        </mc:Choice>
        <mc:Fallback xmlns="">
          <p:sp>
            <p:nvSpPr>
              <p:cNvPr id="13" name="TextBox 12">
                <a:extLst>
                  <a:ext uri="{FF2B5EF4-FFF2-40B4-BE49-F238E27FC236}">
                    <a16:creationId xmlns:a16="http://schemas.microsoft.com/office/drawing/2014/main" id="{08E03843-C5F3-3141-BEFF-C089C098D57A}"/>
                  </a:ext>
                </a:extLst>
              </p:cNvPr>
              <p:cNvSpPr txBox="1">
                <a:spLocks noRot="1" noChangeAspect="1" noMove="1" noResize="1" noEditPoints="1" noAdjustHandles="1" noChangeArrowheads="1" noChangeShapeType="1" noTextEdit="1"/>
              </p:cNvSpPr>
              <p:nvPr/>
            </p:nvSpPr>
            <p:spPr>
              <a:xfrm>
                <a:off x="6881105" y="2240600"/>
                <a:ext cx="968727" cy="461665"/>
              </a:xfrm>
              <a:prstGeom prst="rect">
                <a:avLst/>
              </a:prstGeom>
              <a:blipFill>
                <a:blip r:embed="rId6"/>
                <a:stretch>
                  <a:fillRect l="-3896"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CC5EC94-6D0C-0A48-B3BB-B5CCC3733852}"/>
                  </a:ext>
                </a:extLst>
              </p:cNvPr>
              <p:cNvSpPr txBox="1"/>
              <p:nvPr/>
            </p:nvSpPr>
            <p:spPr>
              <a:xfrm>
                <a:off x="2915618" y="6303936"/>
                <a:ext cx="968727" cy="461665"/>
              </a:xfrm>
              <a:prstGeom prst="rect">
                <a:avLst/>
              </a:prstGeom>
              <a:solidFill>
                <a:srgbClr val="FF0000"/>
              </a:solidFill>
            </p:spPr>
            <p:txBody>
              <a:bodyPr wrap="none" rtlCol="0">
                <a:spAutoFit/>
              </a:bodyPr>
              <a:lstStyle/>
              <a:p>
                <a:pPr>
                  <a:buNone/>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𝑓</m:t>
                          </m:r>
                        </m:e>
                        <m:sub>
                          <m:r>
                            <a:rPr lang="en-US" b="0" i="1" smtClean="0">
                              <a:solidFill>
                                <a:schemeClr val="bg1"/>
                              </a:solidFill>
                              <a:latin typeface="Cambria Math" panose="02040503050406030204" pitchFamily="18" charset="0"/>
                            </a:rPr>
                            <m:t>3</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𝑥</m:t>
                          </m:r>
                        </m:e>
                      </m:d>
                    </m:oMath>
                  </m:oMathPara>
                </a14:m>
                <a:endParaRPr lang="en-US" dirty="0">
                  <a:solidFill>
                    <a:schemeClr val="bg1"/>
                  </a:solidFill>
                </a:endParaRPr>
              </a:p>
            </p:txBody>
          </p:sp>
        </mc:Choice>
        <mc:Fallback xmlns="">
          <p:sp>
            <p:nvSpPr>
              <p:cNvPr id="15" name="TextBox 14">
                <a:extLst>
                  <a:ext uri="{FF2B5EF4-FFF2-40B4-BE49-F238E27FC236}">
                    <a16:creationId xmlns:a16="http://schemas.microsoft.com/office/drawing/2014/main" id="{DCC5EC94-6D0C-0A48-B3BB-B5CCC3733852}"/>
                  </a:ext>
                </a:extLst>
              </p:cNvPr>
              <p:cNvSpPr txBox="1">
                <a:spLocks noRot="1" noChangeAspect="1" noMove="1" noResize="1" noEditPoints="1" noAdjustHandles="1" noChangeArrowheads="1" noChangeShapeType="1" noTextEdit="1"/>
              </p:cNvSpPr>
              <p:nvPr/>
            </p:nvSpPr>
            <p:spPr>
              <a:xfrm>
                <a:off x="2915618" y="6303936"/>
                <a:ext cx="968727" cy="461665"/>
              </a:xfrm>
              <a:prstGeom prst="rect">
                <a:avLst/>
              </a:prstGeom>
              <a:blipFill>
                <a:blip r:embed="rId7"/>
                <a:stretch>
                  <a:fillRect l="-3896" b="-15789"/>
                </a:stretch>
              </a:blipFill>
            </p:spPr>
            <p:txBody>
              <a:bodyPr/>
              <a:lstStyle/>
              <a:p>
                <a:r>
                  <a:rPr lang="en-US">
                    <a:noFill/>
                  </a:rPr>
                  <a:t> </a:t>
                </a:r>
              </a:p>
            </p:txBody>
          </p:sp>
        </mc:Fallback>
      </mc:AlternateContent>
    </p:spTree>
    <p:extLst>
      <p:ext uri="{BB962C8B-B14F-4D97-AF65-F5344CB8AC3E}">
        <p14:creationId xmlns:p14="http://schemas.microsoft.com/office/powerpoint/2010/main" val="13888211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82925" y="3406608"/>
            <a:ext cx="3083824" cy="3110875"/>
          </a:xfrm>
          <a:prstGeom prst="rect">
            <a:avLst/>
          </a:prstGeom>
        </p:spPr>
      </p:pic>
      <p:cxnSp>
        <p:nvCxnSpPr>
          <p:cNvPr id="7" name="Straight Arrow Connector 6"/>
          <p:cNvCxnSpPr/>
          <p:nvPr/>
        </p:nvCxnSpPr>
        <p:spPr bwMode="auto">
          <a:xfrm>
            <a:off x="4421882" y="4945262"/>
            <a:ext cx="660400" cy="0"/>
          </a:xfrm>
          <a:prstGeom prst="straightConnector1">
            <a:avLst/>
          </a:prstGeom>
          <a:solidFill>
            <a:schemeClr val="accent1"/>
          </a:solidFill>
          <a:ln w="63500" cap="flat" cmpd="sng" algn="ctr">
            <a:solidFill>
              <a:srgbClr val="FF0000"/>
            </a:solidFill>
            <a:prstDash val="solid"/>
            <a:round/>
            <a:headEnd type="none" w="med" len="med"/>
            <a:tailEnd type="stealth"/>
          </a:ln>
          <a:effectLst/>
        </p:spPr>
      </p:cxnSp>
      <mc:AlternateContent xmlns:mc="http://schemas.openxmlformats.org/markup-compatibility/2006" xmlns:a14="http://schemas.microsoft.com/office/drawing/2010/main">
        <mc:Choice Requires="a14">
          <p:sp>
            <p:nvSpPr>
              <p:cNvPr id="12" name="TextBox 11"/>
              <p:cNvSpPr txBox="1"/>
              <p:nvPr/>
            </p:nvSpPr>
            <p:spPr>
              <a:xfrm>
                <a:off x="5585853" y="3634102"/>
                <a:ext cx="2400300" cy="2402324"/>
              </a:xfrm>
              <a:prstGeom prst="rect">
                <a:avLst/>
              </a:prstGeom>
              <a:solidFill>
                <a:srgbClr val="FFFF0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br>
                  <a:rPr lang="en-US" sz="2000" dirty="0">
                    <a:latin typeface="Helvetica" charset="0"/>
                    <a:ea typeface="Helvetica" charset="0"/>
                    <a:cs typeface="Helvetica" charset="0"/>
                    <a:sym typeface="Wingdings"/>
                  </a:rPr>
                </a:br>
                <a:r>
                  <a:rPr lang="en-US" dirty="0">
                    <a:latin typeface="Helvetica" charset="0"/>
                    <a:ea typeface="Helvetica" charset="0"/>
                    <a:cs typeface="Helvetica" charset="0"/>
                    <a:sym typeface="Wingdings"/>
                  </a:rPr>
                  <a:t>Minimize global loss</a:t>
                </a:r>
                <a:endParaRPr lang="en-US" sz="2800" dirty="0">
                  <a:latin typeface="Helvetica" charset="0"/>
                  <a:ea typeface="Helvetica" charset="0"/>
                  <a:cs typeface="Helvetica" charset="0"/>
                </a:endParaRPr>
              </a:p>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nary>
                        <m:naryPr>
                          <m:chr m:val="∑"/>
                          <m:subHide m:val="on"/>
                          <m:supHide m:val="on"/>
                          <m:ctrlPr>
                            <a:rPr lang="en-US" i="1">
                              <a:solidFill>
                                <a:schemeClr val="accent2">
                                  <a:lumMod val="50000"/>
                                </a:schemeClr>
                              </a:solidFill>
                              <a:latin typeface="Cambria Math" panose="02040503050406030204" pitchFamily="18" charset="0"/>
                            </a:rPr>
                          </m:ctrlPr>
                        </m:naryPr>
                        <m:sub/>
                        <m:sup/>
                        <m:e>
                          <m:sSub>
                            <m:sSubPr>
                              <m:ctrlPr>
                                <a:rPr lang="en-US" i="1">
                                  <a:solidFill>
                                    <a:schemeClr val="accent2">
                                      <a:lumMod val="50000"/>
                                    </a:schemeClr>
                                  </a:solidFill>
                                  <a:latin typeface="Cambria Math" panose="02040503050406030204" pitchFamily="18" charset="0"/>
                                </a:rPr>
                              </m:ctrlPr>
                            </m:sSubPr>
                            <m:e>
                              <m:r>
                                <a:rPr lang="en-US" b="0" i="1" smtClean="0">
                                  <a:solidFill>
                                    <a:schemeClr val="accent2">
                                      <a:lumMod val="50000"/>
                                    </a:schemeClr>
                                  </a:solidFill>
                                  <a:latin typeface="Cambria Math" panose="02040503050406030204" pitchFamily="18" charset="0"/>
                                </a:rPr>
                                <m:t>𝑓</m:t>
                              </m:r>
                            </m:e>
                            <m:sub>
                              <m:r>
                                <a:rPr lang="en-US" i="1">
                                  <a:solidFill>
                                    <a:schemeClr val="accent2">
                                      <a:lumMod val="50000"/>
                                    </a:schemeClr>
                                  </a:solidFill>
                                  <a:latin typeface="Cambria Math" panose="02040503050406030204" pitchFamily="18" charset="0"/>
                                </a:rPr>
                                <m:t>𝑖</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e>
                      </m:nary>
                    </m:oMath>
                  </m:oMathPara>
                </a14:m>
                <a:endParaRPr lang="en-US" sz="3200" i="1" dirty="0">
                  <a:solidFill>
                    <a:srgbClr val="FF0000"/>
                  </a:solidFill>
                  <a:latin typeface="Times New Roman" panose="02020603050405020304" pitchFamily="18" charset="0"/>
                  <a:ea typeface="Helvetica" charset="0"/>
                  <a:cs typeface="Times New Roman" panose="02020603050405020304" pitchFamily="18"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en-US" dirty="0">
                    <a:solidFill>
                      <a:srgbClr val="FF0000"/>
                    </a:solidFill>
                    <a:latin typeface="Helvetica" charset="0"/>
                    <a:ea typeface="Helvetica" charset="0"/>
                    <a:cs typeface="Helvetica" charset="0"/>
                  </a:rPr>
                  <a:t>      </a:t>
                </a:r>
                <a:endParaRPr lang="en-US" i="1" dirty="0">
                  <a:solidFill>
                    <a:srgbClr val="FF0000"/>
                  </a:solidFill>
                  <a:latin typeface="Times New Roman" panose="02020603050405020304" pitchFamily="18" charset="0"/>
                  <a:ea typeface="Helvetica" charset="0"/>
                  <a:cs typeface="Times New Roman" panose="02020603050405020304"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585853" y="3634102"/>
                <a:ext cx="2400300" cy="2402324"/>
              </a:xfrm>
              <a:prstGeom prst="rect">
                <a:avLst/>
              </a:prstGeom>
              <a:blipFill>
                <a:blip r:embed="rId3"/>
                <a:stretch>
                  <a:fillRect l="-21579" t="-10526" r="-4737" b="-594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1307576" y="6358589"/>
                <a:ext cx="954299" cy="461665"/>
              </a:xfrm>
              <a:prstGeom prst="rect">
                <a:avLst/>
              </a:prstGeom>
              <a:solidFill>
                <a:srgbClr val="FFFF0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b="0" i="1" smtClean="0">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3</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i="1" dirty="0">
                  <a:latin typeface="Times New Roman" panose="02020603050405020304" pitchFamily="18" charset="0"/>
                  <a:cs typeface="Times New Roman" panose="02020603050405020304" pitchFamily="18"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307576" y="6358589"/>
                <a:ext cx="954299" cy="461665"/>
              </a:xfrm>
              <a:prstGeom prst="rect">
                <a:avLst/>
              </a:prstGeom>
              <a:blipFill>
                <a:blip r:embed="rId4"/>
                <a:stretch>
                  <a:fillRect l="-3947"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CA688F2-BA29-8843-8A7A-7B6EBD3D9EED}"/>
                  </a:ext>
                </a:extLst>
              </p:cNvPr>
              <p:cNvSpPr txBox="1"/>
              <p:nvPr/>
            </p:nvSpPr>
            <p:spPr>
              <a:xfrm>
                <a:off x="2839965" y="6350581"/>
                <a:ext cx="942309" cy="461665"/>
              </a:xfrm>
              <a:prstGeom prst="rect">
                <a:avLst/>
              </a:prstGeom>
              <a:solidFill>
                <a:srgbClr val="FFFF0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b="0" i="1" smtClean="0">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4</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i="1" dirty="0">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3CA688F2-BA29-8843-8A7A-7B6EBD3D9EED}"/>
                  </a:ext>
                </a:extLst>
              </p:cNvPr>
              <p:cNvSpPr txBox="1">
                <a:spLocks noRot="1" noChangeAspect="1" noMove="1" noResize="1" noEditPoints="1" noAdjustHandles="1" noChangeArrowheads="1" noChangeShapeType="1" noTextEdit="1"/>
              </p:cNvSpPr>
              <p:nvPr/>
            </p:nvSpPr>
            <p:spPr>
              <a:xfrm>
                <a:off x="2839965" y="6350581"/>
                <a:ext cx="942309" cy="461665"/>
              </a:xfrm>
              <a:prstGeom prst="rect">
                <a:avLst/>
              </a:prstGeom>
              <a:blipFill>
                <a:blip r:embed="rId5"/>
                <a:stretch>
                  <a:fillRect l="-5333"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ECFB59E-1C90-6F40-BD33-879F714A7341}"/>
                  </a:ext>
                </a:extLst>
              </p:cNvPr>
              <p:cNvSpPr txBox="1"/>
              <p:nvPr/>
            </p:nvSpPr>
            <p:spPr>
              <a:xfrm>
                <a:off x="2833969" y="3076126"/>
                <a:ext cx="954299" cy="461665"/>
              </a:xfrm>
              <a:prstGeom prst="rect">
                <a:avLst/>
              </a:prstGeom>
              <a:solidFill>
                <a:srgbClr val="C0000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𝑓</m:t>
                          </m:r>
                        </m:e>
                        <m:sub>
                          <m:r>
                            <a:rPr lang="en-US" b="0" i="1" smtClean="0">
                              <a:solidFill>
                                <a:schemeClr val="bg1"/>
                              </a:solidFill>
                              <a:latin typeface="Cambria Math" panose="02040503050406030204" pitchFamily="18" charset="0"/>
                            </a:rPr>
                            <m:t>2</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𝑥</m:t>
                          </m:r>
                        </m:e>
                      </m:d>
                    </m:oMath>
                  </m:oMathPara>
                </a14:m>
                <a:endParaRPr lang="en-US" i="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5ECFB59E-1C90-6F40-BD33-879F714A7341}"/>
                  </a:ext>
                </a:extLst>
              </p:cNvPr>
              <p:cNvSpPr txBox="1">
                <a:spLocks noRot="1" noChangeAspect="1" noMove="1" noResize="1" noEditPoints="1" noAdjustHandles="1" noChangeArrowheads="1" noChangeShapeType="1" noTextEdit="1"/>
              </p:cNvSpPr>
              <p:nvPr/>
            </p:nvSpPr>
            <p:spPr>
              <a:xfrm>
                <a:off x="2833969" y="3076126"/>
                <a:ext cx="954299" cy="461665"/>
              </a:xfrm>
              <a:prstGeom prst="rect">
                <a:avLst/>
              </a:prstGeom>
              <a:blipFill>
                <a:blip r:embed="rId6"/>
                <a:stretch>
                  <a:fillRect l="-3947"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E3A60AF-E6E2-BC41-B909-2A2186FA1E6A}"/>
                  </a:ext>
                </a:extLst>
              </p:cNvPr>
              <p:cNvSpPr txBox="1"/>
              <p:nvPr/>
            </p:nvSpPr>
            <p:spPr>
              <a:xfrm>
                <a:off x="1311054" y="3076127"/>
                <a:ext cx="947182" cy="461665"/>
              </a:xfrm>
              <a:prstGeom prst="rect">
                <a:avLst/>
              </a:prstGeom>
              <a:solidFill>
                <a:srgbClr val="FFFF0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b="0" i="1" smtClean="0">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1</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i="1" dirty="0">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BE3A60AF-E6E2-BC41-B909-2A2186FA1E6A}"/>
                  </a:ext>
                </a:extLst>
              </p:cNvPr>
              <p:cNvSpPr txBox="1">
                <a:spLocks noRot="1" noChangeAspect="1" noMove="1" noResize="1" noEditPoints="1" noAdjustHandles="1" noChangeArrowheads="1" noChangeShapeType="1" noTextEdit="1"/>
              </p:cNvSpPr>
              <p:nvPr/>
            </p:nvSpPr>
            <p:spPr>
              <a:xfrm>
                <a:off x="1311054" y="3076127"/>
                <a:ext cx="947182" cy="461665"/>
              </a:xfrm>
              <a:prstGeom prst="rect">
                <a:avLst/>
              </a:prstGeom>
              <a:blipFill>
                <a:blip r:embed="rId7"/>
                <a:stretch>
                  <a:fillRect l="-3947" b="-15789"/>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1CFE9DC1-BA48-F94D-BE35-9FA1860A05C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964754" y="2383037"/>
            <a:ext cx="692727" cy="692727"/>
          </a:xfrm>
          <a:prstGeom prst="rect">
            <a:avLst/>
          </a:prstGeom>
        </p:spPr>
      </p:pic>
      <p:sp>
        <p:nvSpPr>
          <p:cNvPr id="13" name="Title 2">
            <a:extLst>
              <a:ext uri="{FF2B5EF4-FFF2-40B4-BE49-F238E27FC236}">
                <a16:creationId xmlns:a16="http://schemas.microsoft.com/office/drawing/2014/main" id="{088D246A-C37B-E447-B187-7C8263FE7A01}"/>
              </a:ext>
            </a:extLst>
          </p:cNvPr>
          <p:cNvSpPr>
            <a:spLocks noGrp="1"/>
          </p:cNvSpPr>
          <p:nvPr>
            <p:ph type="title"/>
          </p:nvPr>
        </p:nvSpPr>
        <p:spPr>
          <a:xfrm>
            <a:off x="685800" y="304800"/>
            <a:ext cx="7772400" cy="1143000"/>
          </a:xfrm>
        </p:spPr>
        <p:txBody>
          <a:bodyPr/>
          <a:lstStyle/>
          <a:p>
            <a:r>
              <a:rPr lang="en-US" dirty="0"/>
              <a:t>Machine Learning</a:t>
            </a:r>
          </a:p>
        </p:txBody>
      </p:sp>
    </p:spTree>
    <p:extLst>
      <p:ext uri="{BB962C8B-B14F-4D97-AF65-F5344CB8AC3E}">
        <p14:creationId xmlns:p14="http://schemas.microsoft.com/office/powerpoint/2010/main" val="26479972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82925" y="3406608"/>
            <a:ext cx="3083824" cy="3110875"/>
          </a:xfrm>
          <a:prstGeom prst="rect">
            <a:avLst/>
          </a:prstGeom>
        </p:spPr>
      </p:pic>
      <p:cxnSp>
        <p:nvCxnSpPr>
          <p:cNvPr id="7" name="Straight Arrow Connector 6"/>
          <p:cNvCxnSpPr/>
          <p:nvPr/>
        </p:nvCxnSpPr>
        <p:spPr bwMode="auto">
          <a:xfrm>
            <a:off x="4421882" y="4945262"/>
            <a:ext cx="660400" cy="0"/>
          </a:xfrm>
          <a:prstGeom prst="straightConnector1">
            <a:avLst/>
          </a:prstGeom>
          <a:solidFill>
            <a:schemeClr val="accent1"/>
          </a:solidFill>
          <a:ln w="63500" cap="flat" cmpd="sng" algn="ctr">
            <a:solidFill>
              <a:srgbClr val="FF0000"/>
            </a:solidFill>
            <a:prstDash val="solid"/>
            <a:round/>
            <a:headEnd type="none" w="med" len="med"/>
            <a:tailEnd type="stealth"/>
          </a:ln>
          <a:effectLst/>
        </p:spPr>
      </p:cxnSp>
      <mc:AlternateContent xmlns:mc="http://schemas.openxmlformats.org/markup-compatibility/2006" xmlns:a14="http://schemas.microsoft.com/office/drawing/2010/main">
        <mc:Choice Requires="a14">
          <p:sp>
            <p:nvSpPr>
              <p:cNvPr id="12" name="TextBox 11"/>
              <p:cNvSpPr txBox="1"/>
              <p:nvPr/>
            </p:nvSpPr>
            <p:spPr>
              <a:xfrm>
                <a:off x="5585853" y="3634102"/>
                <a:ext cx="2400300" cy="2402324"/>
              </a:xfrm>
              <a:prstGeom prst="rect">
                <a:avLst/>
              </a:prstGeom>
              <a:solidFill>
                <a:srgbClr val="FFFF0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br>
                  <a:rPr lang="en-US" sz="2000" dirty="0">
                    <a:latin typeface="Helvetica" charset="0"/>
                    <a:ea typeface="Helvetica" charset="0"/>
                    <a:cs typeface="Helvetica" charset="0"/>
                    <a:sym typeface="Wingdings"/>
                  </a:rPr>
                </a:br>
                <a:r>
                  <a:rPr lang="en-US" dirty="0">
                    <a:latin typeface="Helvetica" charset="0"/>
                    <a:ea typeface="Helvetica" charset="0"/>
                    <a:cs typeface="Helvetica" charset="0"/>
                    <a:sym typeface="Wingdings"/>
                  </a:rPr>
                  <a:t>Minimize global loss</a:t>
                </a:r>
                <a:endParaRPr lang="en-US" sz="2800" dirty="0">
                  <a:latin typeface="Helvetica" charset="0"/>
                  <a:ea typeface="Helvetica" charset="0"/>
                  <a:cs typeface="Helvetica" charset="0"/>
                </a:endParaRPr>
              </a:p>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nary>
                        <m:naryPr>
                          <m:chr m:val="∑"/>
                          <m:subHide m:val="on"/>
                          <m:supHide m:val="on"/>
                          <m:ctrlPr>
                            <a:rPr lang="en-US" i="1">
                              <a:solidFill>
                                <a:schemeClr val="accent2">
                                  <a:lumMod val="50000"/>
                                </a:schemeClr>
                              </a:solidFill>
                              <a:latin typeface="Cambria Math" panose="02040503050406030204" pitchFamily="18" charset="0"/>
                            </a:rPr>
                          </m:ctrlPr>
                        </m:naryPr>
                        <m:sub/>
                        <m:sup/>
                        <m:e>
                          <m:sSub>
                            <m:sSubPr>
                              <m:ctrlPr>
                                <a:rPr lang="en-US" i="1">
                                  <a:solidFill>
                                    <a:schemeClr val="accent2">
                                      <a:lumMod val="50000"/>
                                    </a:schemeClr>
                                  </a:solidFill>
                                  <a:latin typeface="Cambria Math" panose="02040503050406030204" pitchFamily="18" charset="0"/>
                                </a:rPr>
                              </m:ctrlPr>
                            </m:sSubPr>
                            <m:e>
                              <m:r>
                                <a:rPr lang="en-US" b="0" i="1" smtClean="0">
                                  <a:solidFill>
                                    <a:schemeClr val="accent2">
                                      <a:lumMod val="50000"/>
                                    </a:schemeClr>
                                  </a:solidFill>
                                  <a:latin typeface="Cambria Math" panose="02040503050406030204" pitchFamily="18" charset="0"/>
                                </a:rPr>
                                <m:t>𝑓</m:t>
                              </m:r>
                            </m:e>
                            <m:sub>
                              <m:r>
                                <a:rPr lang="en-US" i="1">
                                  <a:solidFill>
                                    <a:schemeClr val="accent2">
                                      <a:lumMod val="50000"/>
                                    </a:schemeClr>
                                  </a:solidFill>
                                  <a:latin typeface="Cambria Math" panose="02040503050406030204" pitchFamily="18" charset="0"/>
                                </a:rPr>
                                <m:t>𝑖</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e>
                      </m:nary>
                    </m:oMath>
                  </m:oMathPara>
                </a14:m>
                <a:endParaRPr lang="en-US" sz="3200" i="1" dirty="0">
                  <a:solidFill>
                    <a:srgbClr val="FF0000"/>
                  </a:solidFill>
                  <a:latin typeface="Times New Roman" panose="02020603050405020304" pitchFamily="18" charset="0"/>
                  <a:ea typeface="Helvetica" charset="0"/>
                  <a:cs typeface="Times New Roman" panose="02020603050405020304" pitchFamily="18"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en-US" dirty="0">
                    <a:solidFill>
                      <a:srgbClr val="FF0000"/>
                    </a:solidFill>
                    <a:latin typeface="Helvetica" charset="0"/>
                    <a:ea typeface="Helvetica" charset="0"/>
                    <a:cs typeface="Helvetica" charset="0"/>
                  </a:rPr>
                  <a:t>      </a:t>
                </a:r>
                <a:endParaRPr lang="en-US" i="1" dirty="0">
                  <a:solidFill>
                    <a:srgbClr val="FF0000"/>
                  </a:solidFill>
                  <a:latin typeface="Times New Roman" panose="02020603050405020304" pitchFamily="18" charset="0"/>
                  <a:ea typeface="Helvetica" charset="0"/>
                  <a:cs typeface="Times New Roman" panose="02020603050405020304"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585853" y="3634102"/>
                <a:ext cx="2400300" cy="2402324"/>
              </a:xfrm>
              <a:prstGeom prst="rect">
                <a:avLst/>
              </a:prstGeom>
              <a:blipFill>
                <a:blip r:embed="rId3"/>
                <a:stretch>
                  <a:fillRect l="-21579" t="-10526" r="-4737" b="-594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1307576" y="6358589"/>
                <a:ext cx="954299" cy="461665"/>
              </a:xfrm>
              <a:prstGeom prst="rect">
                <a:avLst/>
              </a:prstGeom>
              <a:solidFill>
                <a:srgbClr val="FFFF0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b="0" i="1" smtClean="0">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3</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i="1" dirty="0">
                  <a:latin typeface="Times New Roman" panose="02020603050405020304" pitchFamily="18" charset="0"/>
                  <a:cs typeface="Times New Roman" panose="02020603050405020304" pitchFamily="18"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307576" y="6358589"/>
                <a:ext cx="954299" cy="461665"/>
              </a:xfrm>
              <a:prstGeom prst="rect">
                <a:avLst/>
              </a:prstGeom>
              <a:blipFill>
                <a:blip r:embed="rId4"/>
                <a:stretch>
                  <a:fillRect l="-3947"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CA688F2-BA29-8843-8A7A-7B6EBD3D9EED}"/>
                  </a:ext>
                </a:extLst>
              </p:cNvPr>
              <p:cNvSpPr txBox="1"/>
              <p:nvPr/>
            </p:nvSpPr>
            <p:spPr>
              <a:xfrm>
                <a:off x="2839965" y="6350581"/>
                <a:ext cx="942309" cy="461665"/>
              </a:xfrm>
              <a:prstGeom prst="rect">
                <a:avLst/>
              </a:prstGeom>
              <a:solidFill>
                <a:srgbClr val="FFFF0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b="0" i="1" smtClean="0">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4</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i="1" dirty="0">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3CA688F2-BA29-8843-8A7A-7B6EBD3D9EED}"/>
                  </a:ext>
                </a:extLst>
              </p:cNvPr>
              <p:cNvSpPr txBox="1">
                <a:spLocks noRot="1" noChangeAspect="1" noMove="1" noResize="1" noEditPoints="1" noAdjustHandles="1" noChangeArrowheads="1" noChangeShapeType="1" noTextEdit="1"/>
              </p:cNvSpPr>
              <p:nvPr/>
            </p:nvSpPr>
            <p:spPr>
              <a:xfrm>
                <a:off x="2839965" y="6350581"/>
                <a:ext cx="942309" cy="461665"/>
              </a:xfrm>
              <a:prstGeom prst="rect">
                <a:avLst/>
              </a:prstGeom>
              <a:blipFill>
                <a:blip r:embed="rId5"/>
                <a:stretch>
                  <a:fillRect l="-5333"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ECFB59E-1C90-6F40-BD33-879F714A7341}"/>
                  </a:ext>
                </a:extLst>
              </p:cNvPr>
              <p:cNvSpPr txBox="1"/>
              <p:nvPr/>
            </p:nvSpPr>
            <p:spPr>
              <a:xfrm>
                <a:off x="2833969" y="3076126"/>
                <a:ext cx="954299" cy="461665"/>
              </a:xfrm>
              <a:prstGeom prst="rect">
                <a:avLst/>
              </a:prstGeom>
              <a:solidFill>
                <a:srgbClr val="C0000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𝑓</m:t>
                          </m:r>
                        </m:e>
                        <m:sub>
                          <m:r>
                            <a:rPr lang="en-US" b="0" i="1" smtClean="0">
                              <a:solidFill>
                                <a:schemeClr val="bg1"/>
                              </a:solidFill>
                              <a:latin typeface="Cambria Math" panose="02040503050406030204" pitchFamily="18" charset="0"/>
                            </a:rPr>
                            <m:t>2</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𝑥</m:t>
                          </m:r>
                        </m:e>
                      </m:d>
                    </m:oMath>
                  </m:oMathPara>
                </a14:m>
                <a:endParaRPr lang="en-US" i="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5ECFB59E-1C90-6F40-BD33-879F714A7341}"/>
                  </a:ext>
                </a:extLst>
              </p:cNvPr>
              <p:cNvSpPr txBox="1">
                <a:spLocks noRot="1" noChangeAspect="1" noMove="1" noResize="1" noEditPoints="1" noAdjustHandles="1" noChangeArrowheads="1" noChangeShapeType="1" noTextEdit="1"/>
              </p:cNvSpPr>
              <p:nvPr/>
            </p:nvSpPr>
            <p:spPr>
              <a:xfrm>
                <a:off x="2833969" y="3076126"/>
                <a:ext cx="954299" cy="461665"/>
              </a:xfrm>
              <a:prstGeom prst="rect">
                <a:avLst/>
              </a:prstGeom>
              <a:blipFill>
                <a:blip r:embed="rId6"/>
                <a:stretch>
                  <a:fillRect l="-3947"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E3A60AF-E6E2-BC41-B909-2A2186FA1E6A}"/>
                  </a:ext>
                </a:extLst>
              </p:cNvPr>
              <p:cNvSpPr txBox="1"/>
              <p:nvPr/>
            </p:nvSpPr>
            <p:spPr>
              <a:xfrm>
                <a:off x="1311054" y="3076127"/>
                <a:ext cx="947182" cy="461665"/>
              </a:xfrm>
              <a:prstGeom prst="rect">
                <a:avLst/>
              </a:prstGeom>
              <a:solidFill>
                <a:srgbClr val="FFFF0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b="0" i="1" smtClean="0">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1</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i="1" dirty="0">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BE3A60AF-E6E2-BC41-B909-2A2186FA1E6A}"/>
                  </a:ext>
                </a:extLst>
              </p:cNvPr>
              <p:cNvSpPr txBox="1">
                <a:spLocks noRot="1" noChangeAspect="1" noMove="1" noResize="1" noEditPoints="1" noAdjustHandles="1" noChangeArrowheads="1" noChangeShapeType="1" noTextEdit="1"/>
              </p:cNvSpPr>
              <p:nvPr/>
            </p:nvSpPr>
            <p:spPr>
              <a:xfrm>
                <a:off x="1311054" y="3076127"/>
                <a:ext cx="947182" cy="461665"/>
              </a:xfrm>
              <a:prstGeom prst="rect">
                <a:avLst/>
              </a:prstGeom>
              <a:blipFill>
                <a:blip r:embed="rId7"/>
                <a:stretch>
                  <a:fillRect l="-3947" b="-15789"/>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1CFE9DC1-BA48-F94D-BE35-9FA1860A05C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964754" y="2383037"/>
            <a:ext cx="692727" cy="692727"/>
          </a:xfrm>
          <a:prstGeom prst="rect">
            <a:avLst/>
          </a:prstGeom>
        </p:spPr>
      </p:pic>
      <p:sp>
        <p:nvSpPr>
          <p:cNvPr id="13" name="Title 2">
            <a:extLst>
              <a:ext uri="{FF2B5EF4-FFF2-40B4-BE49-F238E27FC236}">
                <a16:creationId xmlns:a16="http://schemas.microsoft.com/office/drawing/2014/main" id="{088D246A-C37B-E447-B187-7C8263FE7A01}"/>
              </a:ext>
            </a:extLst>
          </p:cNvPr>
          <p:cNvSpPr>
            <a:spLocks noGrp="1"/>
          </p:cNvSpPr>
          <p:nvPr>
            <p:ph type="title"/>
          </p:nvPr>
        </p:nvSpPr>
        <p:spPr>
          <a:xfrm>
            <a:off x="685800" y="304800"/>
            <a:ext cx="7772400" cy="1143000"/>
          </a:xfrm>
        </p:spPr>
        <p:txBody>
          <a:bodyPr/>
          <a:lstStyle/>
          <a:p>
            <a:r>
              <a:rPr lang="en-US" dirty="0"/>
              <a:t>Machine Learning</a:t>
            </a:r>
          </a:p>
        </p:txBody>
      </p:sp>
      <p:sp>
        <p:nvSpPr>
          <p:cNvPr id="11" name="Content Placeholder 2">
            <a:extLst>
              <a:ext uri="{FF2B5EF4-FFF2-40B4-BE49-F238E27FC236}">
                <a16:creationId xmlns:a16="http://schemas.microsoft.com/office/drawing/2014/main" id="{5C16440A-077E-4A42-8C04-350406E06C00}"/>
              </a:ext>
            </a:extLst>
          </p:cNvPr>
          <p:cNvSpPr txBox="1">
            <a:spLocks/>
          </p:cNvSpPr>
          <p:nvPr/>
        </p:nvSpPr>
        <p:spPr bwMode="auto">
          <a:xfrm>
            <a:off x="4089609" y="1321550"/>
            <a:ext cx="3190407" cy="2085058"/>
          </a:xfrm>
          <a:prstGeom prst="rect">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SzPct val="65000"/>
              <a:buFont typeface="Marlett" pitchFamily="2" charset="2"/>
              <a:buChar char="g"/>
              <a:defRPr sz="2400">
                <a:solidFill>
                  <a:schemeClr val="tx1"/>
                </a:solidFill>
                <a:latin typeface="Helvetica"/>
                <a:ea typeface="+mn-ea"/>
                <a:cs typeface="Helvetica"/>
              </a:defRPr>
            </a:lvl1pPr>
            <a:lvl2pPr marL="742950" indent="-285750" algn="l" rtl="0" eaLnBrk="0" fontAlgn="base" hangingPunct="0">
              <a:spcBef>
                <a:spcPct val="20000"/>
              </a:spcBef>
              <a:spcAft>
                <a:spcPct val="0"/>
              </a:spcAft>
              <a:buSzPct val="125000"/>
              <a:buFont typeface="Marlett" pitchFamily="2" charset="2"/>
              <a:buChar char="i"/>
              <a:defRPr sz="2000">
                <a:solidFill>
                  <a:schemeClr val="tx1"/>
                </a:solidFill>
                <a:latin typeface="Helvetica"/>
                <a:cs typeface="Helvetica"/>
              </a:defRPr>
            </a:lvl2pPr>
            <a:lvl3pPr marL="1143000" indent="-228600" algn="l" rtl="0" eaLnBrk="0" fontAlgn="base" hangingPunct="0">
              <a:spcBef>
                <a:spcPct val="20000"/>
              </a:spcBef>
              <a:spcAft>
                <a:spcPct val="0"/>
              </a:spcAft>
              <a:buClr>
                <a:schemeClr val="accent2"/>
              </a:buClr>
              <a:buSzPct val="175000"/>
              <a:buChar char="•"/>
              <a:defRPr sz="2000">
                <a:solidFill>
                  <a:schemeClr val="tx1"/>
                </a:solidFill>
                <a:latin typeface="Helvetica"/>
                <a:cs typeface="Helvetica"/>
              </a:defRPr>
            </a:lvl3pPr>
            <a:lvl4pPr marL="1600200" indent="-228600" algn="l" rtl="0" eaLnBrk="0" fontAlgn="base" hangingPunct="0">
              <a:spcBef>
                <a:spcPct val="20000"/>
              </a:spcBef>
              <a:spcAft>
                <a:spcPct val="0"/>
              </a:spcAft>
              <a:buChar char="–"/>
              <a:defRPr>
                <a:solidFill>
                  <a:schemeClr val="tx1"/>
                </a:solidFill>
                <a:latin typeface="Helvetica"/>
                <a:cs typeface="Helvetica"/>
              </a:defRPr>
            </a:lvl4pPr>
            <a:lvl5pPr marL="2057400" indent="-228600" algn="l" rtl="0" eaLnBrk="0" fontAlgn="base" hangingPunct="0">
              <a:spcBef>
                <a:spcPct val="20000"/>
              </a:spcBef>
              <a:spcAft>
                <a:spcPct val="0"/>
              </a:spcAft>
              <a:buChar char="»"/>
              <a:defRPr>
                <a:solidFill>
                  <a:schemeClr val="tx1"/>
                </a:solidFill>
                <a:latin typeface="Helvetica"/>
                <a:cs typeface="Helvetica"/>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buNone/>
            </a:pPr>
            <a:endParaRPr lang="en-US" kern="0" dirty="0">
              <a:solidFill>
                <a:srgbClr val="C00000"/>
              </a:solidFill>
            </a:endParaRPr>
          </a:p>
          <a:p>
            <a:pPr marL="0" indent="0">
              <a:buNone/>
            </a:pPr>
            <a:r>
              <a:rPr lang="en-US" kern="0" dirty="0">
                <a:solidFill>
                  <a:srgbClr val="C00000"/>
                </a:solidFill>
              </a:rPr>
              <a:t>    Faulty agent can</a:t>
            </a:r>
            <a:br>
              <a:rPr lang="en-US" kern="0" dirty="0">
                <a:solidFill>
                  <a:srgbClr val="C00000"/>
                </a:solidFill>
              </a:rPr>
            </a:br>
            <a:r>
              <a:rPr lang="en-US" kern="0" dirty="0">
                <a:solidFill>
                  <a:srgbClr val="C00000"/>
                </a:solidFill>
              </a:rPr>
              <a:t>    adversely affect</a:t>
            </a:r>
            <a:br>
              <a:rPr lang="en-US" kern="0" dirty="0">
                <a:solidFill>
                  <a:srgbClr val="C00000"/>
                </a:solidFill>
              </a:rPr>
            </a:br>
            <a:r>
              <a:rPr lang="en-US" kern="0" dirty="0">
                <a:solidFill>
                  <a:srgbClr val="C00000"/>
                </a:solidFill>
              </a:rPr>
              <a:t>    model parameters</a:t>
            </a:r>
          </a:p>
        </p:txBody>
      </p:sp>
    </p:spTree>
    <p:extLst>
      <p:ext uri="{BB962C8B-B14F-4D97-AF65-F5344CB8AC3E}">
        <p14:creationId xmlns:p14="http://schemas.microsoft.com/office/powerpoint/2010/main" val="30113709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FC301-FE1D-FF48-A716-33190FF791C0}"/>
              </a:ext>
            </a:extLst>
          </p:cNvPr>
          <p:cNvSpPr>
            <a:spLocks noGrp="1"/>
          </p:cNvSpPr>
          <p:nvPr>
            <p:ph type="ctrTitle"/>
          </p:nvPr>
        </p:nvSpPr>
        <p:spPr/>
        <p:txBody>
          <a:bodyPr/>
          <a:lstStyle/>
          <a:p>
            <a:r>
              <a:rPr lang="en-US" dirty="0"/>
              <a:t>Fault-Tolerant / Secure</a:t>
            </a:r>
            <a:br>
              <a:rPr lang="en-US" dirty="0"/>
            </a:br>
            <a:br>
              <a:rPr lang="en-US" dirty="0"/>
            </a:br>
            <a:r>
              <a:rPr lang="en-US" dirty="0"/>
              <a:t>Optimization &amp; Machine Learning</a:t>
            </a:r>
          </a:p>
        </p:txBody>
      </p:sp>
      <p:sp>
        <p:nvSpPr>
          <p:cNvPr id="3" name="Subtitle 2">
            <a:extLst>
              <a:ext uri="{FF2B5EF4-FFF2-40B4-BE49-F238E27FC236}">
                <a16:creationId xmlns:a16="http://schemas.microsoft.com/office/drawing/2014/main" id="{2D44EC24-9B08-8C4E-9DB8-A0452013D681}"/>
              </a:ext>
            </a:extLst>
          </p:cNvPr>
          <p:cNvSpPr>
            <a:spLocks noGrp="1"/>
          </p:cNvSpPr>
          <p:nvPr>
            <p:ph type="subTitle" idx="1"/>
          </p:nvPr>
        </p:nvSpPr>
        <p:spPr/>
        <p:txBody>
          <a:bodyPr/>
          <a:lstStyle/>
          <a:p>
            <a:endParaRPr lang="en-US" dirty="0"/>
          </a:p>
          <a:p>
            <a:r>
              <a:rPr lang="en-US" dirty="0">
                <a:solidFill>
                  <a:schemeClr val="tx1">
                    <a:lumMod val="65000"/>
                    <a:lumOff val="35000"/>
                  </a:schemeClr>
                </a:solidFill>
              </a:rPr>
              <a:t>2015 …</a:t>
            </a:r>
          </a:p>
        </p:txBody>
      </p:sp>
    </p:spTree>
    <p:extLst>
      <p:ext uri="{BB962C8B-B14F-4D97-AF65-F5344CB8AC3E}">
        <p14:creationId xmlns:p14="http://schemas.microsoft.com/office/powerpoint/2010/main" val="12817732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1D96FF1-14EA-4A48-90B5-341E79F70205}"/>
              </a:ext>
            </a:extLst>
          </p:cNvPr>
          <p:cNvSpPr/>
          <p:nvPr/>
        </p:nvSpPr>
        <p:spPr bwMode="auto">
          <a:xfrm>
            <a:off x="4983480" y="1946333"/>
            <a:ext cx="3497580" cy="4400550"/>
          </a:xfrm>
          <a:prstGeom prst="rect">
            <a:avLst/>
          </a:prstGeom>
          <a:solidFill>
            <a:schemeClr val="accent2">
              <a:lumMod val="20000"/>
              <a:lumOff val="80000"/>
            </a:schemeClr>
          </a:solidFill>
          <a:ln w="28575" cap="flat" cmpd="sng" algn="ctr">
            <a:solidFill>
              <a:schemeClr val="accent3">
                <a:lumMod val="95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a:extLst>
              <a:ext uri="{FF2B5EF4-FFF2-40B4-BE49-F238E27FC236}">
                <a16:creationId xmlns:a16="http://schemas.microsoft.com/office/drawing/2014/main" id="{88DCA787-2375-E34E-80DC-91C674BD43BD}"/>
              </a:ext>
            </a:extLst>
          </p:cNvPr>
          <p:cNvSpPr>
            <a:spLocks noGrp="1"/>
          </p:cNvSpPr>
          <p:nvPr>
            <p:ph type="title"/>
          </p:nvPr>
        </p:nvSpPr>
        <p:spPr/>
        <p:txBody>
          <a:bodyPr/>
          <a:lstStyle/>
          <a:p>
            <a:r>
              <a:rPr lang="en-US" dirty="0"/>
              <a:t>Outline</a:t>
            </a:r>
          </a:p>
        </p:txBody>
      </p:sp>
      <p:pic>
        <p:nvPicPr>
          <p:cNvPr id="5" name="Content Placeholder 4">
            <a:extLst>
              <a:ext uri="{FF2B5EF4-FFF2-40B4-BE49-F238E27FC236}">
                <a16:creationId xmlns:a16="http://schemas.microsoft.com/office/drawing/2014/main" id="{06C89103-8E37-8E4E-B52E-FBAF3CACFC9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384982" y="3032183"/>
            <a:ext cx="2931469" cy="2072640"/>
          </a:xfrm>
          <a:prstGeom prst="rect">
            <a:avLst/>
          </a:prstGeom>
        </p:spPr>
      </p:pic>
      <p:grpSp>
        <p:nvGrpSpPr>
          <p:cNvPr id="32" name="Group 31">
            <a:extLst>
              <a:ext uri="{FF2B5EF4-FFF2-40B4-BE49-F238E27FC236}">
                <a16:creationId xmlns:a16="http://schemas.microsoft.com/office/drawing/2014/main" id="{7D891580-5D46-A04C-B614-B129AF8957A1}"/>
              </a:ext>
            </a:extLst>
          </p:cNvPr>
          <p:cNvGrpSpPr/>
          <p:nvPr/>
        </p:nvGrpSpPr>
        <p:grpSpPr>
          <a:xfrm>
            <a:off x="5906783" y="5258301"/>
            <a:ext cx="1585584" cy="671627"/>
            <a:chOff x="1666253" y="5163628"/>
            <a:chExt cx="1585584" cy="671627"/>
          </a:xfrm>
        </p:grpSpPr>
        <p:cxnSp>
          <p:nvCxnSpPr>
            <p:cNvPr id="15" name="Straight Arrow Connector 14">
              <a:extLst>
                <a:ext uri="{FF2B5EF4-FFF2-40B4-BE49-F238E27FC236}">
                  <a16:creationId xmlns:a16="http://schemas.microsoft.com/office/drawing/2014/main" id="{F29F093D-47A3-4940-8874-DFB2EF6A042F}"/>
                </a:ext>
              </a:extLst>
            </p:cNvPr>
            <p:cNvCxnSpPr/>
            <p:nvPr/>
          </p:nvCxnSpPr>
          <p:spPr>
            <a:xfrm flipH="1">
              <a:off x="1666253" y="5163628"/>
              <a:ext cx="694655" cy="665873"/>
            </a:xfrm>
            <a:prstGeom prst="straightConnector1">
              <a:avLst/>
            </a:prstGeom>
            <a:solidFill>
              <a:schemeClr val="accent1">
                <a:lumMod val="20000"/>
                <a:lumOff val="80000"/>
              </a:schemeClr>
            </a:solid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1CD329B-86F4-2146-AC64-85B057F9E94B}"/>
                </a:ext>
              </a:extLst>
            </p:cNvPr>
            <p:cNvCxnSpPr/>
            <p:nvPr/>
          </p:nvCxnSpPr>
          <p:spPr>
            <a:xfrm>
              <a:off x="2619870" y="5163628"/>
              <a:ext cx="631967" cy="650659"/>
            </a:xfrm>
            <a:prstGeom prst="straightConnector1">
              <a:avLst/>
            </a:prstGeom>
            <a:solidFill>
              <a:schemeClr val="accent1">
                <a:lumMod val="20000"/>
                <a:lumOff val="80000"/>
              </a:schemeClr>
            </a:solid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60105B2-E0B6-F347-B47A-24EE9E3CC05D}"/>
                </a:ext>
              </a:extLst>
            </p:cNvPr>
            <p:cNvCxnSpPr/>
            <p:nvPr/>
          </p:nvCxnSpPr>
          <p:spPr>
            <a:xfrm flipH="1">
              <a:off x="2458445" y="5163628"/>
              <a:ext cx="2348" cy="671627"/>
            </a:xfrm>
            <a:prstGeom prst="straightConnector1">
              <a:avLst/>
            </a:prstGeom>
            <a:solidFill>
              <a:schemeClr val="accent1">
                <a:lumMod val="20000"/>
                <a:lumOff val="80000"/>
              </a:schemeClr>
            </a:solid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0D7B0956-B5C6-0344-9E86-08AA4BB7A024}"/>
              </a:ext>
            </a:extLst>
          </p:cNvPr>
          <p:cNvGrpSpPr/>
          <p:nvPr/>
        </p:nvGrpSpPr>
        <p:grpSpPr>
          <a:xfrm>
            <a:off x="5644486" y="4689533"/>
            <a:ext cx="2047902" cy="1603350"/>
            <a:chOff x="1403956" y="4594860"/>
            <a:chExt cx="2047902" cy="1603350"/>
          </a:xfrm>
        </p:grpSpPr>
        <p:pic>
          <p:nvPicPr>
            <p:cNvPr id="8" name="Content Placeholder 11">
              <a:extLst>
                <a:ext uri="{FF2B5EF4-FFF2-40B4-BE49-F238E27FC236}">
                  <a16:creationId xmlns:a16="http://schemas.microsoft.com/office/drawing/2014/main" id="{68F8DB98-C43F-C64C-A66F-CEDC5739FF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1484783" y="5828104"/>
              <a:ext cx="344037" cy="342369"/>
            </a:xfrm>
            <a:prstGeom prst="rect">
              <a:avLst/>
            </a:prstGeom>
            <a:noFill/>
            <a:ln w="9525">
              <a:noFill/>
              <a:miter lim="800000"/>
              <a:headEnd/>
              <a:tailEnd/>
            </a:ln>
          </p:spPr>
        </p:pic>
        <p:pic>
          <p:nvPicPr>
            <p:cNvPr id="9" name="Content Placeholder 11">
              <a:extLst>
                <a:ext uri="{FF2B5EF4-FFF2-40B4-BE49-F238E27FC236}">
                  <a16:creationId xmlns:a16="http://schemas.microsoft.com/office/drawing/2014/main" id="{BE0DF06F-A2D5-3D48-AD0F-177A59D698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2286427" y="5828104"/>
              <a:ext cx="344037" cy="342369"/>
            </a:xfrm>
            <a:prstGeom prst="rect">
              <a:avLst/>
            </a:prstGeom>
            <a:noFill/>
            <a:ln w="9525">
              <a:noFill/>
              <a:miter lim="800000"/>
              <a:headEnd/>
              <a:tailEnd/>
            </a:ln>
          </p:spPr>
        </p:pic>
        <p:sp>
          <p:nvSpPr>
            <p:cNvPr id="10" name="Rectangle 9">
              <a:extLst>
                <a:ext uri="{FF2B5EF4-FFF2-40B4-BE49-F238E27FC236}">
                  <a16:creationId xmlns:a16="http://schemas.microsoft.com/office/drawing/2014/main" id="{AD833D54-7248-A14D-98AC-A81709A862BB}"/>
                </a:ext>
              </a:extLst>
            </p:cNvPr>
            <p:cNvSpPr/>
            <p:nvPr/>
          </p:nvSpPr>
          <p:spPr bwMode="auto">
            <a:xfrm>
              <a:off x="1972406" y="4889018"/>
              <a:ext cx="969418" cy="280379"/>
            </a:xfrm>
            <a:prstGeom prst="rect">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1200" b="0" i="0" u="none" strike="noStrike" cap="none" normalizeH="0" baseline="0" dirty="0">
                  <a:ln>
                    <a:noFill/>
                  </a:ln>
                  <a:solidFill>
                    <a:schemeClr val="tx1"/>
                  </a:solidFill>
                  <a:effectLst/>
                  <a:latin typeface="Helvetica" charset="0"/>
                  <a:ea typeface="Helvetica" charset="0"/>
                  <a:cs typeface="Helvetica" charset="0"/>
                </a:rPr>
                <a:t>Server</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4CD487B-0007-F846-BFE8-F0391159E300}"/>
                    </a:ext>
                  </a:extLst>
                </p:cNvPr>
                <p:cNvSpPr txBox="1"/>
                <p:nvPr/>
              </p:nvSpPr>
              <p:spPr>
                <a:xfrm>
                  <a:off x="1403956" y="5352482"/>
                  <a:ext cx="745396" cy="276999"/>
                </a:xfrm>
                <a:prstGeom prst="rect">
                  <a:avLst/>
                </a:prstGeom>
                <a:noFill/>
              </p:spPr>
              <p:txBody>
                <a:bodyPr wrap="none" rtlCol="0">
                  <a:spAutoFit/>
                </a:bodyPr>
                <a:lstStyle/>
                <a:p>
                  <a:pPr eaLnBrk="1" fontAlgn="auto" hangingPunct="1">
                    <a:spcBef>
                      <a:spcPts val="0"/>
                    </a:spcBef>
                    <a:spcAft>
                      <a:spcPts val="0"/>
                    </a:spcAft>
                    <a:buClrTx/>
                    <a:buSzTx/>
                    <a:buNone/>
                  </a:pPr>
                  <a14:m>
                    <m:oMath xmlns:m="http://schemas.openxmlformats.org/officeDocument/2006/math">
                      <m:r>
                        <a:rPr lang="en-US" sz="1200" smtClean="0">
                          <a:latin typeface="Cambria Math" panose="02040503050406030204" pitchFamily="18" charset="0"/>
                        </a:rPr>
                        <m:t>𝛻</m:t>
                      </m:r>
                      <m:sSub>
                        <m:sSubPr>
                          <m:ctrlPr>
                            <a:rPr lang="en-US" sz="1200" i="1">
                              <a:latin typeface="Cambria Math" panose="02040503050406030204" pitchFamily="18" charset="0"/>
                            </a:rPr>
                          </m:ctrlPr>
                        </m:sSubPr>
                        <m:e>
                          <m:r>
                            <a:rPr lang="en-US" sz="1200" b="0" i="1" smtClean="0">
                              <a:latin typeface="Cambria Math" panose="02040503050406030204" pitchFamily="18" charset="0"/>
                            </a:rPr>
                            <m:t>𝑓</m:t>
                          </m:r>
                        </m:e>
                        <m:sub>
                          <m:r>
                            <a:rPr lang="en-US" sz="1200" b="0" i="1" smtClean="0">
                              <a:latin typeface="Cambria Math" panose="02040503050406030204" pitchFamily="18" charset="0"/>
                            </a:rPr>
                            <m:t>1</m:t>
                          </m:r>
                        </m:sub>
                      </m:sSub>
                      <m:r>
                        <a:rPr lang="en-US" sz="1200" i="1">
                          <a:latin typeface="Cambria Math" panose="02040503050406030204" pitchFamily="18" charset="0"/>
                        </a:rPr>
                        <m:t>(</m:t>
                      </m:r>
                      <m:sSub>
                        <m:sSubPr>
                          <m:ctrlPr>
                            <a:rPr lang="en-US" sz="1200" i="1">
                              <a:latin typeface="Cambria Math" panose="02040503050406030204" pitchFamily="18" charset="0"/>
                            </a:rPr>
                          </m:ctrlPr>
                        </m:sSubPr>
                        <m:e>
                          <m:r>
                            <a:rPr lang="en-US" sz="1200" i="1">
                              <a:latin typeface="Cambria Math" panose="02040503050406030204" pitchFamily="18" charset="0"/>
                            </a:rPr>
                            <m:t>𝑥</m:t>
                          </m:r>
                        </m:e>
                        <m:sub>
                          <m:r>
                            <a:rPr lang="en-US" sz="1200" i="1">
                              <a:latin typeface="Cambria Math" panose="02040503050406030204" pitchFamily="18" charset="0"/>
                            </a:rPr>
                            <m:t>𝑘</m:t>
                          </m:r>
                        </m:sub>
                      </m:sSub>
                      <m:r>
                        <a:rPr lang="en-US" sz="1200" i="1">
                          <a:latin typeface="Cambria Math" panose="02040503050406030204" pitchFamily="18" charset="0"/>
                        </a:rPr>
                        <m:t>)</m:t>
                      </m:r>
                    </m:oMath>
                  </a14:m>
                  <a:r>
                    <a:rPr lang="en-US" sz="1200" dirty="0"/>
                    <a:t> </a:t>
                  </a:r>
                </a:p>
              </p:txBody>
            </p:sp>
          </mc:Choice>
          <mc:Fallback xmlns="">
            <p:sp>
              <p:nvSpPr>
                <p:cNvPr id="11" name="TextBox 10">
                  <a:extLst>
                    <a:ext uri="{FF2B5EF4-FFF2-40B4-BE49-F238E27FC236}">
                      <a16:creationId xmlns:a16="http://schemas.microsoft.com/office/drawing/2014/main" id="{D4CD487B-0007-F846-BFE8-F0391159E300}"/>
                    </a:ext>
                  </a:extLst>
                </p:cNvPr>
                <p:cNvSpPr txBox="1">
                  <a:spLocks noRot="1" noChangeAspect="1" noMove="1" noResize="1" noEditPoints="1" noAdjustHandles="1" noChangeArrowheads="1" noChangeShapeType="1" noTextEdit="1"/>
                </p:cNvSpPr>
                <p:nvPr/>
              </p:nvSpPr>
              <p:spPr>
                <a:xfrm>
                  <a:off x="1403956" y="5352482"/>
                  <a:ext cx="745396" cy="276999"/>
                </a:xfrm>
                <a:prstGeom prst="rect">
                  <a:avLst/>
                </a:prstGeom>
                <a:blipFill>
                  <a:blip r:embed="rId4"/>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01129CB-4BC1-414F-ABFE-23FB0956B77B}"/>
                    </a:ext>
                  </a:extLst>
                </p:cNvPr>
                <p:cNvSpPr txBox="1"/>
                <p:nvPr/>
              </p:nvSpPr>
              <p:spPr>
                <a:xfrm>
                  <a:off x="2343306" y="4594860"/>
                  <a:ext cx="341961" cy="307777"/>
                </a:xfrm>
                <a:prstGeom prst="rect">
                  <a:avLst/>
                </a:prstGeom>
                <a:noFill/>
              </p:spPr>
              <p:txBody>
                <a:bodyPr wrap="square" rtlCol="0">
                  <a:spAutoFit/>
                </a:bodyPr>
                <a:lstStyle/>
                <a:p>
                  <a:pPr>
                    <a:buNone/>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𝑘</m:t>
                            </m:r>
                          </m:sub>
                        </m:sSub>
                      </m:oMath>
                    </m:oMathPara>
                  </a14:m>
                  <a:endParaRPr lang="en-US" sz="1400" dirty="0"/>
                </a:p>
              </p:txBody>
            </p:sp>
          </mc:Choice>
          <mc:Fallback xmlns="">
            <p:sp>
              <p:nvSpPr>
                <p:cNvPr id="12" name="TextBox 11">
                  <a:extLst>
                    <a:ext uri="{FF2B5EF4-FFF2-40B4-BE49-F238E27FC236}">
                      <a16:creationId xmlns:a16="http://schemas.microsoft.com/office/drawing/2014/main" id="{201129CB-4BC1-414F-ABFE-23FB0956B77B}"/>
                    </a:ext>
                  </a:extLst>
                </p:cNvPr>
                <p:cNvSpPr txBox="1">
                  <a:spLocks noRot="1" noChangeAspect="1" noMove="1" noResize="1" noEditPoints="1" noAdjustHandles="1" noChangeArrowheads="1" noChangeShapeType="1" noTextEdit="1"/>
                </p:cNvSpPr>
                <p:nvPr/>
              </p:nvSpPr>
              <p:spPr>
                <a:xfrm>
                  <a:off x="2343306" y="4594860"/>
                  <a:ext cx="341961" cy="3077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20948E7-BE7E-1C4B-AC6A-999DF3F0C433}"/>
                    </a:ext>
                  </a:extLst>
                </p:cNvPr>
                <p:cNvSpPr txBox="1"/>
                <p:nvPr/>
              </p:nvSpPr>
              <p:spPr>
                <a:xfrm>
                  <a:off x="2669354" y="5354268"/>
                  <a:ext cx="748988" cy="276999"/>
                </a:xfrm>
                <a:prstGeom prst="rect">
                  <a:avLst/>
                </a:prstGeom>
                <a:solidFill>
                  <a:srgbClr val="C00000"/>
                </a:solidFill>
              </p:spPr>
              <p:txBody>
                <a:bodyPr wrap="none" rtlCol="0">
                  <a:spAutoFit/>
                </a:bodyPr>
                <a:lstStyle/>
                <a:p>
                  <a:pPr eaLnBrk="1" fontAlgn="auto" hangingPunct="1">
                    <a:spcBef>
                      <a:spcPts val="0"/>
                    </a:spcBef>
                    <a:spcAft>
                      <a:spcPts val="0"/>
                    </a:spcAft>
                    <a:buClrTx/>
                    <a:buSzTx/>
                    <a:buNone/>
                  </a:pPr>
                  <a14:m>
                    <m:oMath xmlns:m="http://schemas.openxmlformats.org/officeDocument/2006/math">
                      <m:r>
                        <a:rPr lang="en-US" sz="1200" smtClean="0">
                          <a:solidFill>
                            <a:schemeClr val="bg1"/>
                          </a:solidFill>
                          <a:latin typeface="Cambria Math" panose="02040503050406030204" pitchFamily="18" charset="0"/>
                        </a:rPr>
                        <m:t>𝛻</m:t>
                      </m:r>
                      <m:sSub>
                        <m:sSubPr>
                          <m:ctrlPr>
                            <a:rPr lang="en-US" sz="1200" i="1">
                              <a:solidFill>
                                <a:schemeClr val="bg1"/>
                              </a:solidFill>
                              <a:latin typeface="Cambria Math" panose="02040503050406030204" pitchFamily="18" charset="0"/>
                            </a:rPr>
                          </m:ctrlPr>
                        </m:sSubPr>
                        <m:e>
                          <m:r>
                            <a:rPr lang="en-US" sz="1200" b="0" i="1" smtClean="0">
                              <a:solidFill>
                                <a:schemeClr val="bg1"/>
                              </a:solidFill>
                              <a:latin typeface="Cambria Math" panose="02040503050406030204" pitchFamily="18" charset="0"/>
                            </a:rPr>
                            <m:t>𝑓</m:t>
                          </m:r>
                        </m:e>
                        <m:sub>
                          <m:r>
                            <a:rPr lang="en-US" sz="1200" b="0" i="1" smtClean="0">
                              <a:solidFill>
                                <a:schemeClr val="bg1"/>
                              </a:solidFill>
                              <a:latin typeface="Cambria Math" panose="02040503050406030204" pitchFamily="18" charset="0"/>
                            </a:rPr>
                            <m:t>3</m:t>
                          </m:r>
                        </m:sub>
                      </m:sSub>
                      <m:r>
                        <a:rPr lang="en-US" sz="1200" i="1">
                          <a:solidFill>
                            <a:schemeClr val="bg1"/>
                          </a:solidFill>
                          <a:latin typeface="Cambria Math" panose="02040503050406030204" pitchFamily="18" charset="0"/>
                        </a:rPr>
                        <m:t>(</m:t>
                      </m:r>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𝑥</m:t>
                          </m:r>
                        </m:e>
                        <m:sub>
                          <m:r>
                            <a:rPr lang="en-US" sz="1200" i="1">
                              <a:solidFill>
                                <a:schemeClr val="bg1"/>
                              </a:solidFill>
                              <a:latin typeface="Cambria Math" panose="02040503050406030204" pitchFamily="18" charset="0"/>
                            </a:rPr>
                            <m:t>𝑘</m:t>
                          </m:r>
                        </m:sub>
                      </m:sSub>
                      <m:r>
                        <a:rPr lang="en-US" sz="1200" i="1">
                          <a:solidFill>
                            <a:schemeClr val="bg1"/>
                          </a:solidFill>
                          <a:latin typeface="Cambria Math" panose="02040503050406030204" pitchFamily="18" charset="0"/>
                        </a:rPr>
                        <m:t>)</m:t>
                      </m:r>
                    </m:oMath>
                  </a14:m>
                  <a:r>
                    <a:rPr lang="en-US" sz="1200" dirty="0">
                      <a:solidFill>
                        <a:schemeClr val="bg1"/>
                      </a:solidFill>
                    </a:rPr>
                    <a:t> </a:t>
                  </a:r>
                </a:p>
              </p:txBody>
            </p:sp>
          </mc:Choice>
          <mc:Fallback xmlns="">
            <p:sp>
              <p:nvSpPr>
                <p:cNvPr id="13" name="TextBox 12">
                  <a:extLst>
                    <a:ext uri="{FF2B5EF4-FFF2-40B4-BE49-F238E27FC236}">
                      <a16:creationId xmlns:a16="http://schemas.microsoft.com/office/drawing/2014/main" id="{420948E7-BE7E-1C4B-AC6A-999DF3F0C433}"/>
                    </a:ext>
                  </a:extLst>
                </p:cNvPr>
                <p:cNvSpPr txBox="1">
                  <a:spLocks noRot="1" noChangeAspect="1" noMove="1" noResize="1" noEditPoints="1" noAdjustHandles="1" noChangeArrowheads="1" noChangeShapeType="1" noTextEdit="1"/>
                </p:cNvSpPr>
                <p:nvPr/>
              </p:nvSpPr>
              <p:spPr>
                <a:xfrm>
                  <a:off x="2669354" y="5354268"/>
                  <a:ext cx="748988" cy="276999"/>
                </a:xfrm>
                <a:prstGeom prst="rect">
                  <a:avLst/>
                </a:prstGeom>
                <a:blipFill>
                  <a:blip r:embed="rId6"/>
                  <a:stretch>
                    <a:fillRect b="-4348"/>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442BED70-BE86-1A4D-A1E0-1B4E50298B9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051815" y="5800106"/>
              <a:ext cx="400043" cy="398104"/>
            </a:xfrm>
            <a:prstGeom prst="rect">
              <a:avLst/>
            </a:prstGeom>
          </p:spPr>
        </p:pic>
      </p:grpSp>
      <p:sp>
        <p:nvSpPr>
          <p:cNvPr id="30" name="TextBox 29">
            <a:extLst>
              <a:ext uri="{FF2B5EF4-FFF2-40B4-BE49-F238E27FC236}">
                <a16:creationId xmlns:a16="http://schemas.microsoft.com/office/drawing/2014/main" id="{5EC24B6E-B13F-174C-94A3-7BEE84A98EE5}"/>
              </a:ext>
            </a:extLst>
          </p:cNvPr>
          <p:cNvSpPr txBox="1"/>
          <p:nvPr/>
        </p:nvSpPr>
        <p:spPr>
          <a:xfrm>
            <a:off x="5688975" y="2127320"/>
            <a:ext cx="2067746" cy="904863"/>
          </a:xfrm>
          <a:prstGeom prst="rect">
            <a:avLst/>
          </a:prstGeom>
          <a:noFill/>
        </p:spPr>
        <p:txBody>
          <a:bodyPr wrap="none" rtlCol="0">
            <a:spAutoFit/>
          </a:bodyPr>
          <a:lstStyle/>
          <a:p>
            <a:pPr>
              <a:buNone/>
            </a:pPr>
            <a:r>
              <a:rPr lang="en-US" dirty="0">
                <a:solidFill>
                  <a:srgbClr val="C00000"/>
                </a:solidFill>
                <a:latin typeface="Helvetica" pitchFamily="2" charset="0"/>
              </a:rPr>
              <a:t>Fault-Tolerant</a:t>
            </a:r>
          </a:p>
          <a:p>
            <a:pPr>
              <a:buNone/>
            </a:pPr>
            <a:r>
              <a:rPr lang="en-US" dirty="0">
                <a:solidFill>
                  <a:srgbClr val="C00000"/>
                </a:solidFill>
                <a:latin typeface="Helvetica" pitchFamily="2" charset="0"/>
              </a:rPr>
              <a:t>Algorithms</a:t>
            </a:r>
          </a:p>
        </p:txBody>
      </p:sp>
      <p:grpSp>
        <p:nvGrpSpPr>
          <p:cNvPr id="3" name="Group 2">
            <a:extLst>
              <a:ext uri="{FF2B5EF4-FFF2-40B4-BE49-F238E27FC236}">
                <a16:creationId xmlns:a16="http://schemas.microsoft.com/office/drawing/2014/main" id="{5AFD03CD-2B15-7946-B667-06831C53E65D}"/>
              </a:ext>
            </a:extLst>
          </p:cNvPr>
          <p:cNvGrpSpPr/>
          <p:nvPr/>
        </p:nvGrpSpPr>
        <p:grpSpPr>
          <a:xfrm>
            <a:off x="748681" y="1927124"/>
            <a:ext cx="3497580" cy="4411980"/>
            <a:chOff x="4922457" y="1851660"/>
            <a:chExt cx="3497580" cy="4411980"/>
          </a:xfrm>
        </p:grpSpPr>
        <p:sp>
          <p:nvSpPr>
            <p:cNvPr id="29" name="Rectangle 28">
              <a:extLst>
                <a:ext uri="{FF2B5EF4-FFF2-40B4-BE49-F238E27FC236}">
                  <a16:creationId xmlns:a16="http://schemas.microsoft.com/office/drawing/2014/main" id="{05690305-E1BD-8845-AD60-2F16AE442805}"/>
                </a:ext>
              </a:extLst>
            </p:cNvPr>
            <p:cNvSpPr/>
            <p:nvPr/>
          </p:nvSpPr>
          <p:spPr bwMode="auto">
            <a:xfrm>
              <a:off x="4922457" y="1851660"/>
              <a:ext cx="3497580" cy="4411980"/>
            </a:xfrm>
            <a:prstGeom prst="rect">
              <a:avLst/>
            </a:prstGeom>
            <a:solidFill>
              <a:schemeClr val="bg1">
                <a:lumMod val="85000"/>
              </a:schemeClr>
            </a:solidFill>
            <a:ln w="28575" cap="flat" cmpd="sng" algn="ctr">
              <a:solidFill>
                <a:schemeClr val="accent3">
                  <a:lumMod val="95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grpSp>
          <p:nvGrpSpPr>
            <p:cNvPr id="19" name="Group 18">
              <a:extLst>
                <a:ext uri="{FF2B5EF4-FFF2-40B4-BE49-F238E27FC236}">
                  <a16:creationId xmlns:a16="http://schemas.microsoft.com/office/drawing/2014/main" id="{CC0DB70B-9E40-6E48-9019-EEECDE669C35}"/>
                </a:ext>
              </a:extLst>
            </p:cNvPr>
            <p:cNvGrpSpPr/>
            <p:nvPr/>
          </p:nvGrpSpPr>
          <p:grpSpPr>
            <a:xfrm>
              <a:off x="5005562" y="3097530"/>
              <a:ext cx="3315478" cy="2112958"/>
              <a:chOff x="329019" y="309924"/>
              <a:chExt cx="8562895" cy="5766566"/>
            </a:xfrm>
          </p:grpSpPr>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CFB8777-60A5-3645-B4AF-F19ABF99AF8C}"/>
                      </a:ext>
                    </a:extLst>
                  </p:cNvPr>
                  <p:cNvSpPr txBox="1"/>
                  <p:nvPr/>
                </p:nvSpPr>
                <p:spPr>
                  <a:xfrm>
                    <a:off x="3175088" y="309924"/>
                    <a:ext cx="2918967" cy="1321500"/>
                  </a:xfrm>
                  <a:prstGeom prst="rect">
                    <a:avLst/>
                  </a:prstGeom>
                  <a:solidFill>
                    <a:schemeClr val="accent6">
                      <a:lumMod val="20000"/>
                      <a:lumOff val="80000"/>
                    </a:scheme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1000" b="0" i="0" smtClean="0">
                              <a:solidFill>
                                <a:schemeClr val="accent2">
                                  <a:lumMod val="50000"/>
                                </a:schemeClr>
                              </a:solidFill>
                              <a:latin typeface="Cambria Math" panose="02040503050406030204" pitchFamily="18" charset="0"/>
                            </a:rPr>
                            <m:t>argmin</m:t>
                          </m:r>
                          <m:nary>
                            <m:naryPr>
                              <m:chr m:val="∑"/>
                              <m:supHide m:val="on"/>
                              <m:ctrlPr>
                                <a:rPr lang="en-US" sz="1000" b="0" i="1" smtClean="0">
                                  <a:solidFill>
                                    <a:schemeClr val="accent2">
                                      <a:lumMod val="50000"/>
                                    </a:schemeClr>
                                  </a:solidFill>
                                  <a:latin typeface="Cambria Math" panose="02040503050406030204" pitchFamily="18" charset="0"/>
                                </a:rPr>
                              </m:ctrlPr>
                            </m:naryPr>
                            <m:sub>
                              <m:r>
                                <m:rPr>
                                  <m:brk m:alnAt="7"/>
                                </m:rPr>
                                <a:rPr lang="en-US" sz="1000" b="0" i="1" smtClean="0">
                                  <a:solidFill>
                                    <a:schemeClr val="accent2">
                                      <a:lumMod val="50000"/>
                                    </a:schemeClr>
                                  </a:solidFill>
                                  <a:latin typeface="Cambria Math" panose="02040503050406030204" pitchFamily="18" charset="0"/>
                                </a:rPr>
                                <m:t>𝑖</m:t>
                              </m:r>
                              <m:r>
                                <a:rPr lang="en-US" sz="1000" b="0" i="1" smtClean="0">
                                  <a:solidFill>
                                    <a:schemeClr val="accent2">
                                      <a:lumMod val="50000"/>
                                    </a:schemeClr>
                                  </a:solidFill>
                                  <a:latin typeface="Cambria Math" panose="02040503050406030204" pitchFamily="18" charset="0"/>
                                  <a:ea typeface="Cambria Math" panose="02040503050406030204" pitchFamily="18" charset="0"/>
                                </a:rPr>
                                <m:t>∈</m:t>
                              </m:r>
                              <m:r>
                                <a:rPr lang="en-US" sz="1000" b="0" i="1" smtClean="0">
                                  <a:solidFill>
                                    <a:schemeClr val="accent2">
                                      <a:lumMod val="50000"/>
                                    </a:schemeClr>
                                  </a:solidFill>
                                  <a:latin typeface="Cambria Math" panose="02040503050406030204" pitchFamily="18" charset="0"/>
                                  <a:ea typeface="Cambria Math" panose="02040503050406030204" pitchFamily="18" charset="0"/>
                                </a:rPr>
                                <m:t>𝐺</m:t>
                              </m:r>
                            </m:sub>
                            <m:sup/>
                            <m:e>
                              <m:sSub>
                                <m:sSubPr>
                                  <m:ctrlPr>
                                    <a:rPr lang="en-US" sz="1000" i="1">
                                      <a:solidFill>
                                        <a:schemeClr val="accent2">
                                          <a:lumMod val="50000"/>
                                        </a:schemeClr>
                                      </a:solidFill>
                                      <a:latin typeface="Cambria Math" panose="02040503050406030204" pitchFamily="18" charset="0"/>
                                    </a:rPr>
                                  </m:ctrlPr>
                                </m:sSubPr>
                                <m:e>
                                  <m:r>
                                    <a:rPr lang="en-US" sz="1000" i="1" smtClean="0">
                                      <a:solidFill>
                                        <a:schemeClr val="accent2">
                                          <a:lumMod val="50000"/>
                                        </a:schemeClr>
                                      </a:solidFill>
                                      <a:latin typeface="Cambria Math" panose="02040503050406030204" pitchFamily="18" charset="0"/>
                                    </a:rPr>
                                    <m:t>𝑓</m:t>
                                  </m:r>
                                </m:e>
                                <m:sub>
                                  <m:r>
                                    <a:rPr lang="en-US" sz="1000" i="1" smtClean="0">
                                      <a:solidFill>
                                        <a:schemeClr val="accent2">
                                          <a:lumMod val="50000"/>
                                        </a:schemeClr>
                                      </a:solidFill>
                                      <a:latin typeface="Cambria Math" panose="02040503050406030204" pitchFamily="18" charset="0"/>
                                    </a:rPr>
                                    <m:t>𝑖</m:t>
                                  </m:r>
                                </m:sub>
                              </m:sSub>
                              <m:d>
                                <m:dPr>
                                  <m:ctrlPr>
                                    <a:rPr lang="en-US" sz="1000" i="1">
                                      <a:solidFill>
                                        <a:schemeClr val="accent2">
                                          <a:lumMod val="50000"/>
                                        </a:schemeClr>
                                      </a:solidFill>
                                      <a:latin typeface="Cambria Math" panose="02040503050406030204" pitchFamily="18" charset="0"/>
                                    </a:rPr>
                                  </m:ctrlPr>
                                </m:dPr>
                                <m:e>
                                  <m:r>
                                    <a:rPr lang="en-US" sz="1000" i="1" smtClean="0">
                                      <a:solidFill>
                                        <a:schemeClr val="accent2">
                                          <a:lumMod val="50000"/>
                                        </a:schemeClr>
                                      </a:solidFill>
                                      <a:latin typeface="Cambria Math" panose="02040503050406030204" pitchFamily="18" charset="0"/>
                                    </a:rPr>
                                    <m:t>𝑥</m:t>
                                  </m:r>
                                </m:e>
                              </m:d>
                            </m:e>
                          </m:nary>
                        </m:oMath>
                      </m:oMathPara>
                    </a14:m>
                    <a:endParaRPr lang="en-US" sz="1100" i="1" dirty="0">
                      <a:solidFill>
                        <a:srgbClr val="FF0000"/>
                      </a:solidFill>
                      <a:latin typeface="Times New Roman" panose="02020603050405020304" pitchFamily="18" charset="0"/>
                      <a:ea typeface="Helvetica"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2CFB8777-60A5-3645-B4AF-F19ABF99AF8C}"/>
                      </a:ext>
                    </a:extLst>
                  </p:cNvPr>
                  <p:cNvSpPr txBox="1">
                    <a:spLocks noRot="1" noChangeAspect="1" noMove="1" noResize="1" noEditPoints="1" noAdjustHandles="1" noChangeArrowheads="1" noChangeShapeType="1" noTextEdit="1"/>
                  </p:cNvSpPr>
                  <p:nvPr/>
                </p:nvSpPr>
                <p:spPr>
                  <a:xfrm>
                    <a:off x="3175088" y="309924"/>
                    <a:ext cx="2918967" cy="1321500"/>
                  </a:xfrm>
                  <a:prstGeom prst="rect">
                    <a:avLst/>
                  </a:prstGeom>
                  <a:blipFill>
                    <a:blip r:embed="rId8"/>
                    <a:stretch>
                      <a:fillRect t="-100000" b="-141026"/>
                    </a:stretch>
                  </a:blipFill>
                </p:spPr>
                <p:txBody>
                  <a:bodyPr/>
                  <a:lstStyle/>
                  <a:p>
                    <a:r>
                      <a:rPr lang="en-US">
                        <a:noFill/>
                      </a:rPr>
                      <a:t> </a:t>
                    </a:r>
                  </a:p>
                </p:txBody>
              </p:sp>
            </mc:Fallback>
          </mc:AlternateContent>
          <p:sp>
            <p:nvSpPr>
              <p:cNvPr id="21" name="Rectangle 20">
                <a:extLst>
                  <a:ext uri="{FF2B5EF4-FFF2-40B4-BE49-F238E27FC236}">
                    <a16:creationId xmlns:a16="http://schemas.microsoft.com/office/drawing/2014/main" id="{91E2CC06-38A1-D446-B8CE-9D07B6014F10}"/>
                  </a:ext>
                </a:extLst>
              </p:cNvPr>
              <p:cNvSpPr/>
              <p:nvPr/>
            </p:nvSpPr>
            <p:spPr bwMode="auto">
              <a:xfrm>
                <a:off x="329019" y="2205990"/>
                <a:ext cx="2846070" cy="2297430"/>
              </a:xfrm>
              <a:prstGeom prst="rect">
                <a:avLst/>
              </a:prstGeom>
              <a:solidFill>
                <a:srgbClr val="FFC819"/>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endParaRPr lang="en-US" sz="900" dirty="0">
                  <a:latin typeface="Helvetica" pitchFamily="2" charset="0"/>
                </a:endParaRPr>
              </a:p>
              <a:p>
                <a:pPr marR="0" algn="ctr" defTabSz="914400" rtl="0" eaLnBrk="0" fontAlgn="base" latinLnBrk="0" hangingPunct="0">
                  <a:lnSpc>
                    <a:spcPct val="100000"/>
                  </a:lnSpc>
                  <a:spcBef>
                    <a:spcPct val="20000"/>
                  </a:spcBef>
                  <a:spcAft>
                    <a:spcPct val="0"/>
                  </a:spcAft>
                  <a:buClr>
                    <a:srgbClr val="FF0000"/>
                  </a:buClr>
                  <a:buSzPct val="65000"/>
                  <a:buNone/>
                  <a:tabLst/>
                </a:pPr>
                <a:r>
                  <a:rPr lang="en-US" sz="900" dirty="0">
                    <a:latin typeface="Helvetica" pitchFamily="2" charset="0"/>
                  </a:rPr>
                  <a:t>Independent</a:t>
                </a:r>
              </a:p>
              <a:p>
                <a:pPr marR="0" algn="ctr" defTabSz="914400" rtl="0" eaLnBrk="0" fontAlgn="base" latinLnBrk="0" hangingPunct="0">
                  <a:lnSpc>
                    <a:spcPct val="100000"/>
                  </a:lnSpc>
                  <a:spcBef>
                    <a:spcPct val="20000"/>
                  </a:spcBef>
                  <a:spcAft>
                    <a:spcPct val="0"/>
                  </a:spcAft>
                  <a:buClr>
                    <a:srgbClr val="FF0000"/>
                  </a:buClr>
                  <a:buSzPct val="65000"/>
                  <a:buNone/>
                  <a:tabLst/>
                </a:pPr>
                <a:r>
                  <a:rPr lang="en-US" sz="900" dirty="0">
                    <a:latin typeface="Helvetica" pitchFamily="2" charset="0"/>
                  </a:rPr>
                  <a:t>Functions:</a:t>
                </a:r>
              </a:p>
              <a:p>
                <a:pPr marR="0" algn="ctr" defTabSz="914400" rtl="0" eaLnBrk="0" fontAlgn="base" latinLnBrk="0" hangingPunct="0">
                  <a:lnSpc>
                    <a:spcPct val="100000"/>
                  </a:lnSpc>
                  <a:spcBef>
                    <a:spcPct val="20000"/>
                  </a:spcBef>
                  <a:spcAft>
                    <a:spcPct val="0"/>
                  </a:spcAft>
                  <a:buClr>
                    <a:srgbClr val="FF0000"/>
                  </a:buClr>
                  <a:buSzPct val="65000"/>
                  <a:buNone/>
                  <a:tabLst/>
                </a:pPr>
                <a:r>
                  <a:rPr lang="en-US" sz="900" dirty="0">
                    <a:solidFill>
                      <a:srgbClr val="FF0000"/>
                    </a:solidFill>
                    <a:latin typeface="Helvetica" pitchFamily="2" charset="0"/>
                  </a:rPr>
                  <a:t>No Redundancy</a:t>
                </a:r>
                <a:endParaRPr kumimoji="0" lang="en-US" sz="900" b="0" i="0" u="none" strike="noStrike" cap="none" normalizeH="0" baseline="0" dirty="0">
                  <a:ln>
                    <a:noFill/>
                  </a:ln>
                  <a:solidFill>
                    <a:schemeClr val="tx1"/>
                  </a:solidFill>
                  <a:effectLst/>
                  <a:latin typeface="Helvetica" pitchFamily="2" charset="0"/>
                </a:endParaRPr>
              </a:p>
            </p:txBody>
          </p:sp>
          <p:sp>
            <p:nvSpPr>
              <p:cNvPr id="22" name="Rectangle 21">
                <a:extLst>
                  <a:ext uri="{FF2B5EF4-FFF2-40B4-BE49-F238E27FC236}">
                    <a16:creationId xmlns:a16="http://schemas.microsoft.com/office/drawing/2014/main" id="{DE5AC6A0-85C3-574F-B935-B3F912552053}"/>
                  </a:ext>
                </a:extLst>
              </p:cNvPr>
              <p:cNvSpPr/>
              <p:nvPr/>
            </p:nvSpPr>
            <p:spPr bwMode="auto">
              <a:xfrm>
                <a:off x="4789477" y="2205990"/>
                <a:ext cx="2846070" cy="1665430"/>
              </a:xfrm>
              <a:prstGeom prst="rect">
                <a:avLst/>
              </a:prstGeom>
              <a:solidFill>
                <a:srgbClr val="92D05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endParaRPr lang="en-US" sz="900" dirty="0">
                  <a:latin typeface="Helvetica" pitchFamily="2" charset="0"/>
                </a:endParaRPr>
              </a:p>
              <a:p>
                <a:pPr marR="0" algn="ctr" defTabSz="914400" rtl="0" eaLnBrk="0" fontAlgn="base" latinLnBrk="0" hangingPunct="0">
                  <a:lnSpc>
                    <a:spcPct val="100000"/>
                  </a:lnSpc>
                  <a:spcBef>
                    <a:spcPct val="20000"/>
                  </a:spcBef>
                  <a:spcAft>
                    <a:spcPct val="0"/>
                  </a:spcAft>
                  <a:buClr>
                    <a:srgbClr val="FF0000"/>
                  </a:buClr>
                  <a:buSzPct val="65000"/>
                  <a:buNone/>
                  <a:tabLst/>
                </a:pPr>
                <a:r>
                  <a:rPr lang="en-US" sz="900" dirty="0">
                    <a:latin typeface="Helvetica" pitchFamily="2" charset="0"/>
                  </a:rPr>
                  <a:t>Functions with</a:t>
                </a:r>
              </a:p>
              <a:p>
                <a:pPr marR="0" algn="ctr" defTabSz="914400" rtl="0" eaLnBrk="0" fontAlgn="base" latinLnBrk="0" hangingPunct="0">
                  <a:lnSpc>
                    <a:spcPct val="100000"/>
                  </a:lnSpc>
                  <a:spcBef>
                    <a:spcPct val="20000"/>
                  </a:spcBef>
                  <a:spcAft>
                    <a:spcPct val="0"/>
                  </a:spcAft>
                  <a:buClr>
                    <a:srgbClr val="FF0000"/>
                  </a:buClr>
                  <a:buSzPct val="65000"/>
                  <a:buNone/>
                  <a:tabLst/>
                </a:pPr>
                <a:r>
                  <a:rPr lang="en-US" sz="900" dirty="0">
                    <a:solidFill>
                      <a:srgbClr val="FF0000"/>
                    </a:solidFill>
                    <a:latin typeface="Helvetica" pitchFamily="2" charset="0"/>
                  </a:rPr>
                  <a:t>Redundancy</a:t>
                </a:r>
                <a:endParaRPr kumimoji="0" lang="en-US" sz="900" b="0" i="0" u="none" strike="noStrike" cap="none" normalizeH="0" baseline="0" dirty="0">
                  <a:ln>
                    <a:noFill/>
                  </a:ln>
                  <a:solidFill>
                    <a:srgbClr val="FF0000"/>
                  </a:solidFill>
                  <a:effectLst/>
                  <a:latin typeface="Helvetica" pitchFamily="2" charset="0"/>
                </a:endParaRPr>
              </a:p>
            </p:txBody>
          </p:sp>
          <p:cxnSp>
            <p:nvCxnSpPr>
              <p:cNvPr id="23" name="Straight Arrow Connector 22">
                <a:extLst>
                  <a:ext uri="{FF2B5EF4-FFF2-40B4-BE49-F238E27FC236}">
                    <a16:creationId xmlns:a16="http://schemas.microsoft.com/office/drawing/2014/main" id="{C2634653-313E-1C44-AAF3-277B781486A0}"/>
                  </a:ext>
                </a:extLst>
              </p:cNvPr>
              <p:cNvCxnSpPr>
                <a:cxnSpLocks/>
              </p:cNvCxnSpPr>
              <p:nvPr/>
            </p:nvCxnSpPr>
            <p:spPr bwMode="auto">
              <a:xfrm flipH="1">
                <a:off x="2914651" y="1531160"/>
                <a:ext cx="845819" cy="591470"/>
              </a:xfrm>
              <a:prstGeom prst="straightConnector1">
                <a:avLst/>
              </a:prstGeom>
              <a:solidFill>
                <a:schemeClr val="accent1"/>
              </a:solidFill>
              <a:ln w="28575" cap="flat" cmpd="sng" algn="ctr">
                <a:solidFill>
                  <a:srgbClr val="FFC000"/>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9D63D356-B5D0-BF4D-9979-806059B7A26C}"/>
                  </a:ext>
                </a:extLst>
              </p:cNvPr>
              <p:cNvCxnSpPr>
                <a:cxnSpLocks/>
              </p:cNvCxnSpPr>
              <p:nvPr/>
            </p:nvCxnSpPr>
            <p:spPr bwMode="auto">
              <a:xfrm>
                <a:off x="5314950" y="1531160"/>
                <a:ext cx="1064230" cy="591470"/>
              </a:xfrm>
              <a:prstGeom prst="straightConnector1">
                <a:avLst/>
              </a:prstGeom>
              <a:solidFill>
                <a:schemeClr val="accent1"/>
              </a:solidFill>
              <a:ln w="28575" cap="flat" cmpd="sng" algn="ctr">
                <a:solidFill>
                  <a:srgbClr val="00B050"/>
                </a:solidFill>
                <a:prstDash val="solid"/>
                <a:round/>
                <a:headEnd type="none" w="med" len="med"/>
                <a:tailEnd type="triangle"/>
              </a:ln>
              <a:effectLst/>
            </p:spPr>
          </p:cxnSp>
          <p:sp>
            <p:nvSpPr>
              <p:cNvPr id="25" name="Rectangle 24">
                <a:extLst>
                  <a:ext uri="{FF2B5EF4-FFF2-40B4-BE49-F238E27FC236}">
                    <a16:creationId xmlns:a16="http://schemas.microsoft.com/office/drawing/2014/main" id="{D5D37969-F329-AB47-B51E-2A6685F99501}"/>
                  </a:ext>
                </a:extLst>
              </p:cNvPr>
              <p:cNvSpPr/>
              <p:nvPr/>
            </p:nvSpPr>
            <p:spPr bwMode="auto">
              <a:xfrm>
                <a:off x="3624243" y="4377690"/>
                <a:ext cx="2512734" cy="1687370"/>
              </a:xfrm>
              <a:prstGeom prst="rect">
                <a:avLst/>
              </a:prstGeom>
              <a:solidFill>
                <a:srgbClr val="C6CF87"/>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endParaRPr lang="en-US" sz="900" dirty="0">
                  <a:latin typeface="Helvetica" pitchFamily="2" charset="0"/>
                </a:endParaRPr>
              </a:p>
              <a:p>
                <a:pPr marR="0" algn="ctr" defTabSz="914400" rtl="0" eaLnBrk="0" fontAlgn="base" latinLnBrk="0" hangingPunct="0">
                  <a:lnSpc>
                    <a:spcPct val="100000"/>
                  </a:lnSpc>
                  <a:spcBef>
                    <a:spcPct val="20000"/>
                  </a:spcBef>
                  <a:spcAft>
                    <a:spcPct val="0"/>
                  </a:spcAft>
                  <a:buClr>
                    <a:srgbClr val="FF0000"/>
                  </a:buClr>
                  <a:buSzPct val="65000"/>
                  <a:buNone/>
                  <a:tabLst/>
                </a:pPr>
                <a:r>
                  <a:rPr lang="en-US" sz="900" dirty="0">
                    <a:solidFill>
                      <a:srgbClr val="C00000"/>
                    </a:solidFill>
                    <a:latin typeface="Helvetica" pitchFamily="2" charset="0"/>
                  </a:rPr>
                  <a:t>Exact</a:t>
                </a:r>
              </a:p>
              <a:p>
                <a:pPr marR="0" algn="ctr" defTabSz="914400" rtl="0" eaLnBrk="0" fontAlgn="base" latinLnBrk="0" hangingPunct="0">
                  <a:lnSpc>
                    <a:spcPct val="100000"/>
                  </a:lnSpc>
                  <a:spcBef>
                    <a:spcPct val="20000"/>
                  </a:spcBef>
                  <a:spcAft>
                    <a:spcPct val="0"/>
                  </a:spcAft>
                  <a:buClr>
                    <a:srgbClr val="FF0000"/>
                  </a:buClr>
                  <a:buSzPct val="65000"/>
                  <a:buNone/>
                  <a:tabLst/>
                </a:pPr>
                <a:r>
                  <a:rPr lang="en-US" sz="900" dirty="0">
                    <a:latin typeface="Helvetica" pitchFamily="2" charset="0"/>
                  </a:rPr>
                  <a:t>Resilience</a:t>
                </a:r>
              </a:p>
              <a:p>
                <a:pPr marR="0" algn="ctr" defTabSz="914400" rtl="0" eaLnBrk="0" fontAlgn="base" latinLnBrk="0" hangingPunct="0">
                  <a:lnSpc>
                    <a:spcPct val="100000"/>
                  </a:lnSpc>
                  <a:spcBef>
                    <a:spcPct val="20000"/>
                  </a:spcBef>
                  <a:spcAft>
                    <a:spcPct val="0"/>
                  </a:spcAft>
                  <a:buClr>
                    <a:srgbClr val="FF0000"/>
                  </a:buClr>
                  <a:buSzPct val="65000"/>
                  <a:buNone/>
                  <a:tabLst/>
                </a:pPr>
                <a:endParaRPr kumimoji="0" lang="en-US" sz="900" b="0" i="0" u="none" strike="noStrike" cap="none" normalizeH="0" baseline="0" dirty="0">
                  <a:ln>
                    <a:noFill/>
                  </a:ln>
                  <a:solidFill>
                    <a:schemeClr val="tx1"/>
                  </a:solidFill>
                  <a:effectLst/>
                  <a:latin typeface="Helvetica" pitchFamily="2" charset="0"/>
                </a:endParaRPr>
              </a:p>
            </p:txBody>
          </p:sp>
          <p:cxnSp>
            <p:nvCxnSpPr>
              <p:cNvPr id="26" name="Straight Arrow Connector 25">
                <a:extLst>
                  <a:ext uri="{FF2B5EF4-FFF2-40B4-BE49-F238E27FC236}">
                    <a16:creationId xmlns:a16="http://schemas.microsoft.com/office/drawing/2014/main" id="{1628747F-F592-664E-817F-646B44FD6EDA}"/>
                  </a:ext>
                </a:extLst>
              </p:cNvPr>
              <p:cNvCxnSpPr>
                <a:cxnSpLocks/>
              </p:cNvCxnSpPr>
              <p:nvPr/>
            </p:nvCxnSpPr>
            <p:spPr bwMode="auto">
              <a:xfrm flipH="1">
                <a:off x="4880610" y="3954780"/>
                <a:ext cx="868680" cy="339550"/>
              </a:xfrm>
              <a:prstGeom prst="straightConnector1">
                <a:avLst/>
              </a:prstGeom>
              <a:solidFill>
                <a:schemeClr val="accent1"/>
              </a:solidFill>
              <a:ln w="28575" cap="flat" cmpd="sng" algn="ctr">
                <a:solidFill>
                  <a:srgbClr val="C6CF87"/>
                </a:solidFill>
                <a:prstDash val="solid"/>
                <a:round/>
                <a:headEnd type="none" w="med" len="med"/>
                <a:tailEnd type="triangle"/>
              </a:ln>
              <a:effectLst/>
            </p:spPr>
          </p:cxnSp>
          <p:sp>
            <p:nvSpPr>
              <p:cNvPr id="27" name="Rectangle 26">
                <a:extLst>
                  <a:ext uri="{FF2B5EF4-FFF2-40B4-BE49-F238E27FC236}">
                    <a16:creationId xmlns:a16="http://schemas.microsoft.com/office/drawing/2014/main" id="{E687679E-A219-6E47-AE3A-E84F27D2640B}"/>
                  </a:ext>
                </a:extLst>
              </p:cNvPr>
              <p:cNvSpPr/>
              <p:nvPr/>
            </p:nvSpPr>
            <p:spPr bwMode="auto">
              <a:xfrm>
                <a:off x="6379180" y="4389120"/>
                <a:ext cx="2512734" cy="1687370"/>
              </a:xfrm>
              <a:prstGeom prst="rect">
                <a:avLst/>
              </a:prstGeom>
              <a:solidFill>
                <a:srgbClr val="C6CF87"/>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endParaRPr lang="en-US" sz="900" dirty="0">
                  <a:latin typeface="Helvetica" pitchFamily="2" charset="0"/>
                </a:endParaRPr>
              </a:p>
              <a:p>
                <a:pPr marR="0" algn="ctr" defTabSz="914400" rtl="0" eaLnBrk="0" fontAlgn="base" latinLnBrk="0" hangingPunct="0">
                  <a:lnSpc>
                    <a:spcPct val="100000"/>
                  </a:lnSpc>
                  <a:spcBef>
                    <a:spcPct val="20000"/>
                  </a:spcBef>
                  <a:spcAft>
                    <a:spcPct val="0"/>
                  </a:spcAft>
                  <a:buClr>
                    <a:srgbClr val="FF0000"/>
                  </a:buClr>
                  <a:buSzPct val="65000"/>
                  <a:buNone/>
                  <a:tabLst/>
                </a:pPr>
                <a:r>
                  <a:rPr lang="en-US" sz="900" dirty="0">
                    <a:solidFill>
                      <a:srgbClr val="C00000"/>
                    </a:solidFill>
                    <a:latin typeface="Helvetica" pitchFamily="2" charset="0"/>
                  </a:rPr>
                  <a:t>Approximate</a:t>
                </a:r>
              </a:p>
              <a:p>
                <a:pPr marR="0" algn="ctr" defTabSz="914400" rtl="0" eaLnBrk="0" fontAlgn="base" latinLnBrk="0" hangingPunct="0">
                  <a:lnSpc>
                    <a:spcPct val="100000"/>
                  </a:lnSpc>
                  <a:spcBef>
                    <a:spcPct val="20000"/>
                  </a:spcBef>
                  <a:spcAft>
                    <a:spcPct val="0"/>
                  </a:spcAft>
                  <a:buClr>
                    <a:srgbClr val="FF0000"/>
                  </a:buClr>
                  <a:buSzPct val="65000"/>
                  <a:buNone/>
                  <a:tabLst/>
                </a:pPr>
                <a:r>
                  <a:rPr lang="en-US" sz="900" dirty="0">
                    <a:latin typeface="Helvetica" pitchFamily="2" charset="0"/>
                  </a:rPr>
                  <a:t>Resilience</a:t>
                </a:r>
              </a:p>
              <a:p>
                <a:pPr marR="0" algn="ctr" defTabSz="914400" rtl="0" eaLnBrk="0" fontAlgn="base" latinLnBrk="0" hangingPunct="0">
                  <a:lnSpc>
                    <a:spcPct val="100000"/>
                  </a:lnSpc>
                  <a:spcBef>
                    <a:spcPct val="20000"/>
                  </a:spcBef>
                  <a:spcAft>
                    <a:spcPct val="0"/>
                  </a:spcAft>
                  <a:buClr>
                    <a:srgbClr val="FF0000"/>
                  </a:buClr>
                  <a:buSzPct val="65000"/>
                  <a:buNone/>
                  <a:tabLst/>
                </a:pPr>
                <a:endParaRPr kumimoji="0" lang="en-US" sz="900" b="0" i="0" u="none" strike="noStrike" cap="none" normalizeH="0" baseline="0" dirty="0">
                  <a:ln>
                    <a:noFill/>
                  </a:ln>
                  <a:solidFill>
                    <a:schemeClr val="tx1"/>
                  </a:solidFill>
                  <a:effectLst/>
                  <a:latin typeface="Helvetica" pitchFamily="2" charset="0"/>
                </a:endParaRPr>
              </a:p>
            </p:txBody>
          </p:sp>
          <p:cxnSp>
            <p:nvCxnSpPr>
              <p:cNvPr id="28" name="Straight Arrow Connector 27">
                <a:extLst>
                  <a:ext uri="{FF2B5EF4-FFF2-40B4-BE49-F238E27FC236}">
                    <a16:creationId xmlns:a16="http://schemas.microsoft.com/office/drawing/2014/main" id="{6B0FDD8D-C9C3-984F-8F11-4649E8E9D36A}"/>
                  </a:ext>
                </a:extLst>
              </p:cNvPr>
              <p:cNvCxnSpPr>
                <a:cxnSpLocks/>
              </p:cNvCxnSpPr>
              <p:nvPr/>
            </p:nvCxnSpPr>
            <p:spPr bwMode="auto">
              <a:xfrm>
                <a:off x="6797586" y="3954780"/>
                <a:ext cx="837961" cy="339550"/>
              </a:xfrm>
              <a:prstGeom prst="straightConnector1">
                <a:avLst/>
              </a:prstGeom>
              <a:solidFill>
                <a:schemeClr val="accent1"/>
              </a:solidFill>
              <a:ln w="28575" cap="flat" cmpd="sng" algn="ctr">
                <a:solidFill>
                  <a:srgbClr val="C6CF87"/>
                </a:solidFill>
                <a:prstDash val="solid"/>
                <a:round/>
                <a:headEnd type="none" w="med" len="med"/>
                <a:tailEnd type="triangle"/>
              </a:ln>
              <a:effectLst/>
            </p:spPr>
          </p:cxnSp>
        </p:grpSp>
        <p:sp>
          <p:nvSpPr>
            <p:cNvPr id="31" name="TextBox 30">
              <a:extLst>
                <a:ext uri="{FF2B5EF4-FFF2-40B4-BE49-F238E27FC236}">
                  <a16:creationId xmlns:a16="http://schemas.microsoft.com/office/drawing/2014/main" id="{CB0B3ACF-D866-ED40-ACD5-7D685E8CC91F}"/>
                </a:ext>
              </a:extLst>
            </p:cNvPr>
            <p:cNvSpPr txBox="1"/>
            <p:nvPr/>
          </p:nvSpPr>
          <p:spPr>
            <a:xfrm>
              <a:off x="6125268" y="2035699"/>
              <a:ext cx="1091967" cy="461665"/>
            </a:xfrm>
            <a:prstGeom prst="rect">
              <a:avLst/>
            </a:prstGeom>
            <a:noFill/>
          </p:spPr>
          <p:txBody>
            <a:bodyPr wrap="none" rtlCol="0">
              <a:spAutoFit/>
            </a:bodyPr>
            <a:lstStyle/>
            <a:p>
              <a:pPr>
                <a:buNone/>
              </a:pPr>
              <a:r>
                <a:rPr lang="en-US" dirty="0">
                  <a:solidFill>
                    <a:srgbClr val="C00000"/>
                  </a:solidFill>
                  <a:latin typeface="Helvetica" pitchFamily="2" charset="0"/>
                </a:rPr>
                <a:t>Basics</a:t>
              </a:r>
            </a:p>
          </p:txBody>
        </p:sp>
      </p:grpSp>
    </p:spTree>
    <p:extLst>
      <p:ext uri="{BB962C8B-B14F-4D97-AF65-F5344CB8AC3E}">
        <p14:creationId xmlns:p14="http://schemas.microsoft.com/office/powerpoint/2010/main" val="1976454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3411B-C2EB-6949-B6D6-6127B59CC9CC}"/>
              </a:ext>
            </a:extLst>
          </p:cNvPr>
          <p:cNvSpPr>
            <a:spLocks noGrp="1"/>
          </p:cNvSpPr>
          <p:nvPr>
            <p:ph type="title"/>
          </p:nvPr>
        </p:nvSpPr>
        <p:spPr/>
        <p:txBody>
          <a:bodyPr/>
          <a:lstStyle/>
          <a:p>
            <a:r>
              <a:rPr lang="en-US" dirty="0"/>
              <a:t>Rendezvous</a:t>
            </a:r>
          </a:p>
        </p:txBody>
      </p:sp>
      <p:sp>
        <p:nvSpPr>
          <p:cNvPr id="3" name="Content Placeholder 2">
            <a:extLst>
              <a:ext uri="{FF2B5EF4-FFF2-40B4-BE49-F238E27FC236}">
                <a16:creationId xmlns:a16="http://schemas.microsoft.com/office/drawing/2014/main" id="{E4F3C3DB-35F6-F54C-B945-E20B3DBEF2C5}"/>
              </a:ext>
            </a:extLst>
          </p:cNvPr>
          <p:cNvSpPr>
            <a:spLocks noGrp="1"/>
          </p:cNvSpPr>
          <p:nvPr>
            <p:ph idx="1"/>
          </p:nvPr>
        </p:nvSpPr>
        <p:spPr/>
        <p:txBody>
          <a:bodyPr/>
          <a:lstStyle/>
          <a:p>
            <a:endParaRPr lang="en-US" dirty="0"/>
          </a:p>
          <a:p>
            <a:r>
              <a:rPr lang="en-US" dirty="0"/>
              <a:t>Determine the location where the total cost of meeting is minimized</a:t>
            </a:r>
          </a:p>
        </p:txBody>
      </p:sp>
      <p:sp>
        <p:nvSpPr>
          <p:cNvPr id="4" name="Slide Number Placeholder 3">
            <a:extLst>
              <a:ext uri="{FF2B5EF4-FFF2-40B4-BE49-F238E27FC236}">
                <a16:creationId xmlns:a16="http://schemas.microsoft.com/office/drawing/2014/main" id="{A5F1FC1E-B302-9644-9A77-07F39CEE7927}"/>
              </a:ext>
            </a:extLst>
          </p:cNvPr>
          <p:cNvSpPr>
            <a:spLocks noGrp="1"/>
          </p:cNvSpPr>
          <p:nvPr>
            <p:ph type="sldNum" sz="quarter" idx="12"/>
          </p:nvPr>
        </p:nvSpPr>
        <p:spPr/>
        <p:txBody>
          <a:bodyPr/>
          <a:lstStyle/>
          <a:p>
            <a:pPr>
              <a:defRPr/>
            </a:pPr>
            <a:fld id="{D207DEF5-A307-4F25-8C66-A6D5B058479D}" type="slidenum">
              <a:rPr lang="en-US" smtClean="0"/>
              <a:pPr>
                <a:defRPr/>
              </a:pPr>
              <a:t>6</a:t>
            </a:fld>
            <a:endParaRPr lang="en-US" dirty="0"/>
          </a:p>
        </p:txBody>
      </p:sp>
    </p:spTree>
    <p:extLst>
      <p:ext uri="{BB962C8B-B14F-4D97-AF65-F5344CB8AC3E}">
        <p14:creationId xmlns:p14="http://schemas.microsoft.com/office/powerpoint/2010/main" val="17238723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C9F080-1B22-D145-95E2-758A9983E4CA}"/>
              </a:ext>
            </a:extLst>
          </p:cNvPr>
          <p:cNvSpPr/>
          <p:nvPr/>
        </p:nvSpPr>
        <p:spPr bwMode="auto">
          <a:xfrm>
            <a:off x="506188" y="1338942"/>
            <a:ext cx="6923314" cy="1224643"/>
          </a:xfrm>
          <a:prstGeom prst="rect">
            <a:avLst/>
          </a:prstGeom>
          <a:solidFill>
            <a:srgbClr val="FFFF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a:extLst>
              <a:ext uri="{FF2B5EF4-FFF2-40B4-BE49-F238E27FC236}">
                <a16:creationId xmlns:a16="http://schemas.microsoft.com/office/drawing/2014/main" id="{55158BE9-8B5E-BC47-A039-4A26D0CB13B6}"/>
              </a:ext>
            </a:extLst>
          </p:cNvPr>
          <p:cNvSpPr>
            <a:spLocks noGrp="1"/>
          </p:cNvSpPr>
          <p:nvPr>
            <p:ph type="title"/>
          </p:nvPr>
        </p:nvSpPr>
        <p:spPr/>
        <p:txBody>
          <a:bodyPr/>
          <a:lstStyle/>
          <a:p>
            <a:r>
              <a:rPr lang="en-US" dirty="0"/>
              <a:t>Fault-Tolerance</a:t>
            </a:r>
          </a:p>
        </p:txBody>
      </p:sp>
      <p:sp>
        <p:nvSpPr>
          <p:cNvPr id="3" name="Content Placeholder 2">
            <a:extLst>
              <a:ext uri="{FF2B5EF4-FFF2-40B4-BE49-F238E27FC236}">
                <a16:creationId xmlns:a16="http://schemas.microsoft.com/office/drawing/2014/main" id="{835E7D7A-DF54-D74E-8CA8-6F25FABD0B61}"/>
              </a:ext>
            </a:extLst>
          </p:cNvPr>
          <p:cNvSpPr>
            <a:spLocks noGrp="1"/>
          </p:cNvSpPr>
          <p:nvPr>
            <p:ph idx="1"/>
          </p:nvPr>
        </p:nvSpPr>
        <p:spPr>
          <a:xfrm>
            <a:off x="685800" y="1524000"/>
            <a:ext cx="7897546" cy="4572000"/>
          </a:xfrm>
        </p:spPr>
        <p:txBody>
          <a:bodyPr/>
          <a:lstStyle/>
          <a:p>
            <a:r>
              <a:rPr lang="en-US" dirty="0"/>
              <a:t>What should be the objective of fault-tolerant optimization?</a:t>
            </a:r>
          </a:p>
          <a:p>
            <a:endParaRPr lang="en-US" dirty="0"/>
          </a:p>
          <a:p>
            <a:endParaRPr lang="en-US" dirty="0">
              <a:solidFill>
                <a:srgbClr val="00B050"/>
              </a:solidFill>
            </a:endParaRPr>
          </a:p>
          <a:p>
            <a:pPr marL="0" indent="0">
              <a:buNone/>
            </a:pPr>
            <a:r>
              <a:rPr lang="en-US" dirty="0">
                <a:solidFill>
                  <a:srgbClr val="00B050"/>
                </a:solidFill>
              </a:rPr>
              <a:t>                </a:t>
            </a:r>
            <a:endParaRPr lang="en-US" dirty="0"/>
          </a:p>
          <a:p>
            <a:pPr marL="0" indent="0">
              <a:buNone/>
            </a:pPr>
            <a:endParaRPr lang="en-US" dirty="0">
              <a:solidFill>
                <a:srgbClr val="00B050"/>
              </a:solidFill>
            </a:endParaRPr>
          </a:p>
          <a:p>
            <a:endParaRPr lang="en-US" dirty="0">
              <a:solidFill>
                <a:srgbClr val="00B050"/>
              </a:solidFill>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4436B5E2-C0BF-9947-BF12-95291972F44D}"/>
              </a:ext>
            </a:extLst>
          </p:cNvPr>
          <p:cNvSpPr>
            <a:spLocks noGrp="1"/>
          </p:cNvSpPr>
          <p:nvPr>
            <p:ph type="sldNum" sz="quarter" idx="12"/>
          </p:nvPr>
        </p:nvSpPr>
        <p:spPr/>
        <p:txBody>
          <a:bodyPr/>
          <a:lstStyle/>
          <a:p>
            <a:pPr>
              <a:defRPr/>
            </a:pPr>
            <a:fld id="{D207DEF5-A307-4F25-8C66-A6D5B058479D}" type="slidenum">
              <a:rPr lang="en-US" smtClean="0"/>
              <a:pPr>
                <a:defRPr/>
              </a:pPr>
              <a:t>60</a:t>
            </a:fld>
            <a:endParaRPr lang="en-US" dirty="0"/>
          </a:p>
        </p:txBody>
      </p:sp>
    </p:spTree>
    <p:extLst>
      <p:ext uri="{BB962C8B-B14F-4D97-AF65-F5344CB8AC3E}">
        <p14:creationId xmlns:p14="http://schemas.microsoft.com/office/powerpoint/2010/main" val="10882416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D07300-754F-CB42-BE49-3E4B2B9F75EF}"/>
              </a:ext>
            </a:extLst>
          </p:cNvPr>
          <p:cNvSpPr/>
          <p:nvPr/>
        </p:nvSpPr>
        <p:spPr bwMode="auto">
          <a:xfrm>
            <a:off x="506186" y="2824843"/>
            <a:ext cx="6923314" cy="1224643"/>
          </a:xfrm>
          <a:prstGeom prst="rect">
            <a:avLst/>
          </a:prstGeom>
          <a:solidFill>
            <a:srgbClr val="FFFF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a:extLst>
              <a:ext uri="{FF2B5EF4-FFF2-40B4-BE49-F238E27FC236}">
                <a16:creationId xmlns:a16="http://schemas.microsoft.com/office/drawing/2014/main" id="{55158BE9-8B5E-BC47-A039-4A26D0CB13B6}"/>
              </a:ext>
            </a:extLst>
          </p:cNvPr>
          <p:cNvSpPr>
            <a:spLocks noGrp="1"/>
          </p:cNvSpPr>
          <p:nvPr>
            <p:ph type="title"/>
          </p:nvPr>
        </p:nvSpPr>
        <p:spPr/>
        <p:txBody>
          <a:bodyPr/>
          <a:lstStyle/>
          <a:p>
            <a:r>
              <a:rPr lang="en-US" dirty="0"/>
              <a:t>Fault-Tolerance</a:t>
            </a:r>
          </a:p>
        </p:txBody>
      </p:sp>
      <p:sp>
        <p:nvSpPr>
          <p:cNvPr id="3" name="Content Placeholder 2">
            <a:extLst>
              <a:ext uri="{FF2B5EF4-FFF2-40B4-BE49-F238E27FC236}">
                <a16:creationId xmlns:a16="http://schemas.microsoft.com/office/drawing/2014/main" id="{835E7D7A-DF54-D74E-8CA8-6F25FABD0B61}"/>
              </a:ext>
            </a:extLst>
          </p:cNvPr>
          <p:cNvSpPr>
            <a:spLocks noGrp="1"/>
          </p:cNvSpPr>
          <p:nvPr>
            <p:ph idx="1"/>
          </p:nvPr>
        </p:nvSpPr>
        <p:spPr>
          <a:xfrm>
            <a:off x="685800" y="1524000"/>
            <a:ext cx="7897546" cy="4572000"/>
          </a:xfrm>
        </p:spPr>
        <p:txBody>
          <a:bodyPr/>
          <a:lstStyle/>
          <a:p>
            <a:r>
              <a:rPr lang="en-US" dirty="0"/>
              <a:t>What should be the objective of fault-tolerant optimization?</a:t>
            </a:r>
          </a:p>
          <a:p>
            <a:endParaRPr lang="en-US" dirty="0"/>
          </a:p>
          <a:p>
            <a:endParaRPr lang="en-US" dirty="0"/>
          </a:p>
          <a:p>
            <a:r>
              <a:rPr lang="en-US" dirty="0"/>
              <a:t>Optimize over just the </a:t>
            </a:r>
            <a:r>
              <a:rPr lang="en-US" dirty="0">
                <a:solidFill>
                  <a:srgbClr val="00B050"/>
                </a:solidFill>
              </a:rPr>
              <a:t>good</a:t>
            </a:r>
            <a:r>
              <a:rPr lang="en-US" dirty="0"/>
              <a:t> agents …  </a:t>
            </a:r>
            <a:r>
              <a:rPr lang="en-US" dirty="0">
                <a:solidFill>
                  <a:srgbClr val="00B050"/>
                </a:solidFill>
              </a:rPr>
              <a:t>set </a:t>
            </a:r>
            <a:r>
              <a:rPr lang="en-US" i="1" dirty="0">
                <a:solidFill>
                  <a:srgbClr val="00B050"/>
                </a:solidFill>
              </a:rPr>
              <a:t>G</a:t>
            </a:r>
            <a:endParaRPr lang="en-US" i="1" dirty="0"/>
          </a:p>
          <a:p>
            <a:pPr marL="0" indent="0">
              <a:buNone/>
            </a:pPr>
            <a:endParaRPr lang="en-US" dirty="0">
              <a:solidFill>
                <a:srgbClr val="00B050"/>
              </a:solidFill>
            </a:endParaRPr>
          </a:p>
          <a:p>
            <a:endParaRPr lang="en-US" dirty="0">
              <a:solidFill>
                <a:srgbClr val="00B050"/>
              </a:solidFill>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38028488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58BE9-8B5E-BC47-A039-4A26D0CB13B6}"/>
              </a:ext>
            </a:extLst>
          </p:cNvPr>
          <p:cNvSpPr>
            <a:spLocks noGrp="1"/>
          </p:cNvSpPr>
          <p:nvPr>
            <p:ph type="title"/>
          </p:nvPr>
        </p:nvSpPr>
        <p:spPr/>
        <p:txBody>
          <a:bodyPr/>
          <a:lstStyle/>
          <a:p>
            <a:r>
              <a:rPr lang="en-US" dirty="0"/>
              <a:t>Fault-Tolerance</a:t>
            </a:r>
          </a:p>
        </p:txBody>
      </p:sp>
      <p:sp>
        <p:nvSpPr>
          <p:cNvPr id="3" name="Content Placeholder 2">
            <a:extLst>
              <a:ext uri="{FF2B5EF4-FFF2-40B4-BE49-F238E27FC236}">
                <a16:creationId xmlns:a16="http://schemas.microsoft.com/office/drawing/2014/main" id="{835E7D7A-DF54-D74E-8CA8-6F25FABD0B61}"/>
              </a:ext>
            </a:extLst>
          </p:cNvPr>
          <p:cNvSpPr>
            <a:spLocks noGrp="1"/>
          </p:cNvSpPr>
          <p:nvPr>
            <p:ph idx="1"/>
          </p:nvPr>
        </p:nvSpPr>
        <p:spPr>
          <a:xfrm>
            <a:off x="685800" y="1524000"/>
            <a:ext cx="7897546" cy="4572000"/>
          </a:xfrm>
        </p:spPr>
        <p:txBody>
          <a:bodyPr/>
          <a:lstStyle/>
          <a:p>
            <a:r>
              <a:rPr lang="en-US" dirty="0"/>
              <a:t>What should be the objective of fault-tolerant optimization?</a:t>
            </a:r>
          </a:p>
          <a:p>
            <a:endParaRPr lang="en-US" dirty="0"/>
          </a:p>
          <a:p>
            <a:endParaRPr lang="en-US" dirty="0"/>
          </a:p>
          <a:p>
            <a:r>
              <a:rPr lang="en-US" dirty="0"/>
              <a:t>Optimize over just the </a:t>
            </a:r>
            <a:r>
              <a:rPr lang="en-US" dirty="0">
                <a:solidFill>
                  <a:srgbClr val="00B050"/>
                </a:solidFill>
              </a:rPr>
              <a:t>good</a:t>
            </a:r>
            <a:r>
              <a:rPr lang="en-US" dirty="0"/>
              <a:t> agents …  </a:t>
            </a:r>
            <a:r>
              <a:rPr lang="en-US" dirty="0">
                <a:solidFill>
                  <a:srgbClr val="00B050"/>
                </a:solidFill>
              </a:rPr>
              <a:t>set </a:t>
            </a:r>
            <a:r>
              <a:rPr lang="en-US" i="1" dirty="0">
                <a:solidFill>
                  <a:srgbClr val="00B050"/>
                </a:solidFill>
              </a:rPr>
              <a:t>G</a:t>
            </a:r>
            <a:endParaRPr lang="en-US" dirty="0">
              <a:solidFill>
                <a:srgbClr val="00B050"/>
              </a:solidFill>
            </a:endParaRPr>
          </a:p>
          <a:p>
            <a:endParaRPr lang="en-US" dirty="0">
              <a:solidFill>
                <a:srgbClr val="00B050"/>
              </a:solidFill>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a:p>
            <a:endParaRPr lang="en-US" dirty="0"/>
          </a:p>
          <a:p>
            <a:pPr marL="0" indent="0">
              <a:buNone/>
            </a:pPr>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2109035-82B8-614F-BFCE-A16B24C52AD9}"/>
                  </a:ext>
                </a:extLst>
              </p:cNvPr>
              <p:cNvSpPr txBox="1"/>
              <p:nvPr/>
            </p:nvSpPr>
            <p:spPr>
              <a:xfrm>
                <a:off x="2730718" y="4465386"/>
                <a:ext cx="2918967" cy="1137876"/>
              </a:xfrm>
              <a:prstGeom prst="rect">
                <a:avLst/>
              </a:prstGeom>
              <a:solidFill>
                <a:schemeClr val="accent6">
                  <a:lumMod val="20000"/>
                  <a:lumOff val="80000"/>
                </a:scheme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2800" b="0" i="0" smtClean="0">
                          <a:solidFill>
                            <a:schemeClr val="accent2">
                              <a:lumMod val="50000"/>
                            </a:schemeClr>
                          </a:solidFill>
                          <a:latin typeface="Cambria Math" panose="02040503050406030204" pitchFamily="18" charset="0"/>
                        </a:rPr>
                        <m:t>argmin</m:t>
                      </m:r>
                      <m:nary>
                        <m:naryPr>
                          <m:chr m:val="∑"/>
                          <m:supHide m:val="on"/>
                          <m:ctrlPr>
                            <a:rPr lang="en-US" sz="2800" b="0" i="1" smtClean="0">
                              <a:solidFill>
                                <a:schemeClr val="accent2">
                                  <a:lumMod val="50000"/>
                                </a:schemeClr>
                              </a:solidFill>
                              <a:latin typeface="Cambria Math" panose="02040503050406030204" pitchFamily="18" charset="0"/>
                            </a:rPr>
                          </m:ctrlPr>
                        </m:naryPr>
                        <m:sub>
                          <m:r>
                            <m:rPr>
                              <m:brk m:alnAt="7"/>
                            </m:rPr>
                            <a:rPr lang="en-US" sz="2800" b="0" i="1" smtClean="0">
                              <a:solidFill>
                                <a:schemeClr val="accent2">
                                  <a:lumMod val="50000"/>
                                </a:schemeClr>
                              </a:solidFill>
                              <a:latin typeface="Cambria Math" panose="02040503050406030204" pitchFamily="18" charset="0"/>
                            </a:rPr>
                            <m:t>𝑖</m:t>
                          </m:r>
                          <m:r>
                            <a:rPr lang="en-US" sz="2800" b="0" i="1" smtClean="0">
                              <a:solidFill>
                                <a:schemeClr val="accent2">
                                  <a:lumMod val="50000"/>
                                </a:schemeClr>
                              </a:solidFill>
                              <a:latin typeface="Cambria Math" panose="02040503050406030204" pitchFamily="18" charset="0"/>
                              <a:ea typeface="Cambria Math" panose="02040503050406030204" pitchFamily="18" charset="0"/>
                            </a:rPr>
                            <m:t>∈</m:t>
                          </m:r>
                          <m:r>
                            <a:rPr lang="en-US" sz="2800" b="0" i="1" smtClean="0">
                              <a:solidFill>
                                <a:schemeClr val="accent2">
                                  <a:lumMod val="50000"/>
                                </a:schemeClr>
                              </a:solidFill>
                              <a:latin typeface="Cambria Math" panose="02040503050406030204" pitchFamily="18" charset="0"/>
                              <a:ea typeface="Cambria Math" panose="02040503050406030204" pitchFamily="18" charset="0"/>
                            </a:rPr>
                            <m:t>𝐺</m:t>
                          </m:r>
                        </m:sub>
                        <m:sup/>
                        <m:e>
                          <m:sSub>
                            <m:sSubPr>
                              <m:ctrlPr>
                                <a:rPr lang="en-US" sz="2800" i="1">
                                  <a:solidFill>
                                    <a:schemeClr val="accent2">
                                      <a:lumMod val="50000"/>
                                    </a:schemeClr>
                                  </a:solidFill>
                                  <a:latin typeface="Cambria Math" panose="02040503050406030204" pitchFamily="18" charset="0"/>
                                </a:rPr>
                              </m:ctrlPr>
                            </m:sSubPr>
                            <m:e>
                              <m:r>
                                <a:rPr lang="en-US" sz="2800" i="1" smtClean="0">
                                  <a:solidFill>
                                    <a:schemeClr val="accent2">
                                      <a:lumMod val="50000"/>
                                    </a:schemeClr>
                                  </a:solidFill>
                                  <a:latin typeface="Cambria Math" panose="02040503050406030204" pitchFamily="18" charset="0"/>
                                </a:rPr>
                                <m:t>𝑓</m:t>
                              </m:r>
                            </m:e>
                            <m:sub>
                              <m:r>
                                <a:rPr lang="en-US" sz="2800" i="1" smtClean="0">
                                  <a:solidFill>
                                    <a:schemeClr val="accent2">
                                      <a:lumMod val="50000"/>
                                    </a:schemeClr>
                                  </a:solidFill>
                                  <a:latin typeface="Cambria Math" panose="02040503050406030204" pitchFamily="18" charset="0"/>
                                </a:rPr>
                                <m:t>𝑖</m:t>
                              </m:r>
                            </m:sub>
                          </m:sSub>
                          <m:d>
                            <m:dPr>
                              <m:ctrlPr>
                                <a:rPr lang="en-US" sz="2800" i="1">
                                  <a:solidFill>
                                    <a:schemeClr val="accent2">
                                      <a:lumMod val="50000"/>
                                    </a:schemeClr>
                                  </a:solidFill>
                                  <a:latin typeface="Cambria Math" panose="02040503050406030204" pitchFamily="18" charset="0"/>
                                </a:rPr>
                              </m:ctrlPr>
                            </m:dPr>
                            <m:e>
                              <m:r>
                                <a:rPr lang="en-US" sz="2800" i="1" smtClean="0">
                                  <a:solidFill>
                                    <a:schemeClr val="accent2">
                                      <a:lumMod val="50000"/>
                                    </a:schemeClr>
                                  </a:solidFill>
                                  <a:latin typeface="Cambria Math" panose="02040503050406030204" pitchFamily="18" charset="0"/>
                                </a:rPr>
                                <m:t>𝑥</m:t>
                              </m:r>
                            </m:e>
                          </m:d>
                        </m:e>
                      </m:nary>
                    </m:oMath>
                  </m:oMathPara>
                </a14:m>
                <a:endParaRPr lang="en-US" sz="3600" i="1" dirty="0">
                  <a:solidFill>
                    <a:srgbClr val="FF0000"/>
                  </a:solidFill>
                  <a:latin typeface="Times New Roman" panose="02020603050405020304" pitchFamily="18" charset="0"/>
                  <a:ea typeface="Helvetica"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62109035-82B8-614F-BFCE-A16B24C52AD9}"/>
                  </a:ext>
                </a:extLst>
              </p:cNvPr>
              <p:cNvSpPr txBox="1">
                <a:spLocks noRot="1" noChangeAspect="1" noMove="1" noResize="1" noEditPoints="1" noAdjustHandles="1" noChangeArrowheads="1" noChangeShapeType="1" noTextEdit="1"/>
              </p:cNvSpPr>
              <p:nvPr/>
            </p:nvSpPr>
            <p:spPr>
              <a:xfrm>
                <a:off x="2730718" y="4465386"/>
                <a:ext cx="2918967" cy="1137876"/>
              </a:xfrm>
              <a:prstGeom prst="rect">
                <a:avLst/>
              </a:prstGeom>
              <a:blipFill>
                <a:blip r:embed="rId2"/>
                <a:stretch>
                  <a:fillRect t="-131111" b="-182222"/>
                </a:stretch>
              </a:blipFill>
            </p:spPr>
            <p:txBody>
              <a:bodyPr/>
              <a:lstStyle/>
              <a:p>
                <a:r>
                  <a:rPr lang="en-US">
                    <a:noFill/>
                  </a:rPr>
                  <a:t> </a:t>
                </a:r>
              </a:p>
            </p:txBody>
          </p:sp>
        </mc:Fallback>
      </mc:AlternateContent>
    </p:spTree>
    <p:extLst>
      <p:ext uri="{BB962C8B-B14F-4D97-AF65-F5344CB8AC3E}">
        <p14:creationId xmlns:p14="http://schemas.microsoft.com/office/powerpoint/2010/main" val="22159707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4">
            <a:extLst>
              <a:ext uri="{FF2B5EF4-FFF2-40B4-BE49-F238E27FC236}">
                <a16:creationId xmlns:a16="http://schemas.microsoft.com/office/drawing/2014/main" id="{09A89C5C-2FB4-BF41-A994-62027B891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65760" y="-1108710"/>
            <a:ext cx="11003280" cy="8252460"/>
          </a:xfrm>
          <a:prstGeom prst="rect">
            <a:avLst/>
          </a:prstGeom>
          <a:noFill/>
          <a:ln w="9525">
            <a:noFill/>
            <a:miter lim="800000"/>
            <a:headEnd/>
            <a:tailEnd/>
          </a:ln>
        </p:spPr>
      </p:pic>
      <p:sp>
        <p:nvSpPr>
          <p:cNvPr id="2" name="Title 1">
            <a:extLst>
              <a:ext uri="{FF2B5EF4-FFF2-40B4-BE49-F238E27FC236}">
                <a16:creationId xmlns:a16="http://schemas.microsoft.com/office/drawing/2014/main" id="{743045ED-40C7-2541-BA8C-0607A502F364}"/>
              </a:ext>
            </a:extLst>
          </p:cNvPr>
          <p:cNvSpPr>
            <a:spLocks noGrp="1"/>
          </p:cNvSpPr>
          <p:nvPr>
            <p:ph type="title"/>
          </p:nvPr>
        </p:nvSpPr>
        <p:spPr/>
        <p:txBody>
          <a:bodyPr/>
          <a:lstStyle/>
          <a:p>
            <a:r>
              <a:rPr lang="en-US" dirty="0"/>
              <a:t>Rendezvous</a:t>
            </a:r>
          </a:p>
        </p:txBody>
      </p:sp>
      <p:sp>
        <p:nvSpPr>
          <p:cNvPr id="4" name="Slide Number Placeholder 3">
            <a:extLst>
              <a:ext uri="{FF2B5EF4-FFF2-40B4-BE49-F238E27FC236}">
                <a16:creationId xmlns:a16="http://schemas.microsoft.com/office/drawing/2014/main" id="{AB0B3EB6-FCC8-414F-8C7D-81F4A744E009}"/>
              </a:ext>
            </a:extLst>
          </p:cNvPr>
          <p:cNvSpPr>
            <a:spLocks noGrp="1"/>
          </p:cNvSpPr>
          <p:nvPr>
            <p:ph type="sldNum" sz="quarter" idx="12"/>
          </p:nvPr>
        </p:nvSpPr>
        <p:spPr/>
        <p:txBody>
          <a:bodyPr/>
          <a:lstStyle/>
          <a:p>
            <a:pPr>
              <a:defRPr/>
            </a:pPr>
            <a:fld id="{D207DEF5-A307-4F25-8C66-A6D5B058479D}" type="slidenum">
              <a:rPr lang="en-US" smtClean="0"/>
              <a:pPr>
                <a:defRPr/>
              </a:pPr>
              <a:t>63</a:t>
            </a:fld>
            <a:endParaRPr lang="en-US" dirty="0"/>
          </a:p>
        </p:txBody>
      </p:sp>
      <p:sp>
        <p:nvSpPr>
          <p:cNvPr id="8" name="Content Placeholder 7">
            <a:extLst>
              <a:ext uri="{FF2B5EF4-FFF2-40B4-BE49-F238E27FC236}">
                <a16:creationId xmlns:a16="http://schemas.microsoft.com/office/drawing/2014/main" id="{6226BFA3-B9DD-BB41-9D3F-35038D9D11AD}"/>
              </a:ext>
            </a:extLst>
          </p:cNvPr>
          <p:cNvSpPr>
            <a:spLocks noGrp="1"/>
          </p:cNvSpPr>
          <p:nvPr>
            <p:ph idx="1"/>
          </p:nvPr>
        </p:nvSpPr>
        <p:spPr/>
        <p:txBody>
          <a:bodyPr/>
          <a:lstStyle/>
          <a:p>
            <a:endParaRPr lang="en-US"/>
          </a:p>
        </p:txBody>
      </p:sp>
      <p:sp>
        <p:nvSpPr>
          <p:cNvPr id="14" name="Triangle 13">
            <a:extLst>
              <a:ext uri="{FF2B5EF4-FFF2-40B4-BE49-F238E27FC236}">
                <a16:creationId xmlns:a16="http://schemas.microsoft.com/office/drawing/2014/main" id="{AD23936F-2211-6041-BEDC-8F70E16A7347}"/>
              </a:ext>
            </a:extLst>
          </p:cNvPr>
          <p:cNvSpPr/>
          <p:nvPr/>
        </p:nvSpPr>
        <p:spPr bwMode="auto">
          <a:xfrm rot="18831150">
            <a:off x="2153387" y="2315261"/>
            <a:ext cx="3982890" cy="2339298"/>
          </a:xfrm>
          <a:prstGeom prst="triangle">
            <a:avLst/>
          </a:prstGeom>
          <a:solidFill>
            <a:srgbClr val="92D050">
              <a:alpha val="68000"/>
            </a:srgb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endParaRPr kumimoji="0" lang="en-US" sz="2400" b="0" i="0" u="none" strike="noStrike" cap="none" normalizeH="0" baseline="0" dirty="0">
              <a:ln>
                <a:noFill/>
              </a:ln>
              <a:solidFill>
                <a:schemeClr val="tx1"/>
              </a:solidFill>
              <a:effectLst/>
              <a:latin typeface="Comic Sans MS" pitchFamily="66" charset="0"/>
            </a:endParaRPr>
          </a:p>
        </p:txBody>
      </p:sp>
      <p:sp>
        <p:nvSpPr>
          <p:cNvPr id="5" name="TextBox 4">
            <a:extLst>
              <a:ext uri="{FF2B5EF4-FFF2-40B4-BE49-F238E27FC236}">
                <a16:creationId xmlns:a16="http://schemas.microsoft.com/office/drawing/2014/main" id="{F4D4E18A-9CD6-0448-93AB-9A13A894135F}"/>
              </a:ext>
            </a:extLst>
          </p:cNvPr>
          <p:cNvSpPr txBox="1"/>
          <p:nvPr/>
        </p:nvSpPr>
        <p:spPr>
          <a:xfrm>
            <a:off x="3649534" y="4713255"/>
            <a:ext cx="389850" cy="461665"/>
          </a:xfrm>
          <a:prstGeom prst="rect">
            <a:avLst/>
          </a:prstGeom>
          <a:solidFill>
            <a:srgbClr val="C00000"/>
          </a:solidFill>
        </p:spPr>
        <p:txBody>
          <a:bodyPr wrap="none" rtlCol="0">
            <a:spAutoFit/>
          </a:bodyPr>
          <a:lstStyle/>
          <a:p>
            <a:pPr>
              <a:buNone/>
            </a:pPr>
            <a:r>
              <a:rPr lang="en-US" dirty="0">
                <a:solidFill>
                  <a:schemeClr val="bg1"/>
                </a:solidFill>
                <a:latin typeface="Helvetica" pitchFamily="2" charset="0"/>
              </a:rPr>
              <a:t>X</a:t>
            </a:r>
          </a:p>
        </p:txBody>
      </p:sp>
      <p:pic>
        <p:nvPicPr>
          <p:cNvPr id="18" name="Content Placeholder 11">
            <a:extLst>
              <a:ext uri="{FF2B5EF4-FFF2-40B4-BE49-F238E27FC236}">
                <a16:creationId xmlns:a16="http://schemas.microsoft.com/office/drawing/2014/main" id="{1ED36E3A-2EBC-7D45-B8D1-F37CAA4352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6255695" y="2510382"/>
            <a:ext cx="595745" cy="595745"/>
          </a:xfrm>
          <a:prstGeom prst="rect">
            <a:avLst/>
          </a:prstGeom>
          <a:noFill/>
          <a:ln w="9525">
            <a:noFill/>
            <a:miter lim="800000"/>
            <a:headEnd/>
            <a:tailEnd/>
          </a:ln>
        </p:spPr>
      </p:pic>
      <p:pic>
        <p:nvPicPr>
          <p:cNvPr id="19" name="Content Placeholder 11">
            <a:extLst>
              <a:ext uri="{FF2B5EF4-FFF2-40B4-BE49-F238E27FC236}">
                <a16:creationId xmlns:a16="http://schemas.microsoft.com/office/drawing/2014/main" id="{992D52D5-A30F-AE45-A2B7-670AE64E8B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2919176" y="2283329"/>
            <a:ext cx="595745" cy="595745"/>
          </a:xfrm>
          <a:prstGeom prst="rect">
            <a:avLst/>
          </a:prstGeom>
          <a:noFill/>
          <a:ln w="9525">
            <a:noFill/>
            <a:miter lim="800000"/>
            <a:headEnd/>
            <a:tailEnd/>
          </a:ln>
        </p:spPr>
      </p:pic>
      <p:pic>
        <p:nvPicPr>
          <p:cNvPr id="11" name="Picture 10">
            <a:extLst>
              <a:ext uri="{FF2B5EF4-FFF2-40B4-BE49-F238E27FC236}">
                <a16:creationId xmlns:a16="http://schemas.microsoft.com/office/drawing/2014/main" id="{508601EE-BD6D-DD48-A53C-A671578514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17048" y="5475255"/>
            <a:ext cx="692727" cy="692727"/>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5607335-12C7-084A-9584-279229652B64}"/>
                  </a:ext>
                </a:extLst>
              </p:cNvPr>
              <p:cNvSpPr txBox="1"/>
              <p:nvPr/>
            </p:nvSpPr>
            <p:spPr>
              <a:xfrm>
                <a:off x="1921686" y="2283329"/>
                <a:ext cx="961610" cy="461665"/>
              </a:xfrm>
              <a:prstGeom prst="rect">
                <a:avLst/>
              </a:prstGeom>
              <a:solidFill>
                <a:srgbClr val="FFFF00"/>
              </a:solidFill>
            </p:spPr>
            <p:txBody>
              <a:bodyPr wrap="none" rtlCol="0">
                <a:spAutoFit/>
              </a:bodyPr>
              <a:lstStyle/>
              <a:p>
                <a:pPr>
                  <a:buNone/>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i="1">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1</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dirty="0"/>
              </a:p>
            </p:txBody>
          </p:sp>
        </mc:Choice>
        <mc:Fallback xmlns="">
          <p:sp>
            <p:nvSpPr>
              <p:cNvPr id="12" name="TextBox 11">
                <a:extLst>
                  <a:ext uri="{FF2B5EF4-FFF2-40B4-BE49-F238E27FC236}">
                    <a16:creationId xmlns:a16="http://schemas.microsoft.com/office/drawing/2014/main" id="{C5607335-12C7-084A-9584-279229652B64}"/>
                  </a:ext>
                </a:extLst>
              </p:cNvPr>
              <p:cNvSpPr txBox="1">
                <a:spLocks noRot="1" noChangeAspect="1" noMove="1" noResize="1" noEditPoints="1" noAdjustHandles="1" noChangeArrowheads="1" noChangeShapeType="1" noTextEdit="1"/>
              </p:cNvSpPr>
              <p:nvPr/>
            </p:nvSpPr>
            <p:spPr>
              <a:xfrm>
                <a:off x="1921686" y="2283329"/>
                <a:ext cx="961610" cy="461665"/>
              </a:xfrm>
              <a:prstGeom prst="rect">
                <a:avLst/>
              </a:prstGeom>
              <a:blipFill>
                <a:blip r:embed="rId5"/>
                <a:stretch>
                  <a:fillRect l="-3896"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8E03843-C5F3-3141-BEFF-C089C098D57A}"/>
                  </a:ext>
                </a:extLst>
              </p:cNvPr>
              <p:cNvSpPr txBox="1"/>
              <p:nvPr/>
            </p:nvSpPr>
            <p:spPr>
              <a:xfrm>
                <a:off x="6881105" y="2240600"/>
                <a:ext cx="968727" cy="461665"/>
              </a:xfrm>
              <a:prstGeom prst="rect">
                <a:avLst/>
              </a:prstGeom>
              <a:solidFill>
                <a:srgbClr val="FFFF00"/>
              </a:solidFill>
            </p:spPr>
            <p:txBody>
              <a:bodyPr wrap="none" rtlCol="0">
                <a:spAutoFit/>
              </a:bodyPr>
              <a:lstStyle/>
              <a:p>
                <a:pPr>
                  <a:buNone/>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i="1">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2</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dirty="0"/>
              </a:p>
            </p:txBody>
          </p:sp>
        </mc:Choice>
        <mc:Fallback xmlns="">
          <p:sp>
            <p:nvSpPr>
              <p:cNvPr id="13" name="TextBox 12">
                <a:extLst>
                  <a:ext uri="{FF2B5EF4-FFF2-40B4-BE49-F238E27FC236}">
                    <a16:creationId xmlns:a16="http://schemas.microsoft.com/office/drawing/2014/main" id="{08E03843-C5F3-3141-BEFF-C089C098D57A}"/>
                  </a:ext>
                </a:extLst>
              </p:cNvPr>
              <p:cNvSpPr txBox="1">
                <a:spLocks noRot="1" noChangeAspect="1" noMove="1" noResize="1" noEditPoints="1" noAdjustHandles="1" noChangeArrowheads="1" noChangeShapeType="1" noTextEdit="1"/>
              </p:cNvSpPr>
              <p:nvPr/>
            </p:nvSpPr>
            <p:spPr>
              <a:xfrm>
                <a:off x="6881105" y="2240600"/>
                <a:ext cx="968727" cy="461665"/>
              </a:xfrm>
              <a:prstGeom prst="rect">
                <a:avLst/>
              </a:prstGeom>
              <a:blipFill>
                <a:blip r:embed="rId6"/>
                <a:stretch>
                  <a:fillRect l="-3896"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CC5EC94-6D0C-0A48-B3BB-B5CCC3733852}"/>
                  </a:ext>
                </a:extLst>
              </p:cNvPr>
              <p:cNvSpPr txBox="1"/>
              <p:nvPr/>
            </p:nvSpPr>
            <p:spPr>
              <a:xfrm>
                <a:off x="2915618" y="6303936"/>
                <a:ext cx="968727" cy="461665"/>
              </a:xfrm>
              <a:prstGeom prst="rect">
                <a:avLst/>
              </a:prstGeom>
              <a:solidFill>
                <a:srgbClr val="FF0000"/>
              </a:solidFill>
            </p:spPr>
            <p:txBody>
              <a:bodyPr wrap="none" rtlCol="0">
                <a:spAutoFit/>
              </a:bodyPr>
              <a:lstStyle/>
              <a:p>
                <a:pPr>
                  <a:buNone/>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𝑓</m:t>
                          </m:r>
                        </m:e>
                        <m:sub>
                          <m:r>
                            <a:rPr lang="en-US" b="0" i="1" smtClean="0">
                              <a:solidFill>
                                <a:schemeClr val="bg1"/>
                              </a:solidFill>
                              <a:latin typeface="Cambria Math" panose="02040503050406030204" pitchFamily="18" charset="0"/>
                            </a:rPr>
                            <m:t>3</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𝑥</m:t>
                          </m:r>
                        </m:e>
                      </m:d>
                    </m:oMath>
                  </m:oMathPara>
                </a14:m>
                <a:endParaRPr lang="en-US" dirty="0">
                  <a:solidFill>
                    <a:schemeClr val="bg1"/>
                  </a:solidFill>
                </a:endParaRPr>
              </a:p>
            </p:txBody>
          </p:sp>
        </mc:Choice>
        <mc:Fallback xmlns="">
          <p:sp>
            <p:nvSpPr>
              <p:cNvPr id="15" name="TextBox 14">
                <a:extLst>
                  <a:ext uri="{FF2B5EF4-FFF2-40B4-BE49-F238E27FC236}">
                    <a16:creationId xmlns:a16="http://schemas.microsoft.com/office/drawing/2014/main" id="{DCC5EC94-6D0C-0A48-B3BB-B5CCC3733852}"/>
                  </a:ext>
                </a:extLst>
              </p:cNvPr>
              <p:cNvSpPr txBox="1">
                <a:spLocks noRot="1" noChangeAspect="1" noMove="1" noResize="1" noEditPoints="1" noAdjustHandles="1" noChangeArrowheads="1" noChangeShapeType="1" noTextEdit="1"/>
              </p:cNvSpPr>
              <p:nvPr/>
            </p:nvSpPr>
            <p:spPr>
              <a:xfrm>
                <a:off x="2915618" y="6303936"/>
                <a:ext cx="968727" cy="461665"/>
              </a:xfrm>
              <a:prstGeom prst="rect">
                <a:avLst/>
              </a:prstGeom>
              <a:blipFill>
                <a:blip r:embed="rId7"/>
                <a:stretch>
                  <a:fillRect l="-3896" b="-15789"/>
                </a:stretch>
              </a:blipFill>
            </p:spPr>
            <p:txBody>
              <a:bodyPr/>
              <a:lstStyle/>
              <a:p>
                <a:r>
                  <a:rPr lang="en-US">
                    <a:noFill/>
                  </a:rPr>
                  <a:t> </a:t>
                </a:r>
              </a:p>
            </p:txBody>
          </p:sp>
        </mc:Fallback>
      </mc:AlternateContent>
    </p:spTree>
    <p:extLst>
      <p:ext uri="{BB962C8B-B14F-4D97-AF65-F5344CB8AC3E}">
        <p14:creationId xmlns:p14="http://schemas.microsoft.com/office/powerpoint/2010/main" val="7167510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4">
            <a:extLst>
              <a:ext uri="{FF2B5EF4-FFF2-40B4-BE49-F238E27FC236}">
                <a16:creationId xmlns:a16="http://schemas.microsoft.com/office/drawing/2014/main" id="{AF57BAD7-49FB-2D49-A279-681DFF3BDD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65760" y="-1108710"/>
            <a:ext cx="11003280" cy="8252460"/>
          </a:xfrm>
          <a:prstGeom prst="rect">
            <a:avLst/>
          </a:prstGeom>
          <a:noFill/>
          <a:ln w="9525">
            <a:noFill/>
            <a:miter lim="800000"/>
            <a:headEnd/>
            <a:tailEnd/>
          </a:ln>
        </p:spPr>
      </p:pic>
      <p:sp>
        <p:nvSpPr>
          <p:cNvPr id="2" name="Title 1">
            <a:extLst>
              <a:ext uri="{FF2B5EF4-FFF2-40B4-BE49-F238E27FC236}">
                <a16:creationId xmlns:a16="http://schemas.microsoft.com/office/drawing/2014/main" id="{743045ED-40C7-2541-BA8C-0607A502F364}"/>
              </a:ext>
            </a:extLst>
          </p:cNvPr>
          <p:cNvSpPr>
            <a:spLocks noGrp="1"/>
          </p:cNvSpPr>
          <p:nvPr>
            <p:ph type="title"/>
          </p:nvPr>
        </p:nvSpPr>
        <p:spPr/>
        <p:txBody>
          <a:bodyPr/>
          <a:lstStyle/>
          <a:p>
            <a:r>
              <a:rPr lang="en-US" dirty="0"/>
              <a:t>Rendezvous</a:t>
            </a:r>
          </a:p>
        </p:txBody>
      </p:sp>
      <p:sp>
        <p:nvSpPr>
          <p:cNvPr id="4" name="Slide Number Placeholder 3">
            <a:extLst>
              <a:ext uri="{FF2B5EF4-FFF2-40B4-BE49-F238E27FC236}">
                <a16:creationId xmlns:a16="http://schemas.microsoft.com/office/drawing/2014/main" id="{AB0B3EB6-FCC8-414F-8C7D-81F4A744E009}"/>
              </a:ext>
            </a:extLst>
          </p:cNvPr>
          <p:cNvSpPr>
            <a:spLocks noGrp="1"/>
          </p:cNvSpPr>
          <p:nvPr>
            <p:ph type="sldNum" sz="quarter" idx="12"/>
          </p:nvPr>
        </p:nvSpPr>
        <p:spPr/>
        <p:txBody>
          <a:bodyPr/>
          <a:lstStyle/>
          <a:p>
            <a:pPr>
              <a:defRPr/>
            </a:pPr>
            <a:fld id="{D207DEF5-A307-4F25-8C66-A6D5B058479D}" type="slidenum">
              <a:rPr lang="en-US" smtClean="0"/>
              <a:pPr>
                <a:defRPr/>
              </a:pPr>
              <a:t>64</a:t>
            </a:fld>
            <a:endParaRPr lang="en-US" dirty="0"/>
          </a:p>
        </p:txBody>
      </p:sp>
      <p:sp>
        <p:nvSpPr>
          <p:cNvPr id="8" name="Content Placeholder 7">
            <a:extLst>
              <a:ext uri="{FF2B5EF4-FFF2-40B4-BE49-F238E27FC236}">
                <a16:creationId xmlns:a16="http://schemas.microsoft.com/office/drawing/2014/main" id="{6226BFA3-B9DD-BB41-9D3F-35038D9D11AD}"/>
              </a:ext>
            </a:extLst>
          </p:cNvPr>
          <p:cNvSpPr>
            <a:spLocks noGrp="1"/>
          </p:cNvSpPr>
          <p:nvPr>
            <p:ph idx="1"/>
          </p:nvPr>
        </p:nvSpPr>
        <p:spPr/>
        <p:txBody>
          <a:bodyPr/>
          <a:lstStyle/>
          <a:p>
            <a:endParaRPr lang="en-US"/>
          </a:p>
        </p:txBody>
      </p:sp>
      <p:sp>
        <p:nvSpPr>
          <p:cNvPr id="14" name="Triangle 13">
            <a:extLst>
              <a:ext uri="{FF2B5EF4-FFF2-40B4-BE49-F238E27FC236}">
                <a16:creationId xmlns:a16="http://schemas.microsoft.com/office/drawing/2014/main" id="{AD23936F-2211-6041-BEDC-8F70E16A7347}"/>
              </a:ext>
            </a:extLst>
          </p:cNvPr>
          <p:cNvSpPr/>
          <p:nvPr/>
        </p:nvSpPr>
        <p:spPr bwMode="auto">
          <a:xfrm rot="18831150">
            <a:off x="2153387" y="2315261"/>
            <a:ext cx="3982890" cy="2339298"/>
          </a:xfrm>
          <a:prstGeom prst="triangle">
            <a:avLst/>
          </a:prstGeom>
          <a:solidFill>
            <a:srgbClr val="92D050">
              <a:alpha val="68000"/>
            </a:srgb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endParaRPr kumimoji="0" lang="en-US" sz="2400" b="0" i="0" u="none" strike="noStrike" cap="none" normalizeH="0" baseline="0" dirty="0">
              <a:ln>
                <a:noFill/>
              </a:ln>
              <a:solidFill>
                <a:schemeClr val="tx1"/>
              </a:solidFill>
              <a:effectLst/>
              <a:latin typeface="Comic Sans MS" pitchFamily="66" charset="0"/>
            </a:endParaRPr>
          </a:p>
        </p:txBody>
      </p:sp>
      <p:pic>
        <p:nvPicPr>
          <p:cNvPr id="18" name="Content Placeholder 11">
            <a:extLst>
              <a:ext uri="{FF2B5EF4-FFF2-40B4-BE49-F238E27FC236}">
                <a16:creationId xmlns:a16="http://schemas.microsoft.com/office/drawing/2014/main" id="{1ED36E3A-2EBC-7D45-B8D1-F37CAA4352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6255695" y="2510382"/>
            <a:ext cx="595745" cy="595745"/>
          </a:xfrm>
          <a:prstGeom prst="rect">
            <a:avLst/>
          </a:prstGeom>
          <a:noFill/>
          <a:ln w="9525">
            <a:noFill/>
            <a:miter lim="800000"/>
            <a:headEnd/>
            <a:tailEnd/>
          </a:ln>
        </p:spPr>
      </p:pic>
      <p:pic>
        <p:nvPicPr>
          <p:cNvPr id="19" name="Content Placeholder 11">
            <a:extLst>
              <a:ext uri="{FF2B5EF4-FFF2-40B4-BE49-F238E27FC236}">
                <a16:creationId xmlns:a16="http://schemas.microsoft.com/office/drawing/2014/main" id="{992D52D5-A30F-AE45-A2B7-670AE64E8B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2919176" y="2283329"/>
            <a:ext cx="595745" cy="595745"/>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5607335-12C7-084A-9584-279229652B64}"/>
                  </a:ext>
                </a:extLst>
              </p:cNvPr>
              <p:cNvSpPr txBox="1"/>
              <p:nvPr/>
            </p:nvSpPr>
            <p:spPr>
              <a:xfrm>
                <a:off x="1921686" y="2283329"/>
                <a:ext cx="961610" cy="461665"/>
              </a:xfrm>
              <a:prstGeom prst="rect">
                <a:avLst/>
              </a:prstGeom>
              <a:solidFill>
                <a:srgbClr val="FFFF00"/>
              </a:solidFill>
            </p:spPr>
            <p:txBody>
              <a:bodyPr wrap="none" rtlCol="0">
                <a:spAutoFit/>
              </a:bodyPr>
              <a:lstStyle/>
              <a:p>
                <a:pPr>
                  <a:buNone/>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i="1">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1</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dirty="0"/>
              </a:p>
            </p:txBody>
          </p:sp>
        </mc:Choice>
        <mc:Fallback xmlns="">
          <p:sp>
            <p:nvSpPr>
              <p:cNvPr id="12" name="TextBox 11">
                <a:extLst>
                  <a:ext uri="{FF2B5EF4-FFF2-40B4-BE49-F238E27FC236}">
                    <a16:creationId xmlns:a16="http://schemas.microsoft.com/office/drawing/2014/main" id="{C5607335-12C7-084A-9584-279229652B64}"/>
                  </a:ext>
                </a:extLst>
              </p:cNvPr>
              <p:cNvSpPr txBox="1">
                <a:spLocks noRot="1" noChangeAspect="1" noMove="1" noResize="1" noEditPoints="1" noAdjustHandles="1" noChangeArrowheads="1" noChangeShapeType="1" noTextEdit="1"/>
              </p:cNvSpPr>
              <p:nvPr/>
            </p:nvSpPr>
            <p:spPr>
              <a:xfrm>
                <a:off x="1921686" y="2283329"/>
                <a:ext cx="961610" cy="461665"/>
              </a:xfrm>
              <a:prstGeom prst="rect">
                <a:avLst/>
              </a:prstGeom>
              <a:blipFill>
                <a:blip r:embed="rId5"/>
                <a:stretch>
                  <a:fillRect l="-3896"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8E03843-C5F3-3141-BEFF-C089C098D57A}"/>
                  </a:ext>
                </a:extLst>
              </p:cNvPr>
              <p:cNvSpPr txBox="1"/>
              <p:nvPr/>
            </p:nvSpPr>
            <p:spPr>
              <a:xfrm>
                <a:off x="6881105" y="2240600"/>
                <a:ext cx="968727" cy="461665"/>
              </a:xfrm>
              <a:prstGeom prst="rect">
                <a:avLst/>
              </a:prstGeom>
              <a:solidFill>
                <a:srgbClr val="FFFF00"/>
              </a:solidFill>
            </p:spPr>
            <p:txBody>
              <a:bodyPr wrap="none" rtlCol="0">
                <a:spAutoFit/>
              </a:bodyPr>
              <a:lstStyle/>
              <a:p>
                <a:pPr>
                  <a:buNone/>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i="1">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2</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dirty="0"/>
              </a:p>
            </p:txBody>
          </p:sp>
        </mc:Choice>
        <mc:Fallback xmlns="">
          <p:sp>
            <p:nvSpPr>
              <p:cNvPr id="13" name="TextBox 12">
                <a:extLst>
                  <a:ext uri="{FF2B5EF4-FFF2-40B4-BE49-F238E27FC236}">
                    <a16:creationId xmlns:a16="http://schemas.microsoft.com/office/drawing/2014/main" id="{08E03843-C5F3-3141-BEFF-C089C098D57A}"/>
                  </a:ext>
                </a:extLst>
              </p:cNvPr>
              <p:cNvSpPr txBox="1">
                <a:spLocks noRot="1" noChangeAspect="1" noMove="1" noResize="1" noEditPoints="1" noAdjustHandles="1" noChangeArrowheads="1" noChangeShapeType="1" noTextEdit="1"/>
              </p:cNvSpPr>
              <p:nvPr/>
            </p:nvSpPr>
            <p:spPr>
              <a:xfrm>
                <a:off x="6881105" y="2240600"/>
                <a:ext cx="968727" cy="461665"/>
              </a:xfrm>
              <a:prstGeom prst="rect">
                <a:avLst/>
              </a:prstGeom>
              <a:blipFill>
                <a:blip r:embed="rId6"/>
                <a:stretch>
                  <a:fillRect l="-3896"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BF29AFD-98C4-9940-9408-3180367ACBF3}"/>
                  </a:ext>
                </a:extLst>
              </p:cNvPr>
              <p:cNvSpPr txBox="1"/>
              <p:nvPr/>
            </p:nvSpPr>
            <p:spPr>
              <a:xfrm>
                <a:off x="5188334" y="4092509"/>
                <a:ext cx="2962927" cy="461665"/>
              </a:xfrm>
              <a:prstGeom prst="rect">
                <a:avLst/>
              </a:prstGeom>
              <a:solidFill>
                <a:srgbClr val="FFC000"/>
              </a:solidFill>
            </p:spPr>
            <p:txBody>
              <a:bodyPr wrap="none" rtlCol="0">
                <a:spAutoFit/>
              </a:bodyPr>
              <a:lstStyle/>
              <a:p>
                <a:pPr>
                  <a:buNone/>
                </a:pPr>
                <a:r>
                  <a:rPr lang="en-US" dirty="0">
                    <a:solidFill>
                      <a:schemeClr val="accent2">
                        <a:lumMod val="50000"/>
                      </a:schemeClr>
                    </a:solidFill>
                    <a:latin typeface="Helvetica" pitchFamily="2" charset="0"/>
                  </a:rPr>
                  <a:t>argmin</a:t>
                </a:r>
                <a:r>
                  <a:rPr lang="en-US" dirty="0">
                    <a:solidFill>
                      <a:schemeClr val="accent2">
                        <a:lumMod val="50000"/>
                      </a:schemeClr>
                    </a:solidFill>
                  </a:rPr>
                  <a:t> </a:t>
                </a:r>
                <a14:m>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i="1">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1</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r>
                      <a:rPr lang="en-US" b="0" i="1" smtClean="0">
                        <a:solidFill>
                          <a:schemeClr val="accent2">
                            <a:lumMod val="50000"/>
                          </a:schemeClr>
                        </a:solidFill>
                        <a:latin typeface="Cambria Math" panose="02040503050406030204" pitchFamily="18" charset="0"/>
                      </a:rPr>
                      <m:t>+</m:t>
                    </m:r>
                    <m:sSub>
                      <m:sSubPr>
                        <m:ctrlPr>
                          <a:rPr lang="en-US" i="1">
                            <a:solidFill>
                              <a:schemeClr val="accent2">
                                <a:lumMod val="50000"/>
                              </a:schemeClr>
                            </a:solidFill>
                            <a:latin typeface="Cambria Math" panose="02040503050406030204" pitchFamily="18" charset="0"/>
                          </a:rPr>
                        </m:ctrlPr>
                      </m:sSubPr>
                      <m:e>
                        <m:r>
                          <a:rPr lang="en-US" i="1">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2</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a14:m>
                <a:endParaRPr lang="en-US" dirty="0"/>
              </a:p>
            </p:txBody>
          </p:sp>
        </mc:Choice>
        <mc:Fallback xmlns="">
          <p:sp>
            <p:nvSpPr>
              <p:cNvPr id="11" name="TextBox 10">
                <a:extLst>
                  <a:ext uri="{FF2B5EF4-FFF2-40B4-BE49-F238E27FC236}">
                    <a16:creationId xmlns:a16="http://schemas.microsoft.com/office/drawing/2014/main" id="{0BF29AFD-98C4-9940-9408-3180367ACBF3}"/>
                  </a:ext>
                </a:extLst>
              </p:cNvPr>
              <p:cNvSpPr txBox="1">
                <a:spLocks noRot="1" noChangeAspect="1" noMove="1" noResize="1" noEditPoints="1" noAdjustHandles="1" noChangeArrowheads="1" noChangeShapeType="1" noTextEdit="1"/>
              </p:cNvSpPr>
              <p:nvPr/>
            </p:nvSpPr>
            <p:spPr>
              <a:xfrm>
                <a:off x="5188334" y="4092509"/>
                <a:ext cx="2962927" cy="461665"/>
              </a:xfrm>
              <a:prstGeom prst="rect">
                <a:avLst/>
              </a:prstGeom>
              <a:blipFill>
                <a:blip r:embed="rId7"/>
                <a:stretch>
                  <a:fillRect l="-2564" t="-7895" b="-26316"/>
                </a:stretch>
              </a:blipFill>
            </p:spPr>
            <p:txBody>
              <a:bodyPr/>
              <a:lstStyle/>
              <a:p>
                <a:r>
                  <a:rPr lang="en-US">
                    <a:noFill/>
                  </a:rPr>
                  <a:t> </a:t>
                </a:r>
              </a:p>
            </p:txBody>
          </p:sp>
        </mc:Fallback>
      </mc:AlternateContent>
    </p:spTree>
    <p:extLst>
      <p:ext uri="{BB962C8B-B14F-4D97-AF65-F5344CB8AC3E}">
        <p14:creationId xmlns:p14="http://schemas.microsoft.com/office/powerpoint/2010/main" val="26045919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82925" y="3406608"/>
            <a:ext cx="3083824" cy="3110875"/>
          </a:xfrm>
          <a:prstGeom prst="rect">
            <a:avLst/>
          </a:prstGeom>
        </p:spPr>
      </p:pic>
      <p:cxnSp>
        <p:nvCxnSpPr>
          <p:cNvPr id="7" name="Straight Arrow Connector 6"/>
          <p:cNvCxnSpPr/>
          <p:nvPr/>
        </p:nvCxnSpPr>
        <p:spPr bwMode="auto">
          <a:xfrm>
            <a:off x="4421882" y="4945262"/>
            <a:ext cx="660400" cy="0"/>
          </a:xfrm>
          <a:prstGeom prst="straightConnector1">
            <a:avLst/>
          </a:prstGeom>
          <a:solidFill>
            <a:schemeClr val="accent1"/>
          </a:solidFill>
          <a:ln w="63500" cap="flat" cmpd="sng" algn="ctr">
            <a:solidFill>
              <a:srgbClr val="FF0000"/>
            </a:solidFill>
            <a:prstDash val="solid"/>
            <a:round/>
            <a:headEnd type="none" w="med" len="med"/>
            <a:tailEnd type="stealth"/>
          </a:ln>
          <a:effectLst/>
        </p:spPr>
      </p:cxnSp>
      <mc:AlternateContent xmlns:mc="http://schemas.openxmlformats.org/markup-compatibility/2006" xmlns:a14="http://schemas.microsoft.com/office/drawing/2010/main">
        <mc:Choice Requires="a14">
          <p:sp>
            <p:nvSpPr>
              <p:cNvPr id="12" name="TextBox 11"/>
              <p:cNvSpPr txBox="1"/>
              <p:nvPr/>
            </p:nvSpPr>
            <p:spPr>
              <a:xfrm>
                <a:off x="5585853" y="3634102"/>
                <a:ext cx="2400300" cy="2402324"/>
              </a:xfrm>
              <a:prstGeom prst="rect">
                <a:avLst/>
              </a:prstGeom>
              <a:solidFill>
                <a:srgbClr val="FFFF0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br>
                  <a:rPr lang="en-US" sz="2000" dirty="0">
                    <a:latin typeface="Helvetica" charset="0"/>
                    <a:ea typeface="Helvetica" charset="0"/>
                    <a:cs typeface="Helvetica" charset="0"/>
                    <a:sym typeface="Wingdings"/>
                  </a:rPr>
                </a:br>
                <a:r>
                  <a:rPr lang="en-US" dirty="0">
                    <a:latin typeface="Helvetica" charset="0"/>
                    <a:ea typeface="Helvetica" charset="0"/>
                    <a:cs typeface="Helvetica" charset="0"/>
                    <a:sym typeface="Wingdings"/>
                  </a:rPr>
                  <a:t>Minimize global loss</a:t>
                </a:r>
                <a:endParaRPr lang="en-US" sz="2800" dirty="0">
                  <a:latin typeface="Helvetica" charset="0"/>
                  <a:ea typeface="Helvetica" charset="0"/>
                  <a:cs typeface="Helvetica" charset="0"/>
                </a:endParaRPr>
              </a:p>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nary>
                        <m:naryPr>
                          <m:chr m:val="∑"/>
                          <m:subHide m:val="on"/>
                          <m:supHide m:val="on"/>
                          <m:ctrlPr>
                            <a:rPr lang="en-US" i="1">
                              <a:solidFill>
                                <a:schemeClr val="accent2">
                                  <a:lumMod val="50000"/>
                                </a:schemeClr>
                              </a:solidFill>
                              <a:latin typeface="Cambria Math" panose="02040503050406030204" pitchFamily="18" charset="0"/>
                            </a:rPr>
                          </m:ctrlPr>
                        </m:naryPr>
                        <m:sub/>
                        <m:sup/>
                        <m:e>
                          <m:sSub>
                            <m:sSubPr>
                              <m:ctrlPr>
                                <a:rPr lang="en-US" i="1">
                                  <a:solidFill>
                                    <a:schemeClr val="accent2">
                                      <a:lumMod val="50000"/>
                                    </a:schemeClr>
                                  </a:solidFill>
                                  <a:latin typeface="Cambria Math" panose="02040503050406030204" pitchFamily="18" charset="0"/>
                                </a:rPr>
                              </m:ctrlPr>
                            </m:sSubPr>
                            <m:e>
                              <m:r>
                                <a:rPr lang="en-US" b="0" i="1" smtClean="0">
                                  <a:solidFill>
                                    <a:schemeClr val="accent2">
                                      <a:lumMod val="50000"/>
                                    </a:schemeClr>
                                  </a:solidFill>
                                  <a:latin typeface="Cambria Math" panose="02040503050406030204" pitchFamily="18" charset="0"/>
                                </a:rPr>
                                <m:t>𝑓</m:t>
                              </m:r>
                            </m:e>
                            <m:sub>
                              <m:r>
                                <a:rPr lang="en-US" i="1">
                                  <a:solidFill>
                                    <a:schemeClr val="accent2">
                                      <a:lumMod val="50000"/>
                                    </a:schemeClr>
                                  </a:solidFill>
                                  <a:latin typeface="Cambria Math" panose="02040503050406030204" pitchFamily="18" charset="0"/>
                                </a:rPr>
                                <m:t>𝑖</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e>
                      </m:nary>
                    </m:oMath>
                  </m:oMathPara>
                </a14:m>
                <a:endParaRPr lang="en-US" sz="3200" i="1" dirty="0">
                  <a:solidFill>
                    <a:srgbClr val="FF0000"/>
                  </a:solidFill>
                  <a:latin typeface="Times New Roman" panose="02020603050405020304" pitchFamily="18" charset="0"/>
                  <a:ea typeface="Helvetica" charset="0"/>
                  <a:cs typeface="Times New Roman" panose="02020603050405020304" pitchFamily="18"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en-US" dirty="0">
                    <a:solidFill>
                      <a:srgbClr val="FF0000"/>
                    </a:solidFill>
                    <a:latin typeface="Helvetica" charset="0"/>
                    <a:ea typeface="Helvetica" charset="0"/>
                    <a:cs typeface="Helvetica" charset="0"/>
                  </a:rPr>
                  <a:t>      </a:t>
                </a:r>
                <a:endParaRPr lang="en-US" i="1" dirty="0">
                  <a:solidFill>
                    <a:srgbClr val="FF0000"/>
                  </a:solidFill>
                  <a:latin typeface="Times New Roman" panose="02020603050405020304" pitchFamily="18" charset="0"/>
                  <a:ea typeface="Helvetica" charset="0"/>
                  <a:cs typeface="Times New Roman" panose="02020603050405020304"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585853" y="3634102"/>
                <a:ext cx="2400300" cy="2402324"/>
              </a:xfrm>
              <a:prstGeom prst="rect">
                <a:avLst/>
              </a:prstGeom>
              <a:blipFill>
                <a:blip r:embed="rId3"/>
                <a:stretch>
                  <a:fillRect l="-21579" t="-10526" r="-4737" b="-594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1307576" y="6358589"/>
                <a:ext cx="954299" cy="461665"/>
              </a:xfrm>
              <a:prstGeom prst="rect">
                <a:avLst/>
              </a:prstGeom>
              <a:solidFill>
                <a:srgbClr val="FFFF0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b="0" i="1" smtClean="0">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3</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i="1" dirty="0">
                  <a:latin typeface="Times New Roman" panose="02020603050405020304" pitchFamily="18" charset="0"/>
                  <a:cs typeface="Times New Roman" panose="02020603050405020304" pitchFamily="18"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307576" y="6358589"/>
                <a:ext cx="954299" cy="461665"/>
              </a:xfrm>
              <a:prstGeom prst="rect">
                <a:avLst/>
              </a:prstGeom>
              <a:blipFill>
                <a:blip r:embed="rId4"/>
                <a:stretch>
                  <a:fillRect l="-3947"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CA688F2-BA29-8843-8A7A-7B6EBD3D9EED}"/>
                  </a:ext>
                </a:extLst>
              </p:cNvPr>
              <p:cNvSpPr txBox="1"/>
              <p:nvPr/>
            </p:nvSpPr>
            <p:spPr>
              <a:xfrm>
                <a:off x="2839965" y="6350581"/>
                <a:ext cx="942309" cy="461665"/>
              </a:xfrm>
              <a:prstGeom prst="rect">
                <a:avLst/>
              </a:prstGeom>
              <a:solidFill>
                <a:srgbClr val="FFFF0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b="0" i="1" smtClean="0">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4</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i="1" dirty="0">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3CA688F2-BA29-8843-8A7A-7B6EBD3D9EED}"/>
                  </a:ext>
                </a:extLst>
              </p:cNvPr>
              <p:cNvSpPr txBox="1">
                <a:spLocks noRot="1" noChangeAspect="1" noMove="1" noResize="1" noEditPoints="1" noAdjustHandles="1" noChangeArrowheads="1" noChangeShapeType="1" noTextEdit="1"/>
              </p:cNvSpPr>
              <p:nvPr/>
            </p:nvSpPr>
            <p:spPr>
              <a:xfrm>
                <a:off x="2839965" y="6350581"/>
                <a:ext cx="942309" cy="461665"/>
              </a:xfrm>
              <a:prstGeom prst="rect">
                <a:avLst/>
              </a:prstGeom>
              <a:blipFill>
                <a:blip r:embed="rId5"/>
                <a:stretch>
                  <a:fillRect l="-5333"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ECFB59E-1C90-6F40-BD33-879F714A7341}"/>
                  </a:ext>
                </a:extLst>
              </p:cNvPr>
              <p:cNvSpPr txBox="1"/>
              <p:nvPr/>
            </p:nvSpPr>
            <p:spPr>
              <a:xfrm>
                <a:off x="2833969" y="3076126"/>
                <a:ext cx="954299" cy="461665"/>
              </a:xfrm>
              <a:prstGeom prst="rect">
                <a:avLst/>
              </a:prstGeom>
              <a:solidFill>
                <a:srgbClr val="C0000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𝑓</m:t>
                          </m:r>
                        </m:e>
                        <m:sub>
                          <m:r>
                            <a:rPr lang="en-US" b="0" i="1" smtClean="0">
                              <a:solidFill>
                                <a:schemeClr val="bg1"/>
                              </a:solidFill>
                              <a:latin typeface="Cambria Math" panose="02040503050406030204" pitchFamily="18" charset="0"/>
                            </a:rPr>
                            <m:t>2</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𝑥</m:t>
                          </m:r>
                        </m:e>
                      </m:d>
                    </m:oMath>
                  </m:oMathPara>
                </a14:m>
                <a:endParaRPr lang="en-US" i="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5ECFB59E-1C90-6F40-BD33-879F714A7341}"/>
                  </a:ext>
                </a:extLst>
              </p:cNvPr>
              <p:cNvSpPr txBox="1">
                <a:spLocks noRot="1" noChangeAspect="1" noMove="1" noResize="1" noEditPoints="1" noAdjustHandles="1" noChangeArrowheads="1" noChangeShapeType="1" noTextEdit="1"/>
              </p:cNvSpPr>
              <p:nvPr/>
            </p:nvSpPr>
            <p:spPr>
              <a:xfrm>
                <a:off x="2833969" y="3076126"/>
                <a:ext cx="954299" cy="461665"/>
              </a:xfrm>
              <a:prstGeom prst="rect">
                <a:avLst/>
              </a:prstGeom>
              <a:blipFill>
                <a:blip r:embed="rId6"/>
                <a:stretch>
                  <a:fillRect l="-3947"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E3A60AF-E6E2-BC41-B909-2A2186FA1E6A}"/>
                  </a:ext>
                </a:extLst>
              </p:cNvPr>
              <p:cNvSpPr txBox="1"/>
              <p:nvPr/>
            </p:nvSpPr>
            <p:spPr>
              <a:xfrm>
                <a:off x="1311054" y="3076127"/>
                <a:ext cx="947182" cy="461665"/>
              </a:xfrm>
              <a:prstGeom prst="rect">
                <a:avLst/>
              </a:prstGeom>
              <a:solidFill>
                <a:srgbClr val="FFFF0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b="0" i="1" smtClean="0">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1</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i="1" dirty="0">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BE3A60AF-E6E2-BC41-B909-2A2186FA1E6A}"/>
                  </a:ext>
                </a:extLst>
              </p:cNvPr>
              <p:cNvSpPr txBox="1">
                <a:spLocks noRot="1" noChangeAspect="1" noMove="1" noResize="1" noEditPoints="1" noAdjustHandles="1" noChangeArrowheads="1" noChangeShapeType="1" noTextEdit="1"/>
              </p:cNvSpPr>
              <p:nvPr/>
            </p:nvSpPr>
            <p:spPr>
              <a:xfrm>
                <a:off x="1311054" y="3076127"/>
                <a:ext cx="947182" cy="461665"/>
              </a:xfrm>
              <a:prstGeom prst="rect">
                <a:avLst/>
              </a:prstGeom>
              <a:blipFill>
                <a:blip r:embed="rId7"/>
                <a:stretch>
                  <a:fillRect l="-3947" b="-15789"/>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1CFE9DC1-BA48-F94D-BE35-9FA1860A05C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964754" y="2383037"/>
            <a:ext cx="692727" cy="692727"/>
          </a:xfrm>
          <a:prstGeom prst="rect">
            <a:avLst/>
          </a:prstGeom>
        </p:spPr>
      </p:pic>
      <p:sp>
        <p:nvSpPr>
          <p:cNvPr id="13" name="Title 2">
            <a:extLst>
              <a:ext uri="{FF2B5EF4-FFF2-40B4-BE49-F238E27FC236}">
                <a16:creationId xmlns:a16="http://schemas.microsoft.com/office/drawing/2014/main" id="{088D246A-C37B-E447-B187-7C8263FE7A01}"/>
              </a:ext>
            </a:extLst>
          </p:cNvPr>
          <p:cNvSpPr>
            <a:spLocks noGrp="1"/>
          </p:cNvSpPr>
          <p:nvPr>
            <p:ph type="title"/>
          </p:nvPr>
        </p:nvSpPr>
        <p:spPr>
          <a:xfrm>
            <a:off x="685800" y="304800"/>
            <a:ext cx="7772400" cy="1143000"/>
          </a:xfrm>
        </p:spPr>
        <p:txBody>
          <a:bodyPr/>
          <a:lstStyle/>
          <a:p>
            <a:r>
              <a:rPr lang="en-US" dirty="0"/>
              <a:t>Machine Learning</a:t>
            </a:r>
          </a:p>
        </p:txBody>
      </p:sp>
      <p:sp>
        <p:nvSpPr>
          <p:cNvPr id="11" name="Content Placeholder 2">
            <a:extLst>
              <a:ext uri="{FF2B5EF4-FFF2-40B4-BE49-F238E27FC236}">
                <a16:creationId xmlns:a16="http://schemas.microsoft.com/office/drawing/2014/main" id="{5C16440A-077E-4A42-8C04-350406E06C00}"/>
              </a:ext>
            </a:extLst>
          </p:cNvPr>
          <p:cNvSpPr txBox="1">
            <a:spLocks/>
          </p:cNvSpPr>
          <p:nvPr/>
        </p:nvSpPr>
        <p:spPr bwMode="auto">
          <a:xfrm>
            <a:off x="4089609" y="1321550"/>
            <a:ext cx="3190407" cy="2085058"/>
          </a:xfrm>
          <a:prstGeom prst="rect">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SzPct val="65000"/>
              <a:buFont typeface="Marlett" pitchFamily="2" charset="2"/>
              <a:buChar char="g"/>
              <a:defRPr sz="2400">
                <a:solidFill>
                  <a:schemeClr val="tx1"/>
                </a:solidFill>
                <a:latin typeface="Helvetica"/>
                <a:ea typeface="+mn-ea"/>
                <a:cs typeface="Helvetica"/>
              </a:defRPr>
            </a:lvl1pPr>
            <a:lvl2pPr marL="742950" indent="-285750" algn="l" rtl="0" eaLnBrk="0" fontAlgn="base" hangingPunct="0">
              <a:spcBef>
                <a:spcPct val="20000"/>
              </a:spcBef>
              <a:spcAft>
                <a:spcPct val="0"/>
              </a:spcAft>
              <a:buSzPct val="125000"/>
              <a:buFont typeface="Marlett" pitchFamily="2" charset="2"/>
              <a:buChar char="i"/>
              <a:defRPr sz="2000">
                <a:solidFill>
                  <a:schemeClr val="tx1"/>
                </a:solidFill>
                <a:latin typeface="Helvetica"/>
                <a:cs typeface="Helvetica"/>
              </a:defRPr>
            </a:lvl2pPr>
            <a:lvl3pPr marL="1143000" indent="-228600" algn="l" rtl="0" eaLnBrk="0" fontAlgn="base" hangingPunct="0">
              <a:spcBef>
                <a:spcPct val="20000"/>
              </a:spcBef>
              <a:spcAft>
                <a:spcPct val="0"/>
              </a:spcAft>
              <a:buClr>
                <a:schemeClr val="accent2"/>
              </a:buClr>
              <a:buSzPct val="175000"/>
              <a:buChar char="•"/>
              <a:defRPr sz="2000">
                <a:solidFill>
                  <a:schemeClr val="tx1"/>
                </a:solidFill>
                <a:latin typeface="Helvetica"/>
                <a:cs typeface="Helvetica"/>
              </a:defRPr>
            </a:lvl3pPr>
            <a:lvl4pPr marL="1600200" indent="-228600" algn="l" rtl="0" eaLnBrk="0" fontAlgn="base" hangingPunct="0">
              <a:spcBef>
                <a:spcPct val="20000"/>
              </a:spcBef>
              <a:spcAft>
                <a:spcPct val="0"/>
              </a:spcAft>
              <a:buChar char="–"/>
              <a:defRPr>
                <a:solidFill>
                  <a:schemeClr val="tx1"/>
                </a:solidFill>
                <a:latin typeface="Helvetica"/>
                <a:cs typeface="Helvetica"/>
              </a:defRPr>
            </a:lvl4pPr>
            <a:lvl5pPr marL="2057400" indent="-228600" algn="l" rtl="0" eaLnBrk="0" fontAlgn="base" hangingPunct="0">
              <a:spcBef>
                <a:spcPct val="20000"/>
              </a:spcBef>
              <a:spcAft>
                <a:spcPct val="0"/>
              </a:spcAft>
              <a:buChar char="»"/>
              <a:defRPr>
                <a:solidFill>
                  <a:schemeClr val="tx1"/>
                </a:solidFill>
                <a:latin typeface="Helvetica"/>
                <a:cs typeface="Helvetica"/>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buNone/>
            </a:pPr>
            <a:endParaRPr lang="en-US" kern="0" dirty="0">
              <a:solidFill>
                <a:srgbClr val="C00000"/>
              </a:solidFill>
            </a:endParaRPr>
          </a:p>
          <a:p>
            <a:pPr marL="0" indent="0">
              <a:buNone/>
            </a:pPr>
            <a:r>
              <a:rPr lang="en-US" kern="0" dirty="0">
                <a:solidFill>
                  <a:srgbClr val="C00000"/>
                </a:solidFill>
              </a:rPr>
              <a:t>    Faulty agent can</a:t>
            </a:r>
            <a:br>
              <a:rPr lang="en-US" kern="0" dirty="0">
                <a:solidFill>
                  <a:srgbClr val="C00000"/>
                </a:solidFill>
              </a:rPr>
            </a:br>
            <a:r>
              <a:rPr lang="en-US" kern="0" dirty="0">
                <a:solidFill>
                  <a:srgbClr val="C00000"/>
                </a:solidFill>
              </a:rPr>
              <a:t>    adversely affect</a:t>
            </a:r>
            <a:br>
              <a:rPr lang="en-US" kern="0" dirty="0">
                <a:solidFill>
                  <a:srgbClr val="C00000"/>
                </a:solidFill>
              </a:rPr>
            </a:br>
            <a:r>
              <a:rPr lang="en-US" kern="0" dirty="0">
                <a:solidFill>
                  <a:srgbClr val="C00000"/>
                </a:solidFill>
              </a:rPr>
              <a:t>    model parameters</a:t>
            </a:r>
          </a:p>
        </p:txBody>
      </p:sp>
    </p:spTree>
    <p:extLst>
      <p:ext uri="{BB962C8B-B14F-4D97-AF65-F5344CB8AC3E}">
        <p14:creationId xmlns:p14="http://schemas.microsoft.com/office/powerpoint/2010/main" val="13123170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82925" y="3406608"/>
            <a:ext cx="3083824" cy="3110875"/>
          </a:xfrm>
          <a:prstGeom prst="rect">
            <a:avLst/>
          </a:prstGeom>
        </p:spPr>
      </p:pic>
      <p:cxnSp>
        <p:nvCxnSpPr>
          <p:cNvPr id="7" name="Straight Arrow Connector 6"/>
          <p:cNvCxnSpPr/>
          <p:nvPr/>
        </p:nvCxnSpPr>
        <p:spPr bwMode="auto">
          <a:xfrm>
            <a:off x="4204712" y="4945262"/>
            <a:ext cx="660400" cy="0"/>
          </a:xfrm>
          <a:prstGeom prst="straightConnector1">
            <a:avLst/>
          </a:prstGeom>
          <a:solidFill>
            <a:schemeClr val="accent1"/>
          </a:solidFill>
          <a:ln w="63500" cap="flat" cmpd="sng" algn="ctr">
            <a:solidFill>
              <a:srgbClr val="FF0000"/>
            </a:solidFill>
            <a:prstDash val="solid"/>
            <a:round/>
            <a:headEnd type="none" w="med" len="med"/>
            <a:tailEnd type="stealth"/>
          </a:ln>
          <a:effectLst/>
        </p:spPr>
      </p:cxnSp>
      <mc:AlternateContent xmlns:mc="http://schemas.openxmlformats.org/markup-compatibility/2006" xmlns:a14="http://schemas.microsoft.com/office/drawing/2010/main">
        <mc:Choice Requires="a14">
          <p:sp>
            <p:nvSpPr>
              <p:cNvPr id="12" name="TextBox 11"/>
              <p:cNvSpPr txBox="1"/>
              <p:nvPr/>
            </p:nvSpPr>
            <p:spPr>
              <a:xfrm>
                <a:off x="5003075" y="4345097"/>
                <a:ext cx="3969474" cy="1200329"/>
              </a:xfrm>
              <a:prstGeom prst="rect">
                <a:avLst/>
              </a:prstGeom>
              <a:solidFill>
                <a:srgbClr val="FFC00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latin typeface="Helvetica" charset="0"/>
                  <a:ea typeface="Helvetica" charset="0"/>
                  <a:cs typeface="Helvetica" charset="0"/>
                  <a:sym typeface="Wingdings"/>
                </a:endParaRPr>
              </a:p>
              <a:p>
                <a:pPr marL="0" marR="0" lvl="0" indent="0" defTabSz="914400" eaLnBrk="1" fontAlgn="auto" latinLnBrk="0" hangingPunct="1">
                  <a:lnSpc>
                    <a:spcPct val="100000"/>
                  </a:lnSpc>
                  <a:spcBef>
                    <a:spcPts val="0"/>
                  </a:spcBef>
                  <a:spcAft>
                    <a:spcPts val="0"/>
                  </a:spcAft>
                  <a:buClrTx/>
                  <a:buSzTx/>
                  <a:buFontTx/>
                  <a:buNone/>
                  <a:tabLst/>
                  <a:defRPr/>
                </a:pPr>
                <a:r>
                  <a:rPr lang="en-US" dirty="0" err="1">
                    <a:latin typeface="Helvetica" charset="0"/>
                    <a:ea typeface="Helvetica" charset="0"/>
                    <a:cs typeface="Helvetica" charset="0"/>
                    <a:sym typeface="Wingdings"/>
                  </a:rPr>
                  <a:t>argmin</a:t>
                </a:r>
                <a:r>
                  <a:rPr lang="en-US" dirty="0">
                    <a:latin typeface="Helvetica" charset="0"/>
                    <a:ea typeface="Helvetica" charset="0"/>
                    <a:cs typeface="Helvetica" charset="0"/>
                    <a:sym typeface="Wingdings"/>
                  </a:rPr>
                  <a:t> </a:t>
                </a:r>
                <a14:m>
                  <m:oMath xmlns:m="http://schemas.openxmlformats.org/officeDocument/2006/math">
                    <m:sSub>
                      <m:sSubPr>
                        <m:ctrlPr>
                          <a:rPr lang="en-US" i="1">
                            <a:solidFill>
                              <a:schemeClr val="accent2">
                                <a:lumMod val="50000"/>
                              </a:schemeClr>
                            </a:solidFill>
                            <a:latin typeface="Cambria Math" panose="02040503050406030204" pitchFamily="18" charset="0"/>
                          </a:rPr>
                        </m:ctrlPr>
                      </m:sSubPr>
                      <m:e>
                        <m:r>
                          <a:rPr lang="en-US" i="1" smtClean="0">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1</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a14:m>
                <a:r>
                  <a:rPr lang="en-US" i="1" dirty="0">
                    <a:solidFill>
                      <a:srgbClr val="FF0000"/>
                    </a:solidFill>
                    <a:latin typeface="Times New Roman" panose="02020603050405020304" pitchFamily="18" charset="0"/>
                    <a:ea typeface="Helvetica" charset="0"/>
                    <a:cs typeface="Times New Roman" panose="02020603050405020304" pitchFamily="18" charset="0"/>
                  </a:rPr>
                  <a:t>+</a:t>
                </a:r>
                <a:r>
                  <a:rPr lang="en-US" dirty="0">
                    <a:solidFill>
                      <a:schemeClr val="accent2">
                        <a:lumMod val="50000"/>
                      </a:schemeClr>
                    </a:solidFill>
                  </a:rPr>
                  <a:t> </a:t>
                </a:r>
                <a14:m>
                  <m:oMath xmlns:m="http://schemas.openxmlformats.org/officeDocument/2006/math">
                    <m:sSub>
                      <m:sSubPr>
                        <m:ctrlPr>
                          <a:rPr lang="en-US" i="1">
                            <a:solidFill>
                              <a:schemeClr val="accent2">
                                <a:lumMod val="50000"/>
                              </a:schemeClr>
                            </a:solidFill>
                            <a:latin typeface="Cambria Math" panose="02040503050406030204" pitchFamily="18" charset="0"/>
                          </a:rPr>
                        </m:ctrlPr>
                      </m:sSubPr>
                      <m:e>
                        <m:r>
                          <a:rPr lang="en-US" i="1">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3</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a14:m>
                <a:r>
                  <a:rPr lang="en-US" i="1" dirty="0">
                    <a:solidFill>
                      <a:srgbClr val="FF0000"/>
                    </a:solidFill>
                    <a:latin typeface="Times New Roman" panose="02020603050405020304" pitchFamily="18" charset="0"/>
                    <a:ea typeface="Helvetica" charset="0"/>
                    <a:cs typeface="Times New Roman" panose="02020603050405020304" pitchFamily="18" charset="0"/>
                  </a:rPr>
                  <a:t>+</a:t>
                </a:r>
                <a:r>
                  <a:rPr lang="en-US" dirty="0">
                    <a:solidFill>
                      <a:schemeClr val="accent2">
                        <a:lumMod val="50000"/>
                      </a:schemeClr>
                    </a:solidFill>
                  </a:rPr>
                  <a:t> </a:t>
                </a:r>
                <a14:m>
                  <m:oMath xmlns:m="http://schemas.openxmlformats.org/officeDocument/2006/math">
                    <m:sSub>
                      <m:sSubPr>
                        <m:ctrlPr>
                          <a:rPr lang="en-US" i="1">
                            <a:solidFill>
                              <a:schemeClr val="accent2">
                                <a:lumMod val="50000"/>
                              </a:schemeClr>
                            </a:solidFill>
                            <a:latin typeface="Cambria Math" panose="02040503050406030204" pitchFamily="18" charset="0"/>
                          </a:rPr>
                        </m:ctrlPr>
                      </m:sSubPr>
                      <m:e>
                        <m:r>
                          <a:rPr lang="en-US" i="1">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4</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a14:m>
                <a:endParaRPr lang="en-US" i="1" dirty="0">
                  <a:solidFill>
                    <a:srgbClr val="FF0000"/>
                  </a:solidFill>
                  <a:latin typeface="Times New Roman" panose="02020603050405020304" pitchFamily="18" charset="0"/>
                  <a:ea typeface="Helvetica"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i="1" dirty="0">
                  <a:solidFill>
                    <a:srgbClr val="FF0000"/>
                  </a:solidFill>
                  <a:latin typeface="Times New Roman" panose="02020603050405020304" pitchFamily="18" charset="0"/>
                  <a:ea typeface="Helvetica" charset="0"/>
                  <a:cs typeface="Times New Roman" panose="02020603050405020304"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003075" y="4345097"/>
                <a:ext cx="3969474" cy="1200329"/>
              </a:xfrm>
              <a:prstGeom prst="rect">
                <a:avLst/>
              </a:prstGeom>
              <a:blipFill>
                <a:blip r:embed="rId3"/>
                <a:stretch>
                  <a:fillRect l="-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1307576" y="6358589"/>
                <a:ext cx="954299" cy="461665"/>
              </a:xfrm>
              <a:prstGeom prst="rect">
                <a:avLst/>
              </a:prstGeom>
              <a:solidFill>
                <a:srgbClr val="FFFF0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b="0" i="1" smtClean="0">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3</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i="1" dirty="0">
                  <a:latin typeface="Times New Roman" panose="02020603050405020304" pitchFamily="18" charset="0"/>
                  <a:cs typeface="Times New Roman" panose="02020603050405020304" pitchFamily="18"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307576" y="6358589"/>
                <a:ext cx="954299" cy="461665"/>
              </a:xfrm>
              <a:prstGeom prst="rect">
                <a:avLst/>
              </a:prstGeom>
              <a:blipFill>
                <a:blip r:embed="rId4"/>
                <a:stretch>
                  <a:fillRect l="-3947"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CA688F2-BA29-8843-8A7A-7B6EBD3D9EED}"/>
                  </a:ext>
                </a:extLst>
              </p:cNvPr>
              <p:cNvSpPr txBox="1"/>
              <p:nvPr/>
            </p:nvSpPr>
            <p:spPr>
              <a:xfrm>
                <a:off x="2839965" y="6350581"/>
                <a:ext cx="942309" cy="461665"/>
              </a:xfrm>
              <a:prstGeom prst="rect">
                <a:avLst/>
              </a:prstGeom>
              <a:solidFill>
                <a:srgbClr val="FFFF0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b="0" i="1" smtClean="0">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4</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i="1" dirty="0">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3CA688F2-BA29-8843-8A7A-7B6EBD3D9EED}"/>
                  </a:ext>
                </a:extLst>
              </p:cNvPr>
              <p:cNvSpPr txBox="1">
                <a:spLocks noRot="1" noChangeAspect="1" noMove="1" noResize="1" noEditPoints="1" noAdjustHandles="1" noChangeArrowheads="1" noChangeShapeType="1" noTextEdit="1"/>
              </p:cNvSpPr>
              <p:nvPr/>
            </p:nvSpPr>
            <p:spPr>
              <a:xfrm>
                <a:off x="2839965" y="6350581"/>
                <a:ext cx="942309" cy="461665"/>
              </a:xfrm>
              <a:prstGeom prst="rect">
                <a:avLst/>
              </a:prstGeom>
              <a:blipFill>
                <a:blip r:embed="rId5"/>
                <a:stretch>
                  <a:fillRect l="-5333"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E3A60AF-E6E2-BC41-B909-2A2186FA1E6A}"/>
                  </a:ext>
                </a:extLst>
              </p:cNvPr>
              <p:cNvSpPr txBox="1"/>
              <p:nvPr/>
            </p:nvSpPr>
            <p:spPr>
              <a:xfrm>
                <a:off x="1311054" y="3076127"/>
                <a:ext cx="947182" cy="461665"/>
              </a:xfrm>
              <a:prstGeom prst="rect">
                <a:avLst/>
              </a:prstGeom>
              <a:solidFill>
                <a:srgbClr val="FFFF0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b="0" i="1" smtClean="0">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1</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i="1" dirty="0">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BE3A60AF-E6E2-BC41-B909-2A2186FA1E6A}"/>
                  </a:ext>
                </a:extLst>
              </p:cNvPr>
              <p:cNvSpPr txBox="1">
                <a:spLocks noRot="1" noChangeAspect="1" noMove="1" noResize="1" noEditPoints="1" noAdjustHandles="1" noChangeArrowheads="1" noChangeShapeType="1" noTextEdit="1"/>
              </p:cNvSpPr>
              <p:nvPr/>
            </p:nvSpPr>
            <p:spPr>
              <a:xfrm>
                <a:off x="1311054" y="3076127"/>
                <a:ext cx="947182" cy="461665"/>
              </a:xfrm>
              <a:prstGeom prst="rect">
                <a:avLst/>
              </a:prstGeom>
              <a:blipFill>
                <a:blip r:embed="rId7"/>
                <a:stretch>
                  <a:fillRect l="-3947" b="-15789"/>
                </a:stretch>
              </a:blipFill>
            </p:spPr>
            <p:txBody>
              <a:bodyPr/>
              <a:lstStyle/>
              <a:p>
                <a:r>
                  <a:rPr lang="en-US">
                    <a:noFill/>
                  </a:rPr>
                  <a:t> </a:t>
                </a:r>
              </a:p>
            </p:txBody>
          </p:sp>
        </mc:Fallback>
      </mc:AlternateContent>
      <p:sp>
        <p:nvSpPr>
          <p:cNvPr id="13" name="Title 2">
            <a:extLst>
              <a:ext uri="{FF2B5EF4-FFF2-40B4-BE49-F238E27FC236}">
                <a16:creationId xmlns:a16="http://schemas.microsoft.com/office/drawing/2014/main" id="{088D246A-C37B-E447-B187-7C8263FE7A01}"/>
              </a:ext>
            </a:extLst>
          </p:cNvPr>
          <p:cNvSpPr>
            <a:spLocks noGrp="1"/>
          </p:cNvSpPr>
          <p:nvPr>
            <p:ph type="title"/>
          </p:nvPr>
        </p:nvSpPr>
        <p:spPr>
          <a:xfrm>
            <a:off x="685800" y="304800"/>
            <a:ext cx="7772400" cy="1143000"/>
          </a:xfrm>
        </p:spPr>
        <p:txBody>
          <a:bodyPr/>
          <a:lstStyle/>
          <a:p>
            <a:r>
              <a:rPr lang="en-US" dirty="0"/>
              <a:t>Machine Learning</a:t>
            </a:r>
          </a:p>
        </p:txBody>
      </p:sp>
      <p:sp>
        <p:nvSpPr>
          <p:cNvPr id="3" name="Rectangle 2">
            <a:extLst>
              <a:ext uri="{FF2B5EF4-FFF2-40B4-BE49-F238E27FC236}">
                <a16:creationId xmlns:a16="http://schemas.microsoft.com/office/drawing/2014/main" id="{8306D4B0-3F58-D04B-928F-6B4733B8091A}"/>
              </a:ext>
            </a:extLst>
          </p:cNvPr>
          <p:cNvSpPr/>
          <p:nvPr/>
        </p:nvSpPr>
        <p:spPr bwMode="auto">
          <a:xfrm>
            <a:off x="2491740" y="3268980"/>
            <a:ext cx="1575009" cy="1676282"/>
          </a:xfrm>
          <a:prstGeom prst="rect">
            <a:avLst/>
          </a:prstGeom>
          <a:solidFill>
            <a:schemeClr val="bg1"/>
          </a:solidFill>
          <a:ln w="28575"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Tree>
    <p:extLst>
      <p:ext uri="{BB962C8B-B14F-4D97-AF65-F5344CB8AC3E}">
        <p14:creationId xmlns:p14="http://schemas.microsoft.com/office/powerpoint/2010/main" val="26382666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5E7D7A-DF54-D74E-8CA8-6F25FABD0B61}"/>
              </a:ext>
            </a:extLst>
          </p:cNvPr>
          <p:cNvSpPr>
            <a:spLocks noGrp="1"/>
          </p:cNvSpPr>
          <p:nvPr>
            <p:ph idx="1"/>
          </p:nvPr>
        </p:nvSpPr>
        <p:spPr>
          <a:xfrm>
            <a:off x="9249936" y="4294330"/>
            <a:ext cx="7897546" cy="4572000"/>
          </a:xfrm>
        </p:spPr>
        <p:txBody>
          <a:bodyPr/>
          <a:lstStyle/>
          <a:p>
            <a:pPr marL="0" indent="0">
              <a:buNone/>
            </a:pPr>
            <a:endParaRPr lang="en-US" dirty="0">
              <a:sym typeface="Wingdings" pitchFamily="2" charset="2"/>
            </a:endParaRPr>
          </a:p>
          <a:p>
            <a:pPr marL="0" indent="0">
              <a:buNone/>
            </a:pPr>
            <a:endParaRPr lang="en-US" dirty="0">
              <a:sym typeface="Wingdings" pitchFamily="2" charset="2"/>
            </a:endParaRPr>
          </a:p>
          <a:p>
            <a:pPr marL="0" indent="0" algn="ctr">
              <a:buNone/>
            </a:pPr>
            <a:r>
              <a:rPr lang="en-US" dirty="0">
                <a:sym typeface="Wingdings" pitchFamily="2" charset="2"/>
              </a:rPr>
              <a:t> </a:t>
            </a:r>
            <a:r>
              <a:rPr lang="en-US" dirty="0">
                <a:solidFill>
                  <a:schemeClr val="bg2"/>
                </a:solidFill>
                <a:sym typeface="Wingdings" pitchFamily="2" charset="2"/>
              </a:rPr>
              <a:t>Depends on redundancy</a:t>
            </a:r>
          </a:p>
          <a:p>
            <a:pPr marL="0" indent="0" algn="ctr">
              <a:buNone/>
            </a:pPr>
            <a:r>
              <a:rPr lang="en-US" dirty="0">
                <a:solidFill>
                  <a:schemeClr val="bg2"/>
                </a:solidFill>
                <a:sym typeface="Wingdings" pitchFamily="2" charset="2"/>
              </a:rPr>
              <a:t> in agents’ cost functions</a:t>
            </a:r>
          </a:p>
          <a:p>
            <a:pPr marL="0" indent="0">
              <a:buNone/>
            </a:pPr>
            <a:endParaRPr lang="en-US" dirty="0"/>
          </a:p>
          <a:p>
            <a:pPr marL="0" indent="0">
              <a:buNone/>
            </a:pPr>
            <a:endParaRPr lang="en-US" dirty="0"/>
          </a:p>
          <a:p>
            <a:pPr marL="0" indent="0">
              <a:buNone/>
            </a:pPr>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4A96566-54DC-134D-9E74-A8C06A9921DF}"/>
                  </a:ext>
                </a:extLst>
              </p:cNvPr>
              <p:cNvSpPr txBox="1"/>
              <p:nvPr/>
            </p:nvSpPr>
            <p:spPr>
              <a:xfrm>
                <a:off x="3175089" y="309924"/>
                <a:ext cx="2918967" cy="1137876"/>
              </a:xfrm>
              <a:prstGeom prst="rect">
                <a:avLst/>
              </a:prstGeom>
              <a:solidFill>
                <a:schemeClr val="accent6">
                  <a:lumMod val="20000"/>
                  <a:lumOff val="80000"/>
                </a:scheme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2800" b="0" i="0" smtClean="0">
                          <a:solidFill>
                            <a:schemeClr val="accent2">
                              <a:lumMod val="50000"/>
                            </a:schemeClr>
                          </a:solidFill>
                          <a:latin typeface="Cambria Math" panose="02040503050406030204" pitchFamily="18" charset="0"/>
                        </a:rPr>
                        <m:t>argmin</m:t>
                      </m:r>
                      <m:nary>
                        <m:naryPr>
                          <m:chr m:val="∑"/>
                          <m:supHide m:val="on"/>
                          <m:ctrlPr>
                            <a:rPr lang="en-US" sz="2800" b="0" i="1" smtClean="0">
                              <a:solidFill>
                                <a:schemeClr val="accent2">
                                  <a:lumMod val="50000"/>
                                </a:schemeClr>
                              </a:solidFill>
                              <a:latin typeface="Cambria Math" panose="02040503050406030204" pitchFamily="18" charset="0"/>
                            </a:rPr>
                          </m:ctrlPr>
                        </m:naryPr>
                        <m:sub>
                          <m:r>
                            <m:rPr>
                              <m:brk m:alnAt="7"/>
                            </m:rPr>
                            <a:rPr lang="en-US" sz="2800" b="0" i="1" smtClean="0">
                              <a:solidFill>
                                <a:schemeClr val="accent2">
                                  <a:lumMod val="50000"/>
                                </a:schemeClr>
                              </a:solidFill>
                              <a:latin typeface="Cambria Math" panose="02040503050406030204" pitchFamily="18" charset="0"/>
                            </a:rPr>
                            <m:t>𝑖</m:t>
                          </m:r>
                          <m:r>
                            <a:rPr lang="en-US" sz="2800" b="0" i="1" smtClean="0">
                              <a:solidFill>
                                <a:schemeClr val="accent2">
                                  <a:lumMod val="50000"/>
                                </a:schemeClr>
                              </a:solidFill>
                              <a:latin typeface="Cambria Math" panose="02040503050406030204" pitchFamily="18" charset="0"/>
                              <a:ea typeface="Cambria Math" panose="02040503050406030204" pitchFamily="18" charset="0"/>
                            </a:rPr>
                            <m:t>∈</m:t>
                          </m:r>
                          <m:r>
                            <a:rPr lang="en-US" sz="2800" b="0" i="1" smtClean="0">
                              <a:solidFill>
                                <a:schemeClr val="accent2">
                                  <a:lumMod val="50000"/>
                                </a:schemeClr>
                              </a:solidFill>
                              <a:latin typeface="Cambria Math" panose="02040503050406030204" pitchFamily="18" charset="0"/>
                              <a:ea typeface="Cambria Math" panose="02040503050406030204" pitchFamily="18" charset="0"/>
                            </a:rPr>
                            <m:t>𝐺</m:t>
                          </m:r>
                        </m:sub>
                        <m:sup/>
                        <m:e>
                          <m:sSub>
                            <m:sSubPr>
                              <m:ctrlPr>
                                <a:rPr lang="en-US" sz="2800" i="1">
                                  <a:solidFill>
                                    <a:schemeClr val="accent2">
                                      <a:lumMod val="50000"/>
                                    </a:schemeClr>
                                  </a:solidFill>
                                  <a:latin typeface="Cambria Math" panose="02040503050406030204" pitchFamily="18" charset="0"/>
                                </a:rPr>
                              </m:ctrlPr>
                            </m:sSubPr>
                            <m:e>
                              <m:r>
                                <a:rPr lang="en-US" sz="2800" i="1" smtClean="0">
                                  <a:solidFill>
                                    <a:schemeClr val="accent2">
                                      <a:lumMod val="50000"/>
                                    </a:schemeClr>
                                  </a:solidFill>
                                  <a:latin typeface="Cambria Math" panose="02040503050406030204" pitchFamily="18" charset="0"/>
                                </a:rPr>
                                <m:t>𝑓</m:t>
                              </m:r>
                            </m:e>
                            <m:sub>
                              <m:r>
                                <a:rPr lang="en-US" sz="2800" i="1" smtClean="0">
                                  <a:solidFill>
                                    <a:schemeClr val="accent2">
                                      <a:lumMod val="50000"/>
                                    </a:schemeClr>
                                  </a:solidFill>
                                  <a:latin typeface="Cambria Math" panose="02040503050406030204" pitchFamily="18" charset="0"/>
                                </a:rPr>
                                <m:t>𝑖</m:t>
                              </m:r>
                            </m:sub>
                          </m:sSub>
                          <m:d>
                            <m:dPr>
                              <m:ctrlPr>
                                <a:rPr lang="en-US" sz="2800" i="1">
                                  <a:solidFill>
                                    <a:schemeClr val="accent2">
                                      <a:lumMod val="50000"/>
                                    </a:schemeClr>
                                  </a:solidFill>
                                  <a:latin typeface="Cambria Math" panose="02040503050406030204" pitchFamily="18" charset="0"/>
                                </a:rPr>
                              </m:ctrlPr>
                            </m:dPr>
                            <m:e>
                              <m:r>
                                <a:rPr lang="en-US" sz="2800" i="1" smtClean="0">
                                  <a:solidFill>
                                    <a:schemeClr val="accent2">
                                      <a:lumMod val="50000"/>
                                    </a:schemeClr>
                                  </a:solidFill>
                                  <a:latin typeface="Cambria Math" panose="02040503050406030204" pitchFamily="18" charset="0"/>
                                </a:rPr>
                                <m:t>𝑥</m:t>
                              </m:r>
                            </m:e>
                          </m:d>
                        </m:e>
                      </m:nary>
                    </m:oMath>
                  </m:oMathPara>
                </a14:m>
                <a:endParaRPr lang="en-US" sz="3600" i="1" dirty="0">
                  <a:solidFill>
                    <a:srgbClr val="FF0000"/>
                  </a:solidFill>
                  <a:latin typeface="Times New Roman" panose="02020603050405020304" pitchFamily="18" charset="0"/>
                  <a:ea typeface="Helvetica"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54A96566-54DC-134D-9E74-A8C06A9921DF}"/>
                  </a:ext>
                </a:extLst>
              </p:cNvPr>
              <p:cNvSpPr txBox="1">
                <a:spLocks noRot="1" noChangeAspect="1" noMove="1" noResize="1" noEditPoints="1" noAdjustHandles="1" noChangeArrowheads="1" noChangeShapeType="1" noTextEdit="1"/>
              </p:cNvSpPr>
              <p:nvPr/>
            </p:nvSpPr>
            <p:spPr>
              <a:xfrm>
                <a:off x="3175089" y="309924"/>
                <a:ext cx="2918967" cy="1137876"/>
              </a:xfrm>
              <a:prstGeom prst="rect">
                <a:avLst/>
              </a:prstGeom>
              <a:blipFill>
                <a:blip r:embed="rId2"/>
                <a:stretch>
                  <a:fillRect t="-130000" b="-182222"/>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AB1DE8F6-C7E0-9849-8844-658D89427156}"/>
              </a:ext>
            </a:extLst>
          </p:cNvPr>
          <p:cNvSpPr txBox="1"/>
          <p:nvPr/>
        </p:nvSpPr>
        <p:spPr>
          <a:xfrm rot="20462544">
            <a:off x="5941523" y="781112"/>
            <a:ext cx="3028100" cy="523220"/>
          </a:xfrm>
          <a:prstGeom prst="rect">
            <a:avLst/>
          </a:prstGeom>
          <a:solidFill>
            <a:srgbClr val="FFFF00"/>
          </a:solidFill>
        </p:spPr>
        <p:txBody>
          <a:bodyPr wrap="square" rtlCol="0">
            <a:spAutoFit/>
          </a:bodyPr>
          <a:lstStyle/>
          <a:p>
            <a:pPr>
              <a:buNone/>
            </a:pPr>
            <a:r>
              <a:rPr lang="en-US" sz="2800" dirty="0">
                <a:solidFill>
                  <a:srgbClr val="FF0000"/>
                </a:solidFill>
                <a:latin typeface="Arial" panose="020B0604020202020204" pitchFamily="34" charset="0"/>
                <a:cs typeface="Arial" panose="020B0604020202020204" pitchFamily="34" charset="0"/>
              </a:rPr>
              <a:t>   </a:t>
            </a:r>
            <a:r>
              <a:rPr lang="en-US" dirty="0">
                <a:solidFill>
                  <a:srgbClr val="FF0000"/>
                </a:solidFill>
                <a:latin typeface="Arial" panose="020B0604020202020204" pitchFamily="34" charset="0"/>
                <a:cs typeface="Arial" panose="020B0604020202020204" pitchFamily="34" charset="0"/>
              </a:rPr>
              <a:t>Is this achievable?</a:t>
            </a:r>
            <a:endParaRPr lang="en-US"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26439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1E3622D4-57A1-DA4F-A58D-6025952631AB}"/>
              </a:ext>
            </a:extLst>
          </p:cNvPr>
          <p:cNvSpPr txBox="1">
            <a:spLocks/>
          </p:cNvSpPr>
          <p:nvPr/>
        </p:nvSpPr>
        <p:spPr bwMode="auto">
          <a:xfrm>
            <a:off x="685800" y="1524000"/>
            <a:ext cx="7897546"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SzPct val="65000"/>
              <a:buFont typeface="Marlett" pitchFamily="2" charset="2"/>
              <a:buChar char="g"/>
              <a:defRPr sz="2400">
                <a:solidFill>
                  <a:schemeClr val="tx1"/>
                </a:solidFill>
                <a:latin typeface="Helvetica"/>
                <a:ea typeface="+mn-ea"/>
                <a:cs typeface="Helvetica"/>
              </a:defRPr>
            </a:lvl1pPr>
            <a:lvl2pPr marL="742950" indent="-285750" algn="l" rtl="0" eaLnBrk="0" fontAlgn="base" hangingPunct="0">
              <a:spcBef>
                <a:spcPct val="20000"/>
              </a:spcBef>
              <a:spcAft>
                <a:spcPct val="0"/>
              </a:spcAft>
              <a:buSzPct val="125000"/>
              <a:buFont typeface="Marlett" pitchFamily="2" charset="2"/>
              <a:buChar char="i"/>
              <a:defRPr sz="2000">
                <a:solidFill>
                  <a:schemeClr val="tx1"/>
                </a:solidFill>
                <a:latin typeface="Helvetica"/>
                <a:cs typeface="Helvetica"/>
              </a:defRPr>
            </a:lvl2pPr>
            <a:lvl3pPr marL="1143000" indent="-228600" algn="l" rtl="0" eaLnBrk="0" fontAlgn="base" hangingPunct="0">
              <a:spcBef>
                <a:spcPct val="20000"/>
              </a:spcBef>
              <a:spcAft>
                <a:spcPct val="0"/>
              </a:spcAft>
              <a:buClr>
                <a:schemeClr val="accent2"/>
              </a:buClr>
              <a:buSzPct val="175000"/>
              <a:buChar char="•"/>
              <a:defRPr sz="2000">
                <a:solidFill>
                  <a:schemeClr val="tx1"/>
                </a:solidFill>
                <a:latin typeface="Helvetica"/>
                <a:cs typeface="Helvetica"/>
              </a:defRPr>
            </a:lvl3pPr>
            <a:lvl4pPr marL="1600200" indent="-228600" algn="l" rtl="0" eaLnBrk="0" fontAlgn="base" hangingPunct="0">
              <a:spcBef>
                <a:spcPct val="20000"/>
              </a:spcBef>
              <a:spcAft>
                <a:spcPct val="0"/>
              </a:spcAft>
              <a:buChar char="–"/>
              <a:defRPr>
                <a:solidFill>
                  <a:schemeClr val="tx1"/>
                </a:solidFill>
                <a:latin typeface="Helvetica"/>
                <a:cs typeface="Helvetica"/>
              </a:defRPr>
            </a:lvl4pPr>
            <a:lvl5pPr marL="2057400" indent="-228600" algn="l" rtl="0" eaLnBrk="0" fontAlgn="base" hangingPunct="0">
              <a:spcBef>
                <a:spcPct val="20000"/>
              </a:spcBef>
              <a:spcAft>
                <a:spcPct val="0"/>
              </a:spcAft>
              <a:buChar char="»"/>
              <a:defRPr>
                <a:solidFill>
                  <a:schemeClr val="tx1"/>
                </a:solidFill>
                <a:latin typeface="Helvetica"/>
                <a:cs typeface="Helvetica"/>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buFont typeface="Marlett" pitchFamily="2" charset="2"/>
              <a:buNone/>
            </a:pPr>
            <a:endParaRPr lang="en-US" kern="0" dirty="0">
              <a:sym typeface="Wingdings" pitchFamily="2" charset="2"/>
            </a:endParaRPr>
          </a:p>
          <a:p>
            <a:pPr marL="0" indent="0">
              <a:buFont typeface="Marlett" pitchFamily="2" charset="2"/>
              <a:buNone/>
            </a:pPr>
            <a:endParaRPr lang="en-US" kern="0" dirty="0">
              <a:sym typeface="Wingdings" pitchFamily="2" charset="2"/>
            </a:endParaRPr>
          </a:p>
          <a:p>
            <a:pPr marL="0" indent="0" algn="ctr">
              <a:buFont typeface="Marlett" pitchFamily="2" charset="2"/>
              <a:buNone/>
            </a:pPr>
            <a:r>
              <a:rPr lang="en-US" sz="4000" kern="0" dirty="0">
                <a:solidFill>
                  <a:srgbClr val="00B050"/>
                </a:solidFill>
                <a:latin typeface="Impact" panose="020B0806030902050204" pitchFamily="34" charset="0"/>
                <a:sym typeface="Wingdings" pitchFamily="2" charset="2"/>
              </a:rPr>
              <a:t>The Spectrum</a:t>
            </a:r>
          </a:p>
          <a:p>
            <a:pPr marL="0" indent="0">
              <a:buFont typeface="Marlett" pitchFamily="2" charset="2"/>
              <a:buNone/>
            </a:pPr>
            <a:endParaRPr lang="en-US" kern="0" dirty="0"/>
          </a:p>
          <a:p>
            <a:pPr marL="0" indent="0">
              <a:buFont typeface="Marlett" pitchFamily="2" charset="2"/>
              <a:buNone/>
            </a:pPr>
            <a:endParaRPr lang="en-US" kern="0" dirty="0"/>
          </a:p>
          <a:p>
            <a:pPr marL="0" indent="0">
              <a:buFont typeface="Marlett" pitchFamily="2" charset="2"/>
              <a:buNone/>
            </a:pPr>
            <a:endParaRPr lang="en-US" kern="0"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4A96566-54DC-134D-9E74-A8C06A9921DF}"/>
                  </a:ext>
                </a:extLst>
              </p:cNvPr>
              <p:cNvSpPr txBox="1"/>
              <p:nvPr/>
            </p:nvSpPr>
            <p:spPr>
              <a:xfrm>
                <a:off x="3175089" y="309924"/>
                <a:ext cx="2918967" cy="1137876"/>
              </a:xfrm>
              <a:prstGeom prst="rect">
                <a:avLst/>
              </a:prstGeom>
              <a:solidFill>
                <a:schemeClr val="accent6">
                  <a:lumMod val="20000"/>
                  <a:lumOff val="80000"/>
                </a:scheme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2800" b="0" i="0" smtClean="0">
                          <a:solidFill>
                            <a:schemeClr val="accent2">
                              <a:lumMod val="50000"/>
                            </a:schemeClr>
                          </a:solidFill>
                          <a:latin typeface="Cambria Math" panose="02040503050406030204" pitchFamily="18" charset="0"/>
                        </a:rPr>
                        <m:t>argmin</m:t>
                      </m:r>
                      <m:nary>
                        <m:naryPr>
                          <m:chr m:val="∑"/>
                          <m:supHide m:val="on"/>
                          <m:ctrlPr>
                            <a:rPr lang="en-US" sz="2800" b="0" i="1" smtClean="0">
                              <a:solidFill>
                                <a:schemeClr val="accent2">
                                  <a:lumMod val="50000"/>
                                </a:schemeClr>
                              </a:solidFill>
                              <a:latin typeface="Cambria Math" panose="02040503050406030204" pitchFamily="18" charset="0"/>
                            </a:rPr>
                          </m:ctrlPr>
                        </m:naryPr>
                        <m:sub>
                          <m:r>
                            <m:rPr>
                              <m:brk m:alnAt="7"/>
                            </m:rPr>
                            <a:rPr lang="en-US" sz="2800" b="0" i="1" smtClean="0">
                              <a:solidFill>
                                <a:schemeClr val="accent2">
                                  <a:lumMod val="50000"/>
                                </a:schemeClr>
                              </a:solidFill>
                              <a:latin typeface="Cambria Math" panose="02040503050406030204" pitchFamily="18" charset="0"/>
                            </a:rPr>
                            <m:t>𝑖</m:t>
                          </m:r>
                          <m:r>
                            <a:rPr lang="en-US" sz="2800" b="0" i="1" smtClean="0">
                              <a:solidFill>
                                <a:schemeClr val="accent2">
                                  <a:lumMod val="50000"/>
                                </a:schemeClr>
                              </a:solidFill>
                              <a:latin typeface="Cambria Math" panose="02040503050406030204" pitchFamily="18" charset="0"/>
                              <a:ea typeface="Cambria Math" panose="02040503050406030204" pitchFamily="18" charset="0"/>
                            </a:rPr>
                            <m:t>∈</m:t>
                          </m:r>
                          <m:r>
                            <a:rPr lang="en-US" sz="2800" b="0" i="1" smtClean="0">
                              <a:solidFill>
                                <a:schemeClr val="accent2">
                                  <a:lumMod val="50000"/>
                                </a:schemeClr>
                              </a:solidFill>
                              <a:latin typeface="Cambria Math" panose="02040503050406030204" pitchFamily="18" charset="0"/>
                              <a:ea typeface="Cambria Math" panose="02040503050406030204" pitchFamily="18" charset="0"/>
                            </a:rPr>
                            <m:t>𝐺</m:t>
                          </m:r>
                        </m:sub>
                        <m:sup/>
                        <m:e>
                          <m:sSub>
                            <m:sSubPr>
                              <m:ctrlPr>
                                <a:rPr lang="en-US" sz="2800" i="1">
                                  <a:solidFill>
                                    <a:schemeClr val="accent2">
                                      <a:lumMod val="50000"/>
                                    </a:schemeClr>
                                  </a:solidFill>
                                  <a:latin typeface="Cambria Math" panose="02040503050406030204" pitchFamily="18" charset="0"/>
                                </a:rPr>
                              </m:ctrlPr>
                            </m:sSubPr>
                            <m:e>
                              <m:r>
                                <a:rPr lang="en-US" sz="2800" i="1" smtClean="0">
                                  <a:solidFill>
                                    <a:schemeClr val="accent2">
                                      <a:lumMod val="50000"/>
                                    </a:schemeClr>
                                  </a:solidFill>
                                  <a:latin typeface="Cambria Math" panose="02040503050406030204" pitchFamily="18" charset="0"/>
                                </a:rPr>
                                <m:t>𝑓</m:t>
                              </m:r>
                            </m:e>
                            <m:sub>
                              <m:r>
                                <a:rPr lang="en-US" sz="2800" i="1" smtClean="0">
                                  <a:solidFill>
                                    <a:schemeClr val="accent2">
                                      <a:lumMod val="50000"/>
                                    </a:schemeClr>
                                  </a:solidFill>
                                  <a:latin typeface="Cambria Math" panose="02040503050406030204" pitchFamily="18" charset="0"/>
                                </a:rPr>
                                <m:t>𝑖</m:t>
                              </m:r>
                            </m:sub>
                          </m:sSub>
                          <m:d>
                            <m:dPr>
                              <m:ctrlPr>
                                <a:rPr lang="en-US" sz="2800" i="1">
                                  <a:solidFill>
                                    <a:schemeClr val="accent2">
                                      <a:lumMod val="50000"/>
                                    </a:schemeClr>
                                  </a:solidFill>
                                  <a:latin typeface="Cambria Math" panose="02040503050406030204" pitchFamily="18" charset="0"/>
                                </a:rPr>
                              </m:ctrlPr>
                            </m:dPr>
                            <m:e>
                              <m:r>
                                <a:rPr lang="en-US" sz="2800" i="1" smtClean="0">
                                  <a:solidFill>
                                    <a:schemeClr val="accent2">
                                      <a:lumMod val="50000"/>
                                    </a:schemeClr>
                                  </a:solidFill>
                                  <a:latin typeface="Cambria Math" panose="02040503050406030204" pitchFamily="18" charset="0"/>
                                </a:rPr>
                                <m:t>𝑥</m:t>
                              </m:r>
                            </m:e>
                          </m:d>
                        </m:e>
                      </m:nary>
                    </m:oMath>
                  </m:oMathPara>
                </a14:m>
                <a:endParaRPr lang="en-US" sz="3600" i="1" dirty="0">
                  <a:solidFill>
                    <a:srgbClr val="FF0000"/>
                  </a:solidFill>
                  <a:latin typeface="Times New Roman" panose="02020603050405020304" pitchFamily="18" charset="0"/>
                  <a:ea typeface="Helvetica"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54A96566-54DC-134D-9E74-A8C06A9921DF}"/>
                  </a:ext>
                </a:extLst>
              </p:cNvPr>
              <p:cNvSpPr txBox="1">
                <a:spLocks noRot="1" noChangeAspect="1" noMove="1" noResize="1" noEditPoints="1" noAdjustHandles="1" noChangeArrowheads="1" noChangeShapeType="1" noTextEdit="1"/>
              </p:cNvSpPr>
              <p:nvPr/>
            </p:nvSpPr>
            <p:spPr>
              <a:xfrm>
                <a:off x="3175089" y="309924"/>
                <a:ext cx="2918967" cy="1137876"/>
              </a:xfrm>
              <a:prstGeom prst="rect">
                <a:avLst/>
              </a:prstGeom>
              <a:blipFill>
                <a:blip r:embed="rId2"/>
                <a:stretch>
                  <a:fillRect t="-130000" b="-182222"/>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AB1DE8F6-C7E0-9849-8844-658D89427156}"/>
              </a:ext>
            </a:extLst>
          </p:cNvPr>
          <p:cNvSpPr txBox="1"/>
          <p:nvPr/>
        </p:nvSpPr>
        <p:spPr>
          <a:xfrm rot="20462544">
            <a:off x="5941523" y="781112"/>
            <a:ext cx="3028100" cy="523220"/>
          </a:xfrm>
          <a:prstGeom prst="rect">
            <a:avLst/>
          </a:prstGeom>
          <a:solidFill>
            <a:srgbClr val="FFFF00"/>
          </a:solidFill>
        </p:spPr>
        <p:txBody>
          <a:bodyPr wrap="square" rtlCol="0">
            <a:spAutoFit/>
          </a:bodyPr>
          <a:lstStyle/>
          <a:p>
            <a:pPr>
              <a:buNone/>
            </a:pPr>
            <a:r>
              <a:rPr lang="en-US" sz="2800" dirty="0">
                <a:solidFill>
                  <a:srgbClr val="FF0000"/>
                </a:solidFill>
                <a:latin typeface="Arial" panose="020B0604020202020204" pitchFamily="34" charset="0"/>
                <a:cs typeface="Arial" panose="020B0604020202020204" pitchFamily="34" charset="0"/>
              </a:rPr>
              <a:t>   </a:t>
            </a:r>
            <a:r>
              <a:rPr lang="en-US" dirty="0">
                <a:solidFill>
                  <a:srgbClr val="FF0000"/>
                </a:solidFill>
                <a:latin typeface="Arial" panose="020B0604020202020204" pitchFamily="34" charset="0"/>
                <a:cs typeface="Arial" panose="020B0604020202020204" pitchFamily="34" charset="0"/>
              </a:rPr>
              <a:t>Is this achievable?</a:t>
            </a:r>
            <a:endParaRPr lang="en-US" sz="2800" dirty="0">
              <a:solidFill>
                <a:srgbClr val="FF0000"/>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AA6DB083-A646-F241-9FB4-2E79C791926E}"/>
              </a:ext>
            </a:extLst>
          </p:cNvPr>
          <p:cNvCxnSpPr/>
          <p:nvPr/>
        </p:nvCxnSpPr>
        <p:spPr bwMode="auto">
          <a:xfrm>
            <a:off x="869795" y="4832195"/>
            <a:ext cx="7523356"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8" name="TextBox 7">
            <a:extLst>
              <a:ext uri="{FF2B5EF4-FFF2-40B4-BE49-F238E27FC236}">
                <a16:creationId xmlns:a16="http://schemas.microsoft.com/office/drawing/2014/main" id="{83EF87D8-99BD-0541-8391-771A431E882A}"/>
              </a:ext>
            </a:extLst>
          </p:cNvPr>
          <p:cNvSpPr txBox="1"/>
          <p:nvPr/>
        </p:nvSpPr>
        <p:spPr>
          <a:xfrm>
            <a:off x="884037" y="3908447"/>
            <a:ext cx="1898277" cy="830997"/>
          </a:xfrm>
          <a:prstGeom prst="rect">
            <a:avLst/>
          </a:prstGeom>
          <a:solidFill>
            <a:schemeClr val="bg1">
              <a:lumMod val="85000"/>
            </a:schemeClr>
          </a:solidFill>
        </p:spPr>
        <p:txBody>
          <a:bodyPr wrap="none" rtlCol="0">
            <a:spAutoFit/>
          </a:bodyPr>
          <a:lstStyle/>
          <a:p>
            <a:pPr>
              <a:buNone/>
            </a:pPr>
            <a:r>
              <a:rPr lang="en-US" dirty="0">
                <a:solidFill>
                  <a:srgbClr val="C00000"/>
                </a:solidFill>
                <a:latin typeface="Helvetica" pitchFamily="2" charset="0"/>
              </a:rPr>
              <a:t>Independent</a:t>
            </a:r>
            <a:br>
              <a:rPr lang="en-US" dirty="0">
                <a:solidFill>
                  <a:srgbClr val="C00000"/>
                </a:solidFill>
                <a:latin typeface="Helvetica" pitchFamily="2" charset="0"/>
              </a:rPr>
            </a:br>
            <a:r>
              <a:rPr lang="en-US" dirty="0">
                <a:solidFill>
                  <a:srgbClr val="C00000"/>
                </a:solidFill>
                <a:latin typeface="Helvetica" pitchFamily="2" charset="0"/>
              </a:rPr>
              <a:t>functions</a:t>
            </a:r>
          </a:p>
        </p:txBody>
      </p:sp>
      <p:sp>
        <p:nvSpPr>
          <p:cNvPr id="9" name="TextBox 8">
            <a:extLst>
              <a:ext uri="{FF2B5EF4-FFF2-40B4-BE49-F238E27FC236}">
                <a16:creationId xmlns:a16="http://schemas.microsoft.com/office/drawing/2014/main" id="{E80E2B4D-BB43-714E-B623-502B2C4052B0}"/>
              </a:ext>
            </a:extLst>
          </p:cNvPr>
          <p:cNvSpPr txBox="1"/>
          <p:nvPr/>
        </p:nvSpPr>
        <p:spPr>
          <a:xfrm>
            <a:off x="6450399" y="3908446"/>
            <a:ext cx="1915909" cy="830997"/>
          </a:xfrm>
          <a:prstGeom prst="rect">
            <a:avLst/>
          </a:prstGeom>
          <a:solidFill>
            <a:schemeClr val="bg1">
              <a:lumMod val="85000"/>
            </a:schemeClr>
          </a:solidFill>
        </p:spPr>
        <p:txBody>
          <a:bodyPr wrap="none" rtlCol="0">
            <a:spAutoFit/>
          </a:bodyPr>
          <a:lstStyle/>
          <a:p>
            <a:pPr>
              <a:buNone/>
            </a:pPr>
            <a:br>
              <a:rPr lang="en-US" dirty="0">
                <a:solidFill>
                  <a:schemeClr val="accent1">
                    <a:lumMod val="50000"/>
                  </a:schemeClr>
                </a:solidFill>
                <a:latin typeface="Helvetica" pitchFamily="2" charset="0"/>
              </a:rPr>
            </a:br>
            <a:r>
              <a:rPr lang="en-US" dirty="0">
                <a:solidFill>
                  <a:schemeClr val="accent1">
                    <a:lumMod val="50000"/>
                  </a:schemeClr>
                </a:solidFill>
                <a:latin typeface="Helvetica" pitchFamily="2" charset="0"/>
              </a:rPr>
              <a:t>Redundancy</a:t>
            </a:r>
          </a:p>
        </p:txBody>
      </p:sp>
    </p:spTree>
    <p:extLst>
      <p:ext uri="{BB962C8B-B14F-4D97-AF65-F5344CB8AC3E}">
        <p14:creationId xmlns:p14="http://schemas.microsoft.com/office/powerpoint/2010/main" val="396966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4A96566-54DC-134D-9E74-A8C06A9921DF}"/>
                  </a:ext>
                </a:extLst>
              </p:cNvPr>
              <p:cNvSpPr txBox="1"/>
              <p:nvPr/>
            </p:nvSpPr>
            <p:spPr>
              <a:xfrm>
                <a:off x="3175089" y="309924"/>
                <a:ext cx="2918967" cy="1137876"/>
              </a:xfrm>
              <a:prstGeom prst="rect">
                <a:avLst/>
              </a:prstGeom>
              <a:solidFill>
                <a:schemeClr val="accent6">
                  <a:lumMod val="20000"/>
                  <a:lumOff val="80000"/>
                </a:scheme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2800" b="0" i="0" smtClean="0">
                          <a:solidFill>
                            <a:schemeClr val="accent2">
                              <a:lumMod val="50000"/>
                            </a:schemeClr>
                          </a:solidFill>
                          <a:latin typeface="Cambria Math" panose="02040503050406030204" pitchFamily="18" charset="0"/>
                        </a:rPr>
                        <m:t>argmin</m:t>
                      </m:r>
                      <m:nary>
                        <m:naryPr>
                          <m:chr m:val="∑"/>
                          <m:supHide m:val="on"/>
                          <m:ctrlPr>
                            <a:rPr lang="en-US" sz="2800" b="0" i="1" smtClean="0">
                              <a:solidFill>
                                <a:schemeClr val="accent2">
                                  <a:lumMod val="50000"/>
                                </a:schemeClr>
                              </a:solidFill>
                              <a:latin typeface="Cambria Math" panose="02040503050406030204" pitchFamily="18" charset="0"/>
                            </a:rPr>
                          </m:ctrlPr>
                        </m:naryPr>
                        <m:sub>
                          <m:r>
                            <m:rPr>
                              <m:brk m:alnAt="7"/>
                            </m:rPr>
                            <a:rPr lang="en-US" sz="2800" b="0" i="1" smtClean="0">
                              <a:solidFill>
                                <a:schemeClr val="accent2">
                                  <a:lumMod val="50000"/>
                                </a:schemeClr>
                              </a:solidFill>
                              <a:latin typeface="Cambria Math" panose="02040503050406030204" pitchFamily="18" charset="0"/>
                            </a:rPr>
                            <m:t>𝑖</m:t>
                          </m:r>
                          <m:r>
                            <a:rPr lang="en-US" sz="2800" b="0" i="1" smtClean="0">
                              <a:solidFill>
                                <a:schemeClr val="accent2">
                                  <a:lumMod val="50000"/>
                                </a:schemeClr>
                              </a:solidFill>
                              <a:latin typeface="Cambria Math" panose="02040503050406030204" pitchFamily="18" charset="0"/>
                              <a:ea typeface="Cambria Math" panose="02040503050406030204" pitchFamily="18" charset="0"/>
                            </a:rPr>
                            <m:t>∈</m:t>
                          </m:r>
                          <m:r>
                            <a:rPr lang="en-US" sz="2800" b="0" i="1" smtClean="0">
                              <a:solidFill>
                                <a:schemeClr val="accent2">
                                  <a:lumMod val="50000"/>
                                </a:schemeClr>
                              </a:solidFill>
                              <a:latin typeface="Cambria Math" panose="02040503050406030204" pitchFamily="18" charset="0"/>
                              <a:ea typeface="Cambria Math" panose="02040503050406030204" pitchFamily="18" charset="0"/>
                            </a:rPr>
                            <m:t>𝐺</m:t>
                          </m:r>
                        </m:sub>
                        <m:sup/>
                        <m:e>
                          <m:sSub>
                            <m:sSubPr>
                              <m:ctrlPr>
                                <a:rPr lang="en-US" sz="2800" i="1">
                                  <a:solidFill>
                                    <a:schemeClr val="accent2">
                                      <a:lumMod val="50000"/>
                                    </a:schemeClr>
                                  </a:solidFill>
                                  <a:latin typeface="Cambria Math" panose="02040503050406030204" pitchFamily="18" charset="0"/>
                                </a:rPr>
                              </m:ctrlPr>
                            </m:sSubPr>
                            <m:e>
                              <m:r>
                                <a:rPr lang="en-US" sz="2800" i="1" smtClean="0">
                                  <a:solidFill>
                                    <a:schemeClr val="accent2">
                                      <a:lumMod val="50000"/>
                                    </a:schemeClr>
                                  </a:solidFill>
                                  <a:latin typeface="Cambria Math" panose="02040503050406030204" pitchFamily="18" charset="0"/>
                                </a:rPr>
                                <m:t>𝑓</m:t>
                              </m:r>
                            </m:e>
                            <m:sub>
                              <m:r>
                                <a:rPr lang="en-US" sz="2800" i="1" smtClean="0">
                                  <a:solidFill>
                                    <a:schemeClr val="accent2">
                                      <a:lumMod val="50000"/>
                                    </a:schemeClr>
                                  </a:solidFill>
                                  <a:latin typeface="Cambria Math" panose="02040503050406030204" pitchFamily="18" charset="0"/>
                                </a:rPr>
                                <m:t>𝑖</m:t>
                              </m:r>
                            </m:sub>
                          </m:sSub>
                          <m:d>
                            <m:dPr>
                              <m:ctrlPr>
                                <a:rPr lang="en-US" sz="2800" i="1">
                                  <a:solidFill>
                                    <a:schemeClr val="accent2">
                                      <a:lumMod val="50000"/>
                                    </a:schemeClr>
                                  </a:solidFill>
                                  <a:latin typeface="Cambria Math" panose="02040503050406030204" pitchFamily="18" charset="0"/>
                                </a:rPr>
                              </m:ctrlPr>
                            </m:dPr>
                            <m:e>
                              <m:r>
                                <a:rPr lang="en-US" sz="2800" i="1" smtClean="0">
                                  <a:solidFill>
                                    <a:schemeClr val="accent2">
                                      <a:lumMod val="50000"/>
                                    </a:schemeClr>
                                  </a:solidFill>
                                  <a:latin typeface="Cambria Math" panose="02040503050406030204" pitchFamily="18" charset="0"/>
                                </a:rPr>
                                <m:t>𝑥</m:t>
                              </m:r>
                            </m:e>
                          </m:d>
                        </m:e>
                      </m:nary>
                    </m:oMath>
                  </m:oMathPara>
                </a14:m>
                <a:endParaRPr lang="en-US" sz="3600" i="1" dirty="0">
                  <a:solidFill>
                    <a:srgbClr val="FF0000"/>
                  </a:solidFill>
                  <a:latin typeface="Times New Roman" panose="02020603050405020304" pitchFamily="18" charset="0"/>
                  <a:ea typeface="Helvetica"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54A96566-54DC-134D-9E74-A8C06A9921DF}"/>
                  </a:ext>
                </a:extLst>
              </p:cNvPr>
              <p:cNvSpPr txBox="1">
                <a:spLocks noRot="1" noChangeAspect="1" noMove="1" noResize="1" noEditPoints="1" noAdjustHandles="1" noChangeArrowheads="1" noChangeShapeType="1" noTextEdit="1"/>
              </p:cNvSpPr>
              <p:nvPr/>
            </p:nvSpPr>
            <p:spPr>
              <a:xfrm>
                <a:off x="3175089" y="309924"/>
                <a:ext cx="2918967" cy="1137876"/>
              </a:xfrm>
              <a:prstGeom prst="rect">
                <a:avLst/>
              </a:prstGeom>
              <a:blipFill>
                <a:blip r:embed="rId2"/>
                <a:stretch>
                  <a:fillRect t="-130000" b="-182222"/>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54B0FFA2-3817-B340-8D5F-A1853440FEE6}"/>
              </a:ext>
            </a:extLst>
          </p:cNvPr>
          <p:cNvSpPr/>
          <p:nvPr/>
        </p:nvSpPr>
        <p:spPr bwMode="auto">
          <a:xfrm>
            <a:off x="329019" y="2205990"/>
            <a:ext cx="2846070" cy="2297430"/>
          </a:xfrm>
          <a:prstGeom prst="rect">
            <a:avLst/>
          </a:prstGeom>
          <a:solidFill>
            <a:srgbClr val="FFC819"/>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endParaRPr lang="en-US" dirty="0">
              <a:latin typeface="Helvetica" pitchFamily="2" charset="0"/>
            </a:endParaRPr>
          </a:p>
          <a:p>
            <a:pPr marR="0" algn="ctr" defTabSz="914400" rtl="0" eaLnBrk="0" fontAlgn="base" latinLnBrk="0" hangingPunct="0">
              <a:lnSpc>
                <a:spcPct val="100000"/>
              </a:lnSpc>
              <a:spcBef>
                <a:spcPct val="20000"/>
              </a:spcBef>
              <a:spcAft>
                <a:spcPct val="0"/>
              </a:spcAft>
              <a:buClr>
                <a:srgbClr val="FF0000"/>
              </a:buClr>
              <a:buSzPct val="65000"/>
              <a:buNone/>
              <a:tabLst/>
            </a:pPr>
            <a:r>
              <a:rPr lang="en-US" dirty="0">
                <a:latin typeface="Helvetica" pitchFamily="2" charset="0"/>
              </a:rPr>
              <a:t>Independent</a:t>
            </a:r>
          </a:p>
          <a:p>
            <a:pPr marR="0" algn="ctr" defTabSz="914400" rtl="0" eaLnBrk="0" fontAlgn="base" latinLnBrk="0" hangingPunct="0">
              <a:lnSpc>
                <a:spcPct val="100000"/>
              </a:lnSpc>
              <a:spcBef>
                <a:spcPct val="20000"/>
              </a:spcBef>
              <a:spcAft>
                <a:spcPct val="0"/>
              </a:spcAft>
              <a:buClr>
                <a:srgbClr val="FF0000"/>
              </a:buClr>
              <a:buSzPct val="65000"/>
              <a:buNone/>
              <a:tabLst/>
            </a:pPr>
            <a:r>
              <a:rPr lang="en-US" dirty="0">
                <a:latin typeface="Helvetica" pitchFamily="2" charset="0"/>
              </a:rPr>
              <a:t>Functions:</a:t>
            </a:r>
          </a:p>
          <a:p>
            <a:pPr marR="0" algn="ctr" defTabSz="914400" rtl="0" eaLnBrk="0" fontAlgn="base" latinLnBrk="0" hangingPunct="0">
              <a:lnSpc>
                <a:spcPct val="100000"/>
              </a:lnSpc>
              <a:spcBef>
                <a:spcPct val="20000"/>
              </a:spcBef>
              <a:spcAft>
                <a:spcPct val="0"/>
              </a:spcAft>
              <a:buClr>
                <a:srgbClr val="FF0000"/>
              </a:buClr>
              <a:buSzPct val="65000"/>
              <a:buNone/>
              <a:tabLst/>
            </a:pPr>
            <a:r>
              <a:rPr lang="en-US" dirty="0">
                <a:solidFill>
                  <a:srgbClr val="FF0000"/>
                </a:solidFill>
                <a:latin typeface="Helvetica" pitchFamily="2" charset="0"/>
              </a:rPr>
              <a:t>No Redundancy</a:t>
            </a:r>
            <a:endParaRPr kumimoji="0" lang="en-US" sz="2400" b="0" i="0" u="none" strike="noStrike" cap="none" normalizeH="0" baseline="0" dirty="0">
              <a:ln>
                <a:noFill/>
              </a:ln>
              <a:solidFill>
                <a:schemeClr val="tx1"/>
              </a:solidFill>
              <a:effectLst/>
              <a:latin typeface="Helvetica" pitchFamily="2" charset="0"/>
            </a:endParaRPr>
          </a:p>
        </p:txBody>
      </p:sp>
      <p:cxnSp>
        <p:nvCxnSpPr>
          <p:cNvPr id="17" name="Straight Arrow Connector 16">
            <a:extLst>
              <a:ext uri="{FF2B5EF4-FFF2-40B4-BE49-F238E27FC236}">
                <a16:creationId xmlns:a16="http://schemas.microsoft.com/office/drawing/2014/main" id="{A0F759D4-6F31-8745-A6A9-D6771BE2B52C}"/>
              </a:ext>
            </a:extLst>
          </p:cNvPr>
          <p:cNvCxnSpPr>
            <a:cxnSpLocks/>
          </p:cNvCxnSpPr>
          <p:nvPr/>
        </p:nvCxnSpPr>
        <p:spPr bwMode="auto">
          <a:xfrm flipH="1">
            <a:off x="2914651" y="1531160"/>
            <a:ext cx="845819" cy="591470"/>
          </a:xfrm>
          <a:prstGeom prst="straightConnector1">
            <a:avLst/>
          </a:prstGeom>
          <a:solidFill>
            <a:schemeClr val="accent1"/>
          </a:solidFill>
          <a:ln w="28575" cap="flat" cmpd="sng" algn="ctr">
            <a:solidFill>
              <a:srgbClr val="FFC000"/>
            </a:solidFill>
            <a:prstDash val="solid"/>
            <a:round/>
            <a:headEnd type="none" w="med" len="med"/>
            <a:tailEnd type="triangle"/>
          </a:ln>
          <a:effectLst/>
        </p:spPr>
      </p:cxnSp>
    </p:spTree>
    <p:extLst>
      <p:ext uri="{BB962C8B-B14F-4D97-AF65-F5344CB8AC3E}">
        <p14:creationId xmlns:p14="http://schemas.microsoft.com/office/powerpoint/2010/main" val="1888128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3411B-C2EB-6949-B6D6-6127B59CC9CC}"/>
              </a:ext>
            </a:extLst>
          </p:cNvPr>
          <p:cNvSpPr>
            <a:spLocks noGrp="1"/>
          </p:cNvSpPr>
          <p:nvPr>
            <p:ph type="title"/>
          </p:nvPr>
        </p:nvSpPr>
        <p:spPr/>
        <p:txBody>
          <a:bodyPr/>
          <a:lstStyle/>
          <a:p>
            <a:r>
              <a:rPr lang="en-US" dirty="0"/>
              <a:t>Rendezvous</a:t>
            </a:r>
          </a:p>
        </p:txBody>
      </p:sp>
      <p:sp>
        <p:nvSpPr>
          <p:cNvPr id="3" name="Content Placeholder 2">
            <a:extLst>
              <a:ext uri="{FF2B5EF4-FFF2-40B4-BE49-F238E27FC236}">
                <a16:creationId xmlns:a16="http://schemas.microsoft.com/office/drawing/2014/main" id="{E4F3C3DB-35F6-F54C-B945-E20B3DBEF2C5}"/>
              </a:ext>
            </a:extLst>
          </p:cNvPr>
          <p:cNvSpPr>
            <a:spLocks noGrp="1"/>
          </p:cNvSpPr>
          <p:nvPr>
            <p:ph idx="1"/>
          </p:nvPr>
        </p:nvSpPr>
        <p:spPr/>
        <p:txBody>
          <a:bodyPr/>
          <a:lstStyle/>
          <a:p>
            <a:endParaRPr lang="en-US" dirty="0"/>
          </a:p>
          <a:p>
            <a:r>
              <a:rPr lang="en-US" dirty="0"/>
              <a:t>Determine the location where the total cost of meeting is minimized</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48AA530-D662-6545-82C2-754B8B7EC79D}"/>
                  </a:ext>
                </a:extLst>
              </p:cNvPr>
              <p:cNvSpPr txBox="1"/>
              <p:nvPr/>
            </p:nvSpPr>
            <p:spPr>
              <a:xfrm>
                <a:off x="2492269" y="3165370"/>
                <a:ext cx="3688189" cy="2185727"/>
              </a:xfrm>
              <a:prstGeom prst="rect">
                <a:avLst/>
              </a:prstGeom>
              <a:solidFill>
                <a:srgbClr val="FFFF00"/>
              </a:solidFill>
            </p:spPr>
            <p:txBody>
              <a:bodyPr wrap="none" rtlCol="0">
                <a:spAutoFit/>
              </a:bodyPr>
              <a:lstStyle/>
              <a:p>
                <a:pPr>
                  <a:buNone/>
                </a:pPr>
                <a:endParaRPr lang="en-US" sz="4000" dirty="0">
                  <a:solidFill>
                    <a:schemeClr val="accent2">
                      <a:lumMod val="50000"/>
                    </a:schemeClr>
                  </a:solidFill>
                </a:endParaRPr>
              </a:p>
              <a:p>
                <a:pPr>
                  <a:buNone/>
                </a:pPr>
                <a:r>
                  <a:rPr lang="en-US" sz="3600" dirty="0">
                    <a:solidFill>
                      <a:srgbClr val="C00000"/>
                    </a:solidFill>
                    <a:latin typeface="Arial" panose="020B0604020202020204" pitchFamily="34" charset="0"/>
                    <a:cs typeface="Arial" panose="020B0604020202020204" pitchFamily="34" charset="0"/>
                  </a:rPr>
                  <a:t>arg</a:t>
                </a:r>
                <a:r>
                  <a:rPr lang="en-US" sz="3600" dirty="0" err="1">
                    <a:solidFill>
                      <a:srgbClr val="00B050"/>
                    </a:solidFill>
                    <a:latin typeface="Arial" panose="020B0604020202020204" pitchFamily="34" charset="0"/>
                    <a:cs typeface="Arial" panose="020B0604020202020204" pitchFamily="34" charset="0"/>
                  </a:rPr>
                  <a:t>min</a:t>
                </a:r>
                <a:r>
                  <a:rPr lang="en-US" sz="4000" i="1" baseline="-25000" dirty="0" err="1">
                    <a:solidFill>
                      <a:srgbClr val="FF0000"/>
                    </a:solidFill>
                    <a:latin typeface="Times" pitchFamily="2" charset="0"/>
                    <a:cs typeface="Arial" panose="020B0604020202020204" pitchFamily="34" charset="0"/>
                  </a:rPr>
                  <a:t>x</a:t>
                </a:r>
                <a:r>
                  <a:rPr lang="en-US" sz="4000" dirty="0">
                    <a:solidFill>
                      <a:schemeClr val="accent2">
                        <a:lumMod val="50000"/>
                      </a:schemeClr>
                    </a:solidFill>
                  </a:rPr>
                  <a:t> </a:t>
                </a:r>
                <a14:m>
                  <m:oMath xmlns:m="http://schemas.openxmlformats.org/officeDocument/2006/math">
                    <m:nary>
                      <m:naryPr>
                        <m:chr m:val="∑"/>
                        <m:supHide m:val="on"/>
                        <m:ctrlPr>
                          <a:rPr lang="en-US" sz="4000" i="1">
                            <a:solidFill>
                              <a:schemeClr val="accent2">
                                <a:lumMod val="50000"/>
                              </a:schemeClr>
                            </a:solidFill>
                            <a:latin typeface="Cambria Math" panose="02040503050406030204" pitchFamily="18" charset="0"/>
                          </a:rPr>
                        </m:ctrlPr>
                      </m:naryPr>
                      <m:sub>
                        <m:r>
                          <m:rPr>
                            <m:brk m:alnAt="7"/>
                          </m:rPr>
                          <a:rPr lang="en-US" sz="4000" i="1">
                            <a:solidFill>
                              <a:schemeClr val="accent2">
                                <a:lumMod val="50000"/>
                              </a:schemeClr>
                            </a:solidFill>
                            <a:latin typeface="Cambria Math" panose="02040503050406030204" pitchFamily="18" charset="0"/>
                          </a:rPr>
                          <m:t>𝑖</m:t>
                        </m:r>
                      </m:sub>
                      <m:sup/>
                      <m:e>
                        <m:sSub>
                          <m:sSubPr>
                            <m:ctrlPr>
                              <a:rPr lang="en-US" sz="4000" i="1">
                                <a:solidFill>
                                  <a:schemeClr val="accent2">
                                    <a:lumMod val="50000"/>
                                  </a:schemeClr>
                                </a:solidFill>
                                <a:latin typeface="Cambria Math" panose="02040503050406030204" pitchFamily="18" charset="0"/>
                              </a:rPr>
                            </m:ctrlPr>
                          </m:sSubPr>
                          <m:e>
                            <m:r>
                              <a:rPr lang="en-US" sz="4000" i="1">
                                <a:solidFill>
                                  <a:schemeClr val="accent2">
                                    <a:lumMod val="50000"/>
                                  </a:schemeClr>
                                </a:solidFill>
                                <a:latin typeface="Cambria Math" panose="02040503050406030204" pitchFamily="18" charset="0"/>
                              </a:rPr>
                              <m:t> </m:t>
                            </m:r>
                            <m:r>
                              <a:rPr lang="en-US" sz="4000" i="1">
                                <a:solidFill>
                                  <a:schemeClr val="accent2">
                                    <a:lumMod val="50000"/>
                                  </a:schemeClr>
                                </a:solidFill>
                                <a:latin typeface="Cambria Math" panose="02040503050406030204" pitchFamily="18" charset="0"/>
                              </a:rPr>
                              <m:t>𝑓</m:t>
                            </m:r>
                          </m:e>
                          <m:sub>
                            <m:r>
                              <a:rPr lang="en-US" sz="4000" i="1">
                                <a:solidFill>
                                  <a:schemeClr val="accent2">
                                    <a:lumMod val="50000"/>
                                  </a:schemeClr>
                                </a:solidFill>
                                <a:latin typeface="Cambria Math" panose="02040503050406030204" pitchFamily="18" charset="0"/>
                              </a:rPr>
                              <m:t>𝑖</m:t>
                            </m:r>
                          </m:sub>
                        </m:sSub>
                        <m:d>
                          <m:dPr>
                            <m:ctrlPr>
                              <a:rPr lang="en-US" sz="4000" i="1">
                                <a:solidFill>
                                  <a:schemeClr val="accent2">
                                    <a:lumMod val="50000"/>
                                  </a:schemeClr>
                                </a:solidFill>
                                <a:latin typeface="Cambria Math" panose="02040503050406030204" pitchFamily="18" charset="0"/>
                              </a:rPr>
                            </m:ctrlPr>
                          </m:dPr>
                          <m:e>
                            <m:r>
                              <a:rPr lang="en-US" sz="4000" i="1">
                                <a:solidFill>
                                  <a:schemeClr val="accent2">
                                    <a:lumMod val="50000"/>
                                  </a:schemeClr>
                                </a:solidFill>
                                <a:latin typeface="Cambria Math" panose="02040503050406030204" pitchFamily="18" charset="0"/>
                              </a:rPr>
                              <m:t>𝑥</m:t>
                            </m:r>
                          </m:e>
                        </m:d>
                      </m:e>
                    </m:nary>
                  </m:oMath>
                </a14:m>
                <a:endParaRPr lang="en-US" sz="4000" dirty="0">
                  <a:solidFill>
                    <a:schemeClr val="accent2">
                      <a:lumMod val="50000"/>
                    </a:schemeClr>
                  </a:solidFill>
                </a:endParaRPr>
              </a:p>
              <a:p>
                <a:pPr>
                  <a:buNone/>
                </a:pPr>
                <a:endParaRPr lang="en-US" sz="4000" dirty="0"/>
              </a:p>
            </p:txBody>
          </p:sp>
        </mc:Choice>
        <mc:Fallback xmlns="">
          <p:sp>
            <p:nvSpPr>
              <p:cNvPr id="5" name="TextBox 4">
                <a:extLst>
                  <a:ext uri="{FF2B5EF4-FFF2-40B4-BE49-F238E27FC236}">
                    <a16:creationId xmlns:a16="http://schemas.microsoft.com/office/drawing/2014/main" id="{E48AA530-D662-6545-82C2-754B8B7EC79D}"/>
                  </a:ext>
                </a:extLst>
              </p:cNvPr>
              <p:cNvSpPr txBox="1">
                <a:spLocks noRot="1" noChangeAspect="1" noMove="1" noResize="1" noEditPoints="1" noAdjustHandles="1" noChangeArrowheads="1" noChangeShapeType="1" noTextEdit="1"/>
              </p:cNvSpPr>
              <p:nvPr/>
            </p:nvSpPr>
            <p:spPr>
              <a:xfrm>
                <a:off x="2492269" y="3165370"/>
                <a:ext cx="3688189" cy="2185727"/>
              </a:xfrm>
              <a:prstGeom prst="rect">
                <a:avLst/>
              </a:prstGeom>
              <a:blipFill>
                <a:blip r:embed="rId2"/>
                <a:stretch>
                  <a:fillRect l="-4452" t="-11561" b="-34682"/>
                </a:stretch>
              </a:blipFill>
            </p:spPr>
            <p:txBody>
              <a:bodyPr/>
              <a:lstStyle/>
              <a:p>
                <a:r>
                  <a:rPr lang="en-US">
                    <a:noFill/>
                  </a:rPr>
                  <a:t> </a:t>
                </a:r>
              </a:p>
            </p:txBody>
          </p:sp>
        </mc:Fallback>
      </mc:AlternateContent>
    </p:spTree>
    <p:extLst>
      <p:ext uri="{BB962C8B-B14F-4D97-AF65-F5344CB8AC3E}">
        <p14:creationId xmlns:p14="http://schemas.microsoft.com/office/powerpoint/2010/main" val="40152123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4A96566-54DC-134D-9E74-A8C06A9921DF}"/>
                  </a:ext>
                </a:extLst>
              </p:cNvPr>
              <p:cNvSpPr txBox="1"/>
              <p:nvPr/>
            </p:nvSpPr>
            <p:spPr>
              <a:xfrm>
                <a:off x="3175089" y="309924"/>
                <a:ext cx="2918967" cy="1137876"/>
              </a:xfrm>
              <a:prstGeom prst="rect">
                <a:avLst/>
              </a:prstGeom>
              <a:solidFill>
                <a:schemeClr val="accent6">
                  <a:lumMod val="20000"/>
                  <a:lumOff val="80000"/>
                </a:scheme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2800" b="0" i="0" smtClean="0">
                          <a:solidFill>
                            <a:schemeClr val="accent2">
                              <a:lumMod val="50000"/>
                            </a:schemeClr>
                          </a:solidFill>
                          <a:latin typeface="Cambria Math" panose="02040503050406030204" pitchFamily="18" charset="0"/>
                        </a:rPr>
                        <m:t>argmin</m:t>
                      </m:r>
                      <m:nary>
                        <m:naryPr>
                          <m:chr m:val="∑"/>
                          <m:supHide m:val="on"/>
                          <m:ctrlPr>
                            <a:rPr lang="en-US" sz="2800" b="0" i="1" smtClean="0">
                              <a:solidFill>
                                <a:schemeClr val="accent2">
                                  <a:lumMod val="50000"/>
                                </a:schemeClr>
                              </a:solidFill>
                              <a:latin typeface="Cambria Math" panose="02040503050406030204" pitchFamily="18" charset="0"/>
                            </a:rPr>
                          </m:ctrlPr>
                        </m:naryPr>
                        <m:sub>
                          <m:r>
                            <m:rPr>
                              <m:brk m:alnAt="7"/>
                            </m:rPr>
                            <a:rPr lang="en-US" sz="2800" b="0" i="1" smtClean="0">
                              <a:solidFill>
                                <a:schemeClr val="accent2">
                                  <a:lumMod val="50000"/>
                                </a:schemeClr>
                              </a:solidFill>
                              <a:latin typeface="Cambria Math" panose="02040503050406030204" pitchFamily="18" charset="0"/>
                            </a:rPr>
                            <m:t>𝑖</m:t>
                          </m:r>
                          <m:r>
                            <a:rPr lang="en-US" sz="2800" b="0" i="1" smtClean="0">
                              <a:solidFill>
                                <a:schemeClr val="accent2">
                                  <a:lumMod val="50000"/>
                                </a:schemeClr>
                              </a:solidFill>
                              <a:latin typeface="Cambria Math" panose="02040503050406030204" pitchFamily="18" charset="0"/>
                              <a:ea typeface="Cambria Math" panose="02040503050406030204" pitchFamily="18" charset="0"/>
                            </a:rPr>
                            <m:t>∈</m:t>
                          </m:r>
                          <m:r>
                            <a:rPr lang="en-US" sz="2800" b="0" i="1" smtClean="0">
                              <a:solidFill>
                                <a:schemeClr val="accent2">
                                  <a:lumMod val="50000"/>
                                </a:schemeClr>
                              </a:solidFill>
                              <a:latin typeface="Cambria Math" panose="02040503050406030204" pitchFamily="18" charset="0"/>
                              <a:ea typeface="Cambria Math" panose="02040503050406030204" pitchFamily="18" charset="0"/>
                            </a:rPr>
                            <m:t>𝐺</m:t>
                          </m:r>
                        </m:sub>
                        <m:sup/>
                        <m:e>
                          <m:sSub>
                            <m:sSubPr>
                              <m:ctrlPr>
                                <a:rPr lang="en-US" sz="2800" i="1">
                                  <a:solidFill>
                                    <a:schemeClr val="accent2">
                                      <a:lumMod val="50000"/>
                                    </a:schemeClr>
                                  </a:solidFill>
                                  <a:latin typeface="Cambria Math" panose="02040503050406030204" pitchFamily="18" charset="0"/>
                                </a:rPr>
                              </m:ctrlPr>
                            </m:sSubPr>
                            <m:e>
                              <m:r>
                                <a:rPr lang="en-US" sz="2800" i="1" smtClean="0">
                                  <a:solidFill>
                                    <a:schemeClr val="accent2">
                                      <a:lumMod val="50000"/>
                                    </a:schemeClr>
                                  </a:solidFill>
                                  <a:latin typeface="Cambria Math" panose="02040503050406030204" pitchFamily="18" charset="0"/>
                                </a:rPr>
                                <m:t>𝑓</m:t>
                              </m:r>
                            </m:e>
                            <m:sub>
                              <m:r>
                                <a:rPr lang="en-US" sz="2800" i="1" smtClean="0">
                                  <a:solidFill>
                                    <a:schemeClr val="accent2">
                                      <a:lumMod val="50000"/>
                                    </a:schemeClr>
                                  </a:solidFill>
                                  <a:latin typeface="Cambria Math" panose="02040503050406030204" pitchFamily="18" charset="0"/>
                                </a:rPr>
                                <m:t>𝑖</m:t>
                              </m:r>
                            </m:sub>
                          </m:sSub>
                          <m:d>
                            <m:dPr>
                              <m:ctrlPr>
                                <a:rPr lang="en-US" sz="2800" i="1">
                                  <a:solidFill>
                                    <a:schemeClr val="accent2">
                                      <a:lumMod val="50000"/>
                                    </a:schemeClr>
                                  </a:solidFill>
                                  <a:latin typeface="Cambria Math" panose="02040503050406030204" pitchFamily="18" charset="0"/>
                                </a:rPr>
                              </m:ctrlPr>
                            </m:dPr>
                            <m:e>
                              <m:r>
                                <a:rPr lang="en-US" sz="2800" i="1" smtClean="0">
                                  <a:solidFill>
                                    <a:schemeClr val="accent2">
                                      <a:lumMod val="50000"/>
                                    </a:schemeClr>
                                  </a:solidFill>
                                  <a:latin typeface="Cambria Math" panose="02040503050406030204" pitchFamily="18" charset="0"/>
                                </a:rPr>
                                <m:t>𝑥</m:t>
                              </m:r>
                            </m:e>
                          </m:d>
                        </m:e>
                      </m:nary>
                    </m:oMath>
                  </m:oMathPara>
                </a14:m>
                <a:endParaRPr lang="en-US" sz="3600" i="1" dirty="0">
                  <a:solidFill>
                    <a:srgbClr val="FF0000"/>
                  </a:solidFill>
                  <a:latin typeface="Times New Roman" panose="02020603050405020304" pitchFamily="18" charset="0"/>
                  <a:ea typeface="Helvetica"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54A96566-54DC-134D-9E74-A8C06A9921DF}"/>
                  </a:ext>
                </a:extLst>
              </p:cNvPr>
              <p:cNvSpPr txBox="1">
                <a:spLocks noRot="1" noChangeAspect="1" noMove="1" noResize="1" noEditPoints="1" noAdjustHandles="1" noChangeArrowheads="1" noChangeShapeType="1" noTextEdit="1"/>
              </p:cNvSpPr>
              <p:nvPr/>
            </p:nvSpPr>
            <p:spPr>
              <a:xfrm>
                <a:off x="3175089" y="309924"/>
                <a:ext cx="2918967" cy="1137876"/>
              </a:xfrm>
              <a:prstGeom prst="rect">
                <a:avLst/>
              </a:prstGeom>
              <a:blipFill>
                <a:blip r:embed="rId2"/>
                <a:stretch>
                  <a:fillRect t="-130000" b="-182222"/>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54B0FFA2-3817-B340-8D5F-A1853440FEE6}"/>
              </a:ext>
            </a:extLst>
          </p:cNvPr>
          <p:cNvSpPr/>
          <p:nvPr/>
        </p:nvSpPr>
        <p:spPr bwMode="auto">
          <a:xfrm>
            <a:off x="329019" y="2205990"/>
            <a:ext cx="2846070" cy="2297430"/>
          </a:xfrm>
          <a:prstGeom prst="rect">
            <a:avLst/>
          </a:prstGeom>
          <a:solidFill>
            <a:srgbClr val="FFC819"/>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endParaRPr lang="en-US" dirty="0">
              <a:latin typeface="Helvetica" pitchFamily="2" charset="0"/>
            </a:endParaRPr>
          </a:p>
          <a:p>
            <a:pPr marR="0" algn="ctr" defTabSz="914400" rtl="0" eaLnBrk="0" fontAlgn="base" latinLnBrk="0" hangingPunct="0">
              <a:lnSpc>
                <a:spcPct val="100000"/>
              </a:lnSpc>
              <a:spcBef>
                <a:spcPct val="20000"/>
              </a:spcBef>
              <a:spcAft>
                <a:spcPct val="0"/>
              </a:spcAft>
              <a:buClr>
                <a:srgbClr val="FF0000"/>
              </a:buClr>
              <a:buSzPct val="65000"/>
              <a:buNone/>
              <a:tabLst/>
            </a:pPr>
            <a:r>
              <a:rPr lang="en-US" dirty="0">
                <a:latin typeface="Helvetica" pitchFamily="2" charset="0"/>
              </a:rPr>
              <a:t>Independent</a:t>
            </a:r>
          </a:p>
          <a:p>
            <a:pPr marR="0" algn="ctr" defTabSz="914400" rtl="0" eaLnBrk="0" fontAlgn="base" latinLnBrk="0" hangingPunct="0">
              <a:lnSpc>
                <a:spcPct val="100000"/>
              </a:lnSpc>
              <a:spcBef>
                <a:spcPct val="20000"/>
              </a:spcBef>
              <a:spcAft>
                <a:spcPct val="0"/>
              </a:spcAft>
              <a:buClr>
                <a:srgbClr val="FF0000"/>
              </a:buClr>
              <a:buSzPct val="65000"/>
              <a:buNone/>
              <a:tabLst/>
            </a:pPr>
            <a:r>
              <a:rPr lang="en-US" dirty="0">
                <a:latin typeface="Helvetica" pitchFamily="2" charset="0"/>
              </a:rPr>
              <a:t>Functions:</a:t>
            </a:r>
          </a:p>
          <a:p>
            <a:pPr marR="0" algn="ctr" defTabSz="914400" rtl="0" eaLnBrk="0" fontAlgn="base" latinLnBrk="0" hangingPunct="0">
              <a:lnSpc>
                <a:spcPct val="100000"/>
              </a:lnSpc>
              <a:spcBef>
                <a:spcPct val="20000"/>
              </a:spcBef>
              <a:spcAft>
                <a:spcPct val="0"/>
              </a:spcAft>
              <a:buClr>
                <a:srgbClr val="FF0000"/>
              </a:buClr>
              <a:buSzPct val="65000"/>
              <a:buNone/>
              <a:tabLst/>
            </a:pPr>
            <a:r>
              <a:rPr lang="en-US" dirty="0">
                <a:solidFill>
                  <a:srgbClr val="FF0000"/>
                </a:solidFill>
                <a:latin typeface="Helvetica" pitchFamily="2" charset="0"/>
              </a:rPr>
              <a:t>No Redundancy</a:t>
            </a:r>
            <a:endParaRPr kumimoji="0" lang="en-US" sz="2400" b="0" i="0" u="none" strike="noStrike" cap="none" normalizeH="0" baseline="0" dirty="0">
              <a:ln>
                <a:noFill/>
              </a:ln>
              <a:solidFill>
                <a:schemeClr val="tx1"/>
              </a:solidFill>
              <a:effectLst/>
              <a:latin typeface="Helvetica" pitchFamily="2" charset="0"/>
            </a:endParaRPr>
          </a:p>
        </p:txBody>
      </p:sp>
      <p:sp>
        <p:nvSpPr>
          <p:cNvPr id="6" name="Rectangle 5">
            <a:extLst>
              <a:ext uri="{FF2B5EF4-FFF2-40B4-BE49-F238E27FC236}">
                <a16:creationId xmlns:a16="http://schemas.microsoft.com/office/drawing/2014/main" id="{2718EDB7-B530-CA46-ADEA-5E2B5D4C7DE7}"/>
              </a:ext>
            </a:extLst>
          </p:cNvPr>
          <p:cNvSpPr/>
          <p:nvPr/>
        </p:nvSpPr>
        <p:spPr bwMode="auto">
          <a:xfrm>
            <a:off x="4789477" y="2205990"/>
            <a:ext cx="2846070" cy="1665430"/>
          </a:xfrm>
          <a:prstGeom prst="rect">
            <a:avLst/>
          </a:prstGeom>
          <a:solidFill>
            <a:srgbClr val="92D05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endParaRPr lang="en-US" dirty="0">
              <a:latin typeface="Helvetica" pitchFamily="2" charset="0"/>
            </a:endParaRPr>
          </a:p>
          <a:p>
            <a:pPr marR="0" algn="ctr" defTabSz="914400" rtl="0" eaLnBrk="0" fontAlgn="base" latinLnBrk="0" hangingPunct="0">
              <a:lnSpc>
                <a:spcPct val="100000"/>
              </a:lnSpc>
              <a:spcBef>
                <a:spcPct val="20000"/>
              </a:spcBef>
              <a:spcAft>
                <a:spcPct val="0"/>
              </a:spcAft>
              <a:buClr>
                <a:srgbClr val="FF0000"/>
              </a:buClr>
              <a:buSzPct val="65000"/>
              <a:buNone/>
              <a:tabLst/>
            </a:pPr>
            <a:r>
              <a:rPr lang="en-US" dirty="0">
                <a:latin typeface="Helvetica" pitchFamily="2" charset="0"/>
              </a:rPr>
              <a:t>Functions with</a:t>
            </a:r>
          </a:p>
          <a:p>
            <a:pPr marR="0" algn="ctr" defTabSz="914400" rtl="0" eaLnBrk="0" fontAlgn="base" latinLnBrk="0" hangingPunct="0">
              <a:lnSpc>
                <a:spcPct val="100000"/>
              </a:lnSpc>
              <a:spcBef>
                <a:spcPct val="20000"/>
              </a:spcBef>
              <a:spcAft>
                <a:spcPct val="0"/>
              </a:spcAft>
              <a:buClr>
                <a:srgbClr val="FF0000"/>
              </a:buClr>
              <a:buSzPct val="65000"/>
              <a:buNone/>
              <a:tabLst/>
            </a:pPr>
            <a:r>
              <a:rPr lang="en-US" dirty="0">
                <a:solidFill>
                  <a:srgbClr val="FF0000"/>
                </a:solidFill>
                <a:latin typeface="Helvetica" pitchFamily="2" charset="0"/>
              </a:rPr>
              <a:t>Redundancy</a:t>
            </a:r>
            <a:endParaRPr kumimoji="0" lang="en-US" sz="2400" b="0" i="0" u="none" strike="noStrike" cap="none" normalizeH="0" baseline="0" dirty="0">
              <a:ln>
                <a:noFill/>
              </a:ln>
              <a:solidFill>
                <a:srgbClr val="FF0000"/>
              </a:solidFill>
              <a:effectLst/>
              <a:latin typeface="Helvetica" pitchFamily="2" charset="0"/>
            </a:endParaRPr>
          </a:p>
        </p:txBody>
      </p:sp>
      <p:cxnSp>
        <p:nvCxnSpPr>
          <p:cNvPr id="17" name="Straight Arrow Connector 16">
            <a:extLst>
              <a:ext uri="{FF2B5EF4-FFF2-40B4-BE49-F238E27FC236}">
                <a16:creationId xmlns:a16="http://schemas.microsoft.com/office/drawing/2014/main" id="{A0F759D4-6F31-8745-A6A9-D6771BE2B52C}"/>
              </a:ext>
            </a:extLst>
          </p:cNvPr>
          <p:cNvCxnSpPr>
            <a:cxnSpLocks/>
          </p:cNvCxnSpPr>
          <p:nvPr/>
        </p:nvCxnSpPr>
        <p:spPr bwMode="auto">
          <a:xfrm flipH="1">
            <a:off x="2914651" y="1531160"/>
            <a:ext cx="845819" cy="591470"/>
          </a:xfrm>
          <a:prstGeom prst="straightConnector1">
            <a:avLst/>
          </a:prstGeom>
          <a:solidFill>
            <a:schemeClr val="accent1"/>
          </a:solidFill>
          <a:ln w="28575" cap="flat" cmpd="sng" algn="ctr">
            <a:solidFill>
              <a:srgbClr val="FFC000"/>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BC904613-83D2-2647-ACF4-43AE47E7CF73}"/>
              </a:ext>
            </a:extLst>
          </p:cNvPr>
          <p:cNvCxnSpPr>
            <a:cxnSpLocks/>
          </p:cNvCxnSpPr>
          <p:nvPr/>
        </p:nvCxnSpPr>
        <p:spPr bwMode="auto">
          <a:xfrm>
            <a:off x="5314950" y="1531160"/>
            <a:ext cx="1064230" cy="591470"/>
          </a:xfrm>
          <a:prstGeom prst="straightConnector1">
            <a:avLst/>
          </a:prstGeom>
          <a:solidFill>
            <a:schemeClr val="accent1"/>
          </a:solidFill>
          <a:ln w="28575" cap="flat" cmpd="sng" algn="ctr">
            <a:solidFill>
              <a:srgbClr val="00B050"/>
            </a:solidFill>
            <a:prstDash val="solid"/>
            <a:round/>
            <a:headEnd type="none" w="med" len="med"/>
            <a:tailEnd type="triangle"/>
          </a:ln>
          <a:effectLst/>
        </p:spPr>
      </p:cxnSp>
    </p:spTree>
    <p:extLst>
      <p:ext uri="{BB962C8B-B14F-4D97-AF65-F5344CB8AC3E}">
        <p14:creationId xmlns:p14="http://schemas.microsoft.com/office/powerpoint/2010/main" val="22407048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5EFD096-2EF2-FC4C-AEDA-0729C4D89F64}"/>
              </a:ext>
            </a:extLst>
          </p:cNvPr>
          <p:cNvGrpSpPr/>
          <p:nvPr/>
        </p:nvGrpSpPr>
        <p:grpSpPr>
          <a:xfrm>
            <a:off x="329019" y="309924"/>
            <a:ext cx="8562895" cy="5766566"/>
            <a:chOff x="329019" y="309924"/>
            <a:chExt cx="8562895" cy="5766566"/>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4A96566-54DC-134D-9E74-A8C06A9921DF}"/>
                    </a:ext>
                  </a:extLst>
                </p:cNvPr>
                <p:cNvSpPr txBox="1"/>
                <p:nvPr/>
              </p:nvSpPr>
              <p:spPr>
                <a:xfrm>
                  <a:off x="3175089" y="309924"/>
                  <a:ext cx="2918967" cy="1137876"/>
                </a:xfrm>
                <a:prstGeom prst="rect">
                  <a:avLst/>
                </a:prstGeom>
                <a:solidFill>
                  <a:schemeClr val="accent6">
                    <a:lumMod val="20000"/>
                    <a:lumOff val="80000"/>
                  </a:scheme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2800" b="0" i="0" smtClean="0">
                            <a:solidFill>
                              <a:schemeClr val="accent2">
                                <a:lumMod val="50000"/>
                              </a:schemeClr>
                            </a:solidFill>
                            <a:latin typeface="Cambria Math" panose="02040503050406030204" pitchFamily="18" charset="0"/>
                          </a:rPr>
                          <m:t>argmin</m:t>
                        </m:r>
                        <m:nary>
                          <m:naryPr>
                            <m:chr m:val="∑"/>
                            <m:supHide m:val="on"/>
                            <m:ctrlPr>
                              <a:rPr lang="en-US" sz="2800" b="0" i="1" smtClean="0">
                                <a:solidFill>
                                  <a:schemeClr val="accent2">
                                    <a:lumMod val="50000"/>
                                  </a:schemeClr>
                                </a:solidFill>
                                <a:latin typeface="Cambria Math" panose="02040503050406030204" pitchFamily="18" charset="0"/>
                              </a:rPr>
                            </m:ctrlPr>
                          </m:naryPr>
                          <m:sub>
                            <m:r>
                              <m:rPr>
                                <m:brk m:alnAt="7"/>
                              </m:rPr>
                              <a:rPr lang="en-US" sz="2800" b="0" i="1" smtClean="0">
                                <a:solidFill>
                                  <a:schemeClr val="accent2">
                                    <a:lumMod val="50000"/>
                                  </a:schemeClr>
                                </a:solidFill>
                                <a:latin typeface="Cambria Math" panose="02040503050406030204" pitchFamily="18" charset="0"/>
                              </a:rPr>
                              <m:t>𝑖</m:t>
                            </m:r>
                            <m:r>
                              <a:rPr lang="en-US" sz="2800" b="0" i="1" smtClean="0">
                                <a:solidFill>
                                  <a:schemeClr val="accent2">
                                    <a:lumMod val="50000"/>
                                  </a:schemeClr>
                                </a:solidFill>
                                <a:latin typeface="Cambria Math" panose="02040503050406030204" pitchFamily="18" charset="0"/>
                                <a:ea typeface="Cambria Math" panose="02040503050406030204" pitchFamily="18" charset="0"/>
                              </a:rPr>
                              <m:t>∈</m:t>
                            </m:r>
                            <m:r>
                              <a:rPr lang="en-US" sz="2800" b="0" i="1" smtClean="0">
                                <a:solidFill>
                                  <a:schemeClr val="accent2">
                                    <a:lumMod val="50000"/>
                                  </a:schemeClr>
                                </a:solidFill>
                                <a:latin typeface="Cambria Math" panose="02040503050406030204" pitchFamily="18" charset="0"/>
                                <a:ea typeface="Cambria Math" panose="02040503050406030204" pitchFamily="18" charset="0"/>
                              </a:rPr>
                              <m:t>𝐺</m:t>
                            </m:r>
                          </m:sub>
                          <m:sup/>
                          <m:e>
                            <m:sSub>
                              <m:sSubPr>
                                <m:ctrlPr>
                                  <a:rPr lang="en-US" sz="2800" i="1">
                                    <a:solidFill>
                                      <a:schemeClr val="accent2">
                                        <a:lumMod val="50000"/>
                                      </a:schemeClr>
                                    </a:solidFill>
                                    <a:latin typeface="Cambria Math" panose="02040503050406030204" pitchFamily="18" charset="0"/>
                                  </a:rPr>
                                </m:ctrlPr>
                              </m:sSubPr>
                              <m:e>
                                <m:r>
                                  <a:rPr lang="en-US" sz="2800" i="1" smtClean="0">
                                    <a:solidFill>
                                      <a:schemeClr val="accent2">
                                        <a:lumMod val="50000"/>
                                      </a:schemeClr>
                                    </a:solidFill>
                                    <a:latin typeface="Cambria Math" panose="02040503050406030204" pitchFamily="18" charset="0"/>
                                  </a:rPr>
                                  <m:t>𝑓</m:t>
                                </m:r>
                              </m:e>
                              <m:sub>
                                <m:r>
                                  <a:rPr lang="en-US" sz="2800" i="1" smtClean="0">
                                    <a:solidFill>
                                      <a:schemeClr val="accent2">
                                        <a:lumMod val="50000"/>
                                      </a:schemeClr>
                                    </a:solidFill>
                                    <a:latin typeface="Cambria Math" panose="02040503050406030204" pitchFamily="18" charset="0"/>
                                  </a:rPr>
                                  <m:t>𝑖</m:t>
                                </m:r>
                              </m:sub>
                            </m:sSub>
                            <m:d>
                              <m:dPr>
                                <m:ctrlPr>
                                  <a:rPr lang="en-US" sz="2800" i="1">
                                    <a:solidFill>
                                      <a:schemeClr val="accent2">
                                        <a:lumMod val="50000"/>
                                      </a:schemeClr>
                                    </a:solidFill>
                                    <a:latin typeface="Cambria Math" panose="02040503050406030204" pitchFamily="18" charset="0"/>
                                  </a:rPr>
                                </m:ctrlPr>
                              </m:dPr>
                              <m:e>
                                <m:r>
                                  <a:rPr lang="en-US" sz="2800" i="1" smtClean="0">
                                    <a:solidFill>
                                      <a:schemeClr val="accent2">
                                        <a:lumMod val="50000"/>
                                      </a:schemeClr>
                                    </a:solidFill>
                                    <a:latin typeface="Cambria Math" panose="02040503050406030204" pitchFamily="18" charset="0"/>
                                  </a:rPr>
                                  <m:t>𝑥</m:t>
                                </m:r>
                              </m:e>
                            </m:d>
                          </m:e>
                        </m:nary>
                      </m:oMath>
                    </m:oMathPara>
                  </a14:m>
                  <a:endParaRPr lang="en-US" sz="3600" i="1" dirty="0">
                    <a:solidFill>
                      <a:srgbClr val="FF0000"/>
                    </a:solidFill>
                    <a:latin typeface="Times New Roman" panose="02020603050405020304" pitchFamily="18" charset="0"/>
                    <a:ea typeface="Helvetica"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54A96566-54DC-134D-9E74-A8C06A9921DF}"/>
                    </a:ext>
                  </a:extLst>
                </p:cNvPr>
                <p:cNvSpPr txBox="1">
                  <a:spLocks noRot="1" noChangeAspect="1" noMove="1" noResize="1" noEditPoints="1" noAdjustHandles="1" noChangeArrowheads="1" noChangeShapeType="1" noTextEdit="1"/>
                </p:cNvSpPr>
                <p:nvPr/>
              </p:nvSpPr>
              <p:spPr>
                <a:xfrm>
                  <a:off x="3175089" y="309924"/>
                  <a:ext cx="2918967" cy="1137876"/>
                </a:xfrm>
                <a:prstGeom prst="rect">
                  <a:avLst/>
                </a:prstGeom>
                <a:blipFill>
                  <a:blip r:embed="rId2"/>
                  <a:stretch>
                    <a:fillRect t="-130000" b="-182222"/>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54B0FFA2-3817-B340-8D5F-A1853440FEE6}"/>
                </a:ext>
              </a:extLst>
            </p:cNvPr>
            <p:cNvSpPr/>
            <p:nvPr/>
          </p:nvSpPr>
          <p:spPr bwMode="auto">
            <a:xfrm>
              <a:off x="329019" y="2205990"/>
              <a:ext cx="2846070" cy="2297430"/>
            </a:xfrm>
            <a:prstGeom prst="rect">
              <a:avLst/>
            </a:prstGeom>
            <a:solidFill>
              <a:srgbClr val="FFC819"/>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endParaRPr lang="en-US" dirty="0">
                <a:latin typeface="Helvetica" pitchFamily="2" charset="0"/>
              </a:endParaRPr>
            </a:p>
            <a:p>
              <a:pPr marR="0" algn="ctr" defTabSz="914400" rtl="0" eaLnBrk="0" fontAlgn="base" latinLnBrk="0" hangingPunct="0">
                <a:lnSpc>
                  <a:spcPct val="100000"/>
                </a:lnSpc>
                <a:spcBef>
                  <a:spcPct val="20000"/>
                </a:spcBef>
                <a:spcAft>
                  <a:spcPct val="0"/>
                </a:spcAft>
                <a:buClr>
                  <a:srgbClr val="FF0000"/>
                </a:buClr>
                <a:buSzPct val="65000"/>
                <a:buNone/>
                <a:tabLst/>
              </a:pPr>
              <a:r>
                <a:rPr lang="en-US" dirty="0">
                  <a:latin typeface="Helvetica" pitchFamily="2" charset="0"/>
                </a:rPr>
                <a:t>Independent</a:t>
              </a:r>
            </a:p>
            <a:p>
              <a:pPr marR="0" algn="ctr" defTabSz="914400" rtl="0" eaLnBrk="0" fontAlgn="base" latinLnBrk="0" hangingPunct="0">
                <a:lnSpc>
                  <a:spcPct val="100000"/>
                </a:lnSpc>
                <a:spcBef>
                  <a:spcPct val="20000"/>
                </a:spcBef>
                <a:spcAft>
                  <a:spcPct val="0"/>
                </a:spcAft>
                <a:buClr>
                  <a:srgbClr val="FF0000"/>
                </a:buClr>
                <a:buSzPct val="65000"/>
                <a:buNone/>
                <a:tabLst/>
              </a:pPr>
              <a:r>
                <a:rPr lang="en-US" dirty="0">
                  <a:latin typeface="Helvetica" pitchFamily="2" charset="0"/>
                </a:rPr>
                <a:t>Functions:</a:t>
              </a:r>
            </a:p>
            <a:p>
              <a:pPr marR="0" algn="ctr" defTabSz="914400" rtl="0" eaLnBrk="0" fontAlgn="base" latinLnBrk="0" hangingPunct="0">
                <a:lnSpc>
                  <a:spcPct val="100000"/>
                </a:lnSpc>
                <a:spcBef>
                  <a:spcPct val="20000"/>
                </a:spcBef>
                <a:spcAft>
                  <a:spcPct val="0"/>
                </a:spcAft>
                <a:buClr>
                  <a:srgbClr val="FF0000"/>
                </a:buClr>
                <a:buSzPct val="65000"/>
                <a:buNone/>
                <a:tabLst/>
              </a:pPr>
              <a:r>
                <a:rPr lang="en-US" dirty="0">
                  <a:solidFill>
                    <a:srgbClr val="FF0000"/>
                  </a:solidFill>
                  <a:latin typeface="Helvetica" pitchFamily="2" charset="0"/>
                </a:rPr>
                <a:t>No Redundancy</a:t>
              </a:r>
              <a:endParaRPr kumimoji="0" lang="en-US" sz="2400" b="0" i="0" u="none" strike="noStrike" cap="none" normalizeH="0" baseline="0" dirty="0">
                <a:ln>
                  <a:noFill/>
                </a:ln>
                <a:solidFill>
                  <a:schemeClr val="tx1"/>
                </a:solidFill>
                <a:effectLst/>
                <a:latin typeface="Helvetica" pitchFamily="2" charset="0"/>
              </a:endParaRPr>
            </a:p>
          </p:txBody>
        </p:sp>
        <p:sp>
          <p:nvSpPr>
            <p:cNvPr id="6" name="Rectangle 5">
              <a:extLst>
                <a:ext uri="{FF2B5EF4-FFF2-40B4-BE49-F238E27FC236}">
                  <a16:creationId xmlns:a16="http://schemas.microsoft.com/office/drawing/2014/main" id="{2718EDB7-B530-CA46-ADEA-5E2B5D4C7DE7}"/>
                </a:ext>
              </a:extLst>
            </p:cNvPr>
            <p:cNvSpPr/>
            <p:nvPr/>
          </p:nvSpPr>
          <p:spPr bwMode="auto">
            <a:xfrm>
              <a:off x="4789477" y="2205990"/>
              <a:ext cx="2846070" cy="1665430"/>
            </a:xfrm>
            <a:prstGeom prst="rect">
              <a:avLst/>
            </a:prstGeom>
            <a:solidFill>
              <a:srgbClr val="92D05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endParaRPr lang="en-US" dirty="0">
                <a:latin typeface="Helvetica" pitchFamily="2" charset="0"/>
              </a:endParaRPr>
            </a:p>
            <a:p>
              <a:pPr marR="0" algn="ctr" defTabSz="914400" rtl="0" eaLnBrk="0" fontAlgn="base" latinLnBrk="0" hangingPunct="0">
                <a:lnSpc>
                  <a:spcPct val="100000"/>
                </a:lnSpc>
                <a:spcBef>
                  <a:spcPct val="20000"/>
                </a:spcBef>
                <a:spcAft>
                  <a:spcPct val="0"/>
                </a:spcAft>
                <a:buClr>
                  <a:srgbClr val="FF0000"/>
                </a:buClr>
                <a:buSzPct val="65000"/>
                <a:buNone/>
                <a:tabLst/>
              </a:pPr>
              <a:r>
                <a:rPr lang="en-US" dirty="0">
                  <a:latin typeface="Helvetica" pitchFamily="2" charset="0"/>
                </a:rPr>
                <a:t>Functions with</a:t>
              </a:r>
            </a:p>
            <a:p>
              <a:pPr marR="0" algn="ctr" defTabSz="914400" rtl="0" eaLnBrk="0" fontAlgn="base" latinLnBrk="0" hangingPunct="0">
                <a:lnSpc>
                  <a:spcPct val="100000"/>
                </a:lnSpc>
                <a:spcBef>
                  <a:spcPct val="20000"/>
                </a:spcBef>
                <a:spcAft>
                  <a:spcPct val="0"/>
                </a:spcAft>
                <a:buClr>
                  <a:srgbClr val="FF0000"/>
                </a:buClr>
                <a:buSzPct val="65000"/>
                <a:buNone/>
                <a:tabLst/>
              </a:pPr>
              <a:r>
                <a:rPr lang="en-US" dirty="0">
                  <a:solidFill>
                    <a:srgbClr val="FF0000"/>
                  </a:solidFill>
                  <a:latin typeface="Helvetica" pitchFamily="2" charset="0"/>
                </a:rPr>
                <a:t>Redundancy</a:t>
              </a:r>
              <a:endParaRPr kumimoji="0" lang="en-US" sz="2400" b="0" i="0" u="none" strike="noStrike" cap="none" normalizeH="0" baseline="0" dirty="0">
                <a:ln>
                  <a:noFill/>
                </a:ln>
                <a:solidFill>
                  <a:srgbClr val="FF0000"/>
                </a:solidFill>
                <a:effectLst/>
                <a:latin typeface="Helvetica" pitchFamily="2" charset="0"/>
              </a:endParaRPr>
            </a:p>
          </p:txBody>
        </p:sp>
        <p:cxnSp>
          <p:nvCxnSpPr>
            <p:cNvPr id="17" name="Straight Arrow Connector 16">
              <a:extLst>
                <a:ext uri="{FF2B5EF4-FFF2-40B4-BE49-F238E27FC236}">
                  <a16:creationId xmlns:a16="http://schemas.microsoft.com/office/drawing/2014/main" id="{A0F759D4-6F31-8745-A6A9-D6771BE2B52C}"/>
                </a:ext>
              </a:extLst>
            </p:cNvPr>
            <p:cNvCxnSpPr>
              <a:cxnSpLocks/>
            </p:cNvCxnSpPr>
            <p:nvPr/>
          </p:nvCxnSpPr>
          <p:spPr bwMode="auto">
            <a:xfrm flipH="1">
              <a:off x="2914651" y="1531160"/>
              <a:ext cx="845819" cy="591470"/>
            </a:xfrm>
            <a:prstGeom prst="straightConnector1">
              <a:avLst/>
            </a:prstGeom>
            <a:solidFill>
              <a:schemeClr val="accent1"/>
            </a:solidFill>
            <a:ln w="28575" cap="flat" cmpd="sng" algn="ctr">
              <a:solidFill>
                <a:srgbClr val="FFC000"/>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BC904613-83D2-2647-ACF4-43AE47E7CF73}"/>
                </a:ext>
              </a:extLst>
            </p:cNvPr>
            <p:cNvCxnSpPr>
              <a:cxnSpLocks/>
            </p:cNvCxnSpPr>
            <p:nvPr/>
          </p:nvCxnSpPr>
          <p:spPr bwMode="auto">
            <a:xfrm>
              <a:off x="5314950" y="1531160"/>
              <a:ext cx="1064230" cy="591470"/>
            </a:xfrm>
            <a:prstGeom prst="straightConnector1">
              <a:avLst/>
            </a:prstGeom>
            <a:solidFill>
              <a:schemeClr val="accent1"/>
            </a:solidFill>
            <a:ln w="28575" cap="flat" cmpd="sng" algn="ctr">
              <a:solidFill>
                <a:srgbClr val="00B050"/>
              </a:solidFill>
              <a:prstDash val="solid"/>
              <a:round/>
              <a:headEnd type="none" w="med" len="med"/>
              <a:tailEnd type="triangle"/>
            </a:ln>
            <a:effectLst/>
          </p:spPr>
        </p:cxnSp>
        <p:sp>
          <p:nvSpPr>
            <p:cNvPr id="8" name="Rectangle 7">
              <a:extLst>
                <a:ext uri="{FF2B5EF4-FFF2-40B4-BE49-F238E27FC236}">
                  <a16:creationId xmlns:a16="http://schemas.microsoft.com/office/drawing/2014/main" id="{1358DECF-D025-7A4D-A534-A058D705229A}"/>
                </a:ext>
              </a:extLst>
            </p:cNvPr>
            <p:cNvSpPr/>
            <p:nvPr/>
          </p:nvSpPr>
          <p:spPr bwMode="auto">
            <a:xfrm>
              <a:off x="3624243" y="4377690"/>
              <a:ext cx="2512734" cy="1687370"/>
            </a:xfrm>
            <a:prstGeom prst="rect">
              <a:avLst/>
            </a:prstGeom>
            <a:solidFill>
              <a:srgbClr val="C6CF87"/>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endParaRPr lang="en-US" dirty="0">
                <a:latin typeface="Helvetica" pitchFamily="2" charset="0"/>
              </a:endParaRPr>
            </a:p>
            <a:p>
              <a:pPr marR="0" algn="ctr" defTabSz="914400" rtl="0" eaLnBrk="0" fontAlgn="base" latinLnBrk="0" hangingPunct="0">
                <a:lnSpc>
                  <a:spcPct val="100000"/>
                </a:lnSpc>
                <a:spcBef>
                  <a:spcPct val="20000"/>
                </a:spcBef>
                <a:spcAft>
                  <a:spcPct val="0"/>
                </a:spcAft>
                <a:buClr>
                  <a:srgbClr val="FF0000"/>
                </a:buClr>
                <a:buSzPct val="65000"/>
                <a:buNone/>
                <a:tabLst/>
              </a:pPr>
              <a:r>
                <a:rPr lang="en-US" dirty="0">
                  <a:solidFill>
                    <a:srgbClr val="C00000"/>
                  </a:solidFill>
                  <a:latin typeface="Helvetica" pitchFamily="2" charset="0"/>
                </a:rPr>
                <a:t>Exact</a:t>
              </a:r>
            </a:p>
            <a:p>
              <a:pPr marR="0" algn="ctr" defTabSz="914400" rtl="0" eaLnBrk="0" fontAlgn="base" latinLnBrk="0" hangingPunct="0">
                <a:lnSpc>
                  <a:spcPct val="100000"/>
                </a:lnSpc>
                <a:spcBef>
                  <a:spcPct val="20000"/>
                </a:spcBef>
                <a:spcAft>
                  <a:spcPct val="0"/>
                </a:spcAft>
                <a:buClr>
                  <a:srgbClr val="FF0000"/>
                </a:buClr>
                <a:buSzPct val="65000"/>
                <a:buNone/>
                <a:tabLst/>
              </a:pPr>
              <a:r>
                <a:rPr lang="en-US" dirty="0">
                  <a:latin typeface="Helvetica" pitchFamily="2" charset="0"/>
                </a:rPr>
                <a:t>Resilience</a:t>
              </a:r>
            </a:p>
            <a:p>
              <a:pPr marR="0" algn="ctr" defTabSz="914400" rtl="0" eaLnBrk="0" fontAlgn="base" latinLnBrk="0" hangingPunct="0">
                <a:lnSpc>
                  <a:spcPct val="100000"/>
                </a:lnSpc>
                <a:spcBef>
                  <a:spcPct val="20000"/>
                </a:spcBef>
                <a:spcAft>
                  <a:spcPct val="0"/>
                </a:spcAft>
                <a:buClr>
                  <a:srgbClr val="FF0000"/>
                </a:buClr>
                <a:buSzPct val="65000"/>
                <a:buNone/>
                <a:tabLst/>
              </a:pPr>
              <a:endParaRPr kumimoji="0" lang="en-US" sz="2400" b="0" i="0" u="none" strike="noStrike" cap="none" normalizeH="0" baseline="0" dirty="0">
                <a:ln>
                  <a:noFill/>
                </a:ln>
                <a:solidFill>
                  <a:schemeClr val="tx1"/>
                </a:solidFill>
                <a:effectLst/>
                <a:latin typeface="Helvetica" pitchFamily="2" charset="0"/>
              </a:endParaRPr>
            </a:p>
          </p:txBody>
        </p:sp>
        <p:cxnSp>
          <p:nvCxnSpPr>
            <p:cNvPr id="9" name="Straight Arrow Connector 8">
              <a:extLst>
                <a:ext uri="{FF2B5EF4-FFF2-40B4-BE49-F238E27FC236}">
                  <a16:creationId xmlns:a16="http://schemas.microsoft.com/office/drawing/2014/main" id="{7387F0BE-0568-944F-BE6F-7F9412D2830C}"/>
                </a:ext>
              </a:extLst>
            </p:cNvPr>
            <p:cNvCxnSpPr>
              <a:cxnSpLocks/>
            </p:cNvCxnSpPr>
            <p:nvPr/>
          </p:nvCxnSpPr>
          <p:spPr bwMode="auto">
            <a:xfrm flipH="1">
              <a:off x="4880610" y="3954780"/>
              <a:ext cx="868680" cy="339550"/>
            </a:xfrm>
            <a:prstGeom prst="straightConnector1">
              <a:avLst/>
            </a:prstGeom>
            <a:solidFill>
              <a:schemeClr val="accent1"/>
            </a:solidFill>
            <a:ln w="28575" cap="flat" cmpd="sng" algn="ctr">
              <a:solidFill>
                <a:srgbClr val="C6CF87"/>
              </a:solidFill>
              <a:prstDash val="solid"/>
              <a:round/>
              <a:headEnd type="none" w="med" len="med"/>
              <a:tailEnd type="triangle"/>
            </a:ln>
            <a:effectLst/>
          </p:spPr>
        </p:cxnSp>
        <p:sp>
          <p:nvSpPr>
            <p:cNvPr id="10" name="Rectangle 9">
              <a:extLst>
                <a:ext uri="{FF2B5EF4-FFF2-40B4-BE49-F238E27FC236}">
                  <a16:creationId xmlns:a16="http://schemas.microsoft.com/office/drawing/2014/main" id="{AF8FE86A-7321-364F-AB38-C6FD5A1A3D39}"/>
                </a:ext>
              </a:extLst>
            </p:cNvPr>
            <p:cNvSpPr/>
            <p:nvPr/>
          </p:nvSpPr>
          <p:spPr bwMode="auto">
            <a:xfrm>
              <a:off x="6379180" y="4389120"/>
              <a:ext cx="2512734" cy="1687370"/>
            </a:xfrm>
            <a:prstGeom prst="rect">
              <a:avLst/>
            </a:prstGeom>
            <a:solidFill>
              <a:srgbClr val="C6CF87"/>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endParaRPr lang="en-US" dirty="0">
                <a:latin typeface="Helvetica" pitchFamily="2" charset="0"/>
              </a:endParaRPr>
            </a:p>
            <a:p>
              <a:pPr marR="0" algn="ctr" defTabSz="914400" rtl="0" eaLnBrk="0" fontAlgn="base" latinLnBrk="0" hangingPunct="0">
                <a:lnSpc>
                  <a:spcPct val="100000"/>
                </a:lnSpc>
                <a:spcBef>
                  <a:spcPct val="20000"/>
                </a:spcBef>
                <a:spcAft>
                  <a:spcPct val="0"/>
                </a:spcAft>
                <a:buClr>
                  <a:srgbClr val="FF0000"/>
                </a:buClr>
                <a:buSzPct val="65000"/>
                <a:buNone/>
                <a:tabLst/>
              </a:pPr>
              <a:r>
                <a:rPr lang="en-US" dirty="0">
                  <a:solidFill>
                    <a:srgbClr val="C00000"/>
                  </a:solidFill>
                  <a:latin typeface="Helvetica" pitchFamily="2" charset="0"/>
                </a:rPr>
                <a:t>Approximate</a:t>
              </a:r>
            </a:p>
            <a:p>
              <a:pPr marR="0" algn="ctr" defTabSz="914400" rtl="0" eaLnBrk="0" fontAlgn="base" latinLnBrk="0" hangingPunct="0">
                <a:lnSpc>
                  <a:spcPct val="100000"/>
                </a:lnSpc>
                <a:spcBef>
                  <a:spcPct val="20000"/>
                </a:spcBef>
                <a:spcAft>
                  <a:spcPct val="0"/>
                </a:spcAft>
                <a:buClr>
                  <a:srgbClr val="FF0000"/>
                </a:buClr>
                <a:buSzPct val="65000"/>
                <a:buNone/>
                <a:tabLst/>
              </a:pPr>
              <a:r>
                <a:rPr lang="en-US" dirty="0">
                  <a:latin typeface="Helvetica" pitchFamily="2" charset="0"/>
                </a:rPr>
                <a:t>Resilience</a:t>
              </a:r>
            </a:p>
            <a:p>
              <a:pPr marR="0" algn="ctr" defTabSz="914400" rtl="0" eaLnBrk="0" fontAlgn="base" latinLnBrk="0" hangingPunct="0">
                <a:lnSpc>
                  <a:spcPct val="100000"/>
                </a:lnSpc>
                <a:spcBef>
                  <a:spcPct val="20000"/>
                </a:spcBef>
                <a:spcAft>
                  <a:spcPct val="0"/>
                </a:spcAft>
                <a:buClr>
                  <a:srgbClr val="FF0000"/>
                </a:buClr>
                <a:buSzPct val="65000"/>
                <a:buNone/>
                <a:tabLst/>
              </a:pPr>
              <a:endParaRPr kumimoji="0" lang="en-US" sz="2400" b="0" i="0" u="none" strike="noStrike" cap="none" normalizeH="0" baseline="0" dirty="0">
                <a:ln>
                  <a:noFill/>
                </a:ln>
                <a:solidFill>
                  <a:schemeClr val="tx1"/>
                </a:solidFill>
                <a:effectLst/>
                <a:latin typeface="Helvetica" pitchFamily="2" charset="0"/>
              </a:endParaRPr>
            </a:p>
          </p:txBody>
        </p:sp>
        <p:cxnSp>
          <p:nvCxnSpPr>
            <p:cNvPr id="11" name="Straight Arrow Connector 10">
              <a:extLst>
                <a:ext uri="{FF2B5EF4-FFF2-40B4-BE49-F238E27FC236}">
                  <a16:creationId xmlns:a16="http://schemas.microsoft.com/office/drawing/2014/main" id="{C268841D-2083-2143-9AD2-605ABDB451CC}"/>
                </a:ext>
              </a:extLst>
            </p:cNvPr>
            <p:cNvCxnSpPr>
              <a:cxnSpLocks/>
            </p:cNvCxnSpPr>
            <p:nvPr/>
          </p:nvCxnSpPr>
          <p:spPr bwMode="auto">
            <a:xfrm>
              <a:off x="6797586" y="3954780"/>
              <a:ext cx="837961" cy="339550"/>
            </a:xfrm>
            <a:prstGeom prst="straightConnector1">
              <a:avLst/>
            </a:prstGeom>
            <a:solidFill>
              <a:schemeClr val="accent1"/>
            </a:solidFill>
            <a:ln w="28575" cap="flat" cmpd="sng" algn="ctr">
              <a:solidFill>
                <a:srgbClr val="C6CF87"/>
              </a:solidFill>
              <a:prstDash val="solid"/>
              <a:round/>
              <a:headEnd type="none" w="med" len="med"/>
              <a:tailEnd type="triangle"/>
            </a:ln>
            <a:effectLst/>
          </p:spPr>
        </p:cxnSp>
      </p:grpSp>
    </p:spTree>
    <p:extLst>
      <p:ext uri="{BB962C8B-B14F-4D97-AF65-F5344CB8AC3E}">
        <p14:creationId xmlns:p14="http://schemas.microsoft.com/office/powerpoint/2010/main" val="3886525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5E7D7A-DF54-D74E-8CA8-6F25FABD0B61}"/>
              </a:ext>
            </a:extLst>
          </p:cNvPr>
          <p:cNvSpPr>
            <a:spLocks noGrp="1"/>
          </p:cNvSpPr>
          <p:nvPr>
            <p:ph idx="1"/>
          </p:nvPr>
        </p:nvSpPr>
        <p:spPr>
          <a:xfrm>
            <a:off x="9249936" y="4294330"/>
            <a:ext cx="7897546" cy="4572000"/>
          </a:xfrm>
        </p:spPr>
        <p:txBody>
          <a:bodyPr/>
          <a:lstStyle/>
          <a:p>
            <a:pPr marL="0" indent="0">
              <a:buNone/>
            </a:pPr>
            <a:endParaRPr lang="en-US" dirty="0">
              <a:sym typeface="Wingdings" pitchFamily="2" charset="2"/>
            </a:endParaRPr>
          </a:p>
          <a:p>
            <a:pPr marL="0" indent="0">
              <a:buNone/>
            </a:pPr>
            <a:endParaRPr lang="en-US" dirty="0">
              <a:sym typeface="Wingdings" pitchFamily="2" charset="2"/>
            </a:endParaRPr>
          </a:p>
          <a:p>
            <a:pPr marL="0" indent="0" algn="ctr">
              <a:buNone/>
            </a:pPr>
            <a:r>
              <a:rPr lang="en-US" dirty="0">
                <a:sym typeface="Wingdings" pitchFamily="2" charset="2"/>
              </a:rPr>
              <a:t> </a:t>
            </a:r>
            <a:r>
              <a:rPr lang="en-US" dirty="0">
                <a:solidFill>
                  <a:schemeClr val="bg2"/>
                </a:solidFill>
                <a:sym typeface="Wingdings" pitchFamily="2" charset="2"/>
              </a:rPr>
              <a:t>Depends on redundancy</a:t>
            </a:r>
          </a:p>
          <a:p>
            <a:pPr marL="0" indent="0" algn="ctr">
              <a:buNone/>
            </a:pPr>
            <a:r>
              <a:rPr lang="en-US" dirty="0">
                <a:solidFill>
                  <a:schemeClr val="bg2"/>
                </a:solidFill>
                <a:sym typeface="Wingdings" pitchFamily="2" charset="2"/>
              </a:rPr>
              <a:t> in agents’ cost functions</a:t>
            </a:r>
          </a:p>
          <a:p>
            <a:pPr marL="0" indent="0">
              <a:buNone/>
            </a:pPr>
            <a:endParaRPr lang="en-US" dirty="0"/>
          </a:p>
          <a:p>
            <a:pPr marL="0" indent="0">
              <a:buNone/>
            </a:pPr>
            <a:endParaRPr lang="en-US" dirty="0"/>
          </a:p>
          <a:p>
            <a:pPr marL="0" indent="0">
              <a:buNone/>
            </a:pPr>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4A96566-54DC-134D-9E74-A8C06A9921DF}"/>
                  </a:ext>
                </a:extLst>
              </p:cNvPr>
              <p:cNvSpPr txBox="1"/>
              <p:nvPr/>
            </p:nvSpPr>
            <p:spPr>
              <a:xfrm>
                <a:off x="3175089" y="309924"/>
                <a:ext cx="2918967" cy="1137876"/>
              </a:xfrm>
              <a:prstGeom prst="rect">
                <a:avLst/>
              </a:prstGeom>
              <a:solidFill>
                <a:schemeClr val="accent6">
                  <a:lumMod val="20000"/>
                  <a:lumOff val="80000"/>
                </a:scheme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2800" b="0" i="0" smtClean="0">
                          <a:solidFill>
                            <a:schemeClr val="accent2">
                              <a:lumMod val="50000"/>
                            </a:schemeClr>
                          </a:solidFill>
                          <a:latin typeface="Cambria Math" panose="02040503050406030204" pitchFamily="18" charset="0"/>
                        </a:rPr>
                        <m:t>argmin</m:t>
                      </m:r>
                      <m:nary>
                        <m:naryPr>
                          <m:chr m:val="∑"/>
                          <m:supHide m:val="on"/>
                          <m:ctrlPr>
                            <a:rPr lang="en-US" sz="2800" b="0" i="1" smtClean="0">
                              <a:solidFill>
                                <a:schemeClr val="accent2">
                                  <a:lumMod val="50000"/>
                                </a:schemeClr>
                              </a:solidFill>
                              <a:latin typeface="Cambria Math" panose="02040503050406030204" pitchFamily="18" charset="0"/>
                            </a:rPr>
                          </m:ctrlPr>
                        </m:naryPr>
                        <m:sub>
                          <m:r>
                            <m:rPr>
                              <m:brk m:alnAt="7"/>
                            </m:rPr>
                            <a:rPr lang="en-US" sz="2800" b="0" i="1" smtClean="0">
                              <a:solidFill>
                                <a:schemeClr val="accent2">
                                  <a:lumMod val="50000"/>
                                </a:schemeClr>
                              </a:solidFill>
                              <a:latin typeface="Cambria Math" panose="02040503050406030204" pitchFamily="18" charset="0"/>
                            </a:rPr>
                            <m:t>𝑖</m:t>
                          </m:r>
                          <m:r>
                            <a:rPr lang="en-US" sz="2800" b="0" i="1" smtClean="0">
                              <a:solidFill>
                                <a:schemeClr val="accent2">
                                  <a:lumMod val="50000"/>
                                </a:schemeClr>
                              </a:solidFill>
                              <a:latin typeface="Cambria Math" panose="02040503050406030204" pitchFamily="18" charset="0"/>
                              <a:ea typeface="Cambria Math" panose="02040503050406030204" pitchFamily="18" charset="0"/>
                            </a:rPr>
                            <m:t>∈</m:t>
                          </m:r>
                          <m:r>
                            <a:rPr lang="en-US" sz="2800" b="0" i="1" smtClean="0">
                              <a:solidFill>
                                <a:schemeClr val="accent2">
                                  <a:lumMod val="50000"/>
                                </a:schemeClr>
                              </a:solidFill>
                              <a:latin typeface="Cambria Math" panose="02040503050406030204" pitchFamily="18" charset="0"/>
                              <a:ea typeface="Cambria Math" panose="02040503050406030204" pitchFamily="18" charset="0"/>
                            </a:rPr>
                            <m:t>𝐺</m:t>
                          </m:r>
                        </m:sub>
                        <m:sup/>
                        <m:e>
                          <m:sSub>
                            <m:sSubPr>
                              <m:ctrlPr>
                                <a:rPr lang="en-US" sz="2800" i="1">
                                  <a:solidFill>
                                    <a:schemeClr val="accent2">
                                      <a:lumMod val="50000"/>
                                    </a:schemeClr>
                                  </a:solidFill>
                                  <a:latin typeface="Cambria Math" panose="02040503050406030204" pitchFamily="18" charset="0"/>
                                </a:rPr>
                              </m:ctrlPr>
                            </m:sSubPr>
                            <m:e>
                              <m:r>
                                <a:rPr lang="en-US" sz="2800" i="1" smtClean="0">
                                  <a:solidFill>
                                    <a:schemeClr val="accent2">
                                      <a:lumMod val="50000"/>
                                    </a:schemeClr>
                                  </a:solidFill>
                                  <a:latin typeface="Cambria Math" panose="02040503050406030204" pitchFamily="18" charset="0"/>
                                </a:rPr>
                                <m:t>𝑓</m:t>
                              </m:r>
                            </m:e>
                            <m:sub>
                              <m:r>
                                <a:rPr lang="en-US" sz="2800" i="1" smtClean="0">
                                  <a:solidFill>
                                    <a:schemeClr val="accent2">
                                      <a:lumMod val="50000"/>
                                    </a:schemeClr>
                                  </a:solidFill>
                                  <a:latin typeface="Cambria Math" panose="02040503050406030204" pitchFamily="18" charset="0"/>
                                </a:rPr>
                                <m:t>𝑖</m:t>
                              </m:r>
                            </m:sub>
                          </m:sSub>
                          <m:d>
                            <m:dPr>
                              <m:ctrlPr>
                                <a:rPr lang="en-US" sz="2800" i="1">
                                  <a:solidFill>
                                    <a:schemeClr val="accent2">
                                      <a:lumMod val="50000"/>
                                    </a:schemeClr>
                                  </a:solidFill>
                                  <a:latin typeface="Cambria Math" panose="02040503050406030204" pitchFamily="18" charset="0"/>
                                </a:rPr>
                              </m:ctrlPr>
                            </m:dPr>
                            <m:e>
                              <m:r>
                                <a:rPr lang="en-US" sz="2800" i="1" smtClean="0">
                                  <a:solidFill>
                                    <a:schemeClr val="accent2">
                                      <a:lumMod val="50000"/>
                                    </a:schemeClr>
                                  </a:solidFill>
                                  <a:latin typeface="Cambria Math" panose="02040503050406030204" pitchFamily="18" charset="0"/>
                                </a:rPr>
                                <m:t>𝑥</m:t>
                              </m:r>
                            </m:e>
                          </m:d>
                        </m:e>
                      </m:nary>
                    </m:oMath>
                  </m:oMathPara>
                </a14:m>
                <a:endParaRPr lang="en-US" sz="3600" i="1" dirty="0">
                  <a:solidFill>
                    <a:srgbClr val="FF0000"/>
                  </a:solidFill>
                  <a:latin typeface="Times New Roman" panose="02020603050405020304" pitchFamily="18" charset="0"/>
                  <a:ea typeface="Helvetica"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54A96566-54DC-134D-9E74-A8C06A9921DF}"/>
                  </a:ext>
                </a:extLst>
              </p:cNvPr>
              <p:cNvSpPr txBox="1">
                <a:spLocks noRot="1" noChangeAspect="1" noMove="1" noResize="1" noEditPoints="1" noAdjustHandles="1" noChangeArrowheads="1" noChangeShapeType="1" noTextEdit="1"/>
              </p:cNvSpPr>
              <p:nvPr/>
            </p:nvSpPr>
            <p:spPr>
              <a:xfrm>
                <a:off x="3175089" y="309924"/>
                <a:ext cx="2918967" cy="1137876"/>
              </a:xfrm>
              <a:prstGeom prst="rect">
                <a:avLst/>
              </a:prstGeom>
              <a:blipFill>
                <a:blip r:embed="rId2"/>
                <a:stretch>
                  <a:fillRect t="-130000" b="-182222"/>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54B0FFA2-3817-B340-8D5F-A1853440FEE6}"/>
              </a:ext>
            </a:extLst>
          </p:cNvPr>
          <p:cNvSpPr/>
          <p:nvPr/>
        </p:nvSpPr>
        <p:spPr bwMode="auto">
          <a:xfrm>
            <a:off x="329019" y="2205990"/>
            <a:ext cx="2846070" cy="2297430"/>
          </a:xfrm>
          <a:prstGeom prst="rect">
            <a:avLst/>
          </a:prstGeom>
          <a:solidFill>
            <a:srgbClr val="FFC819"/>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endParaRPr lang="en-US" dirty="0">
              <a:latin typeface="Helvetica" pitchFamily="2" charset="0"/>
            </a:endParaRPr>
          </a:p>
          <a:p>
            <a:pPr marR="0" algn="ctr" defTabSz="914400" rtl="0" eaLnBrk="0" fontAlgn="base" latinLnBrk="0" hangingPunct="0">
              <a:lnSpc>
                <a:spcPct val="100000"/>
              </a:lnSpc>
              <a:spcBef>
                <a:spcPct val="20000"/>
              </a:spcBef>
              <a:spcAft>
                <a:spcPct val="0"/>
              </a:spcAft>
              <a:buClr>
                <a:srgbClr val="FF0000"/>
              </a:buClr>
              <a:buSzPct val="65000"/>
              <a:buNone/>
              <a:tabLst/>
            </a:pPr>
            <a:r>
              <a:rPr lang="en-US" dirty="0">
                <a:latin typeface="Helvetica" pitchFamily="2" charset="0"/>
              </a:rPr>
              <a:t>Independent</a:t>
            </a:r>
          </a:p>
          <a:p>
            <a:pPr marR="0" algn="ctr" defTabSz="914400" rtl="0" eaLnBrk="0" fontAlgn="base" latinLnBrk="0" hangingPunct="0">
              <a:lnSpc>
                <a:spcPct val="100000"/>
              </a:lnSpc>
              <a:spcBef>
                <a:spcPct val="20000"/>
              </a:spcBef>
              <a:spcAft>
                <a:spcPct val="0"/>
              </a:spcAft>
              <a:buClr>
                <a:srgbClr val="FF0000"/>
              </a:buClr>
              <a:buSzPct val="65000"/>
              <a:buNone/>
              <a:tabLst/>
            </a:pPr>
            <a:r>
              <a:rPr lang="en-US" dirty="0">
                <a:latin typeface="Helvetica" pitchFamily="2" charset="0"/>
              </a:rPr>
              <a:t>Functions:</a:t>
            </a:r>
          </a:p>
          <a:p>
            <a:pPr marR="0" algn="ctr" defTabSz="914400" rtl="0" eaLnBrk="0" fontAlgn="base" latinLnBrk="0" hangingPunct="0">
              <a:lnSpc>
                <a:spcPct val="100000"/>
              </a:lnSpc>
              <a:spcBef>
                <a:spcPct val="20000"/>
              </a:spcBef>
              <a:spcAft>
                <a:spcPct val="0"/>
              </a:spcAft>
              <a:buClr>
                <a:srgbClr val="FF0000"/>
              </a:buClr>
              <a:buSzPct val="65000"/>
              <a:buNone/>
              <a:tabLst/>
            </a:pPr>
            <a:r>
              <a:rPr lang="en-US" dirty="0">
                <a:solidFill>
                  <a:srgbClr val="FF0000"/>
                </a:solidFill>
                <a:latin typeface="Helvetica" pitchFamily="2" charset="0"/>
              </a:rPr>
              <a:t>No Redundancy</a:t>
            </a:r>
            <a:endParaRPr kumimoji="0" lang="en-US" sz="2400" b="0" i="0" u="none" strike="noStrike" cap="none" normalizeH="0" baseline="0" dirty="0">
              <a:ln>
                <a:noFill/>
              </a:ln>
              <a:solidFill>
                <a:schemeClr val="tx1"/>
              </a:solidFill>
              <a:effectLst/>
              <a:latin typeface="Helvetica" pitchFamily="2" charset="0"/>
            </a:endParaRPr>
          </a:p>
        </p:txBody>
      </p:sp>
      <p:cxnSp>
        <p:nvCxnSpPr>
          <p:cNvPr id="17" name="Straight Arrow Connector 16">
            <a:extLst>
              <a:ext uri="{FF2B5EF4-FFF2-40B4-BE49-F238E27FC236}">
                <a16:creationId xmlns:a16="http://schemas.microsoft.com/office/drawing/2014/main" id="{A0F759D4-6F31-8745-A6A9-D6771BE2B52C}"/>
              </a:ext>
            </a:extLst>
          </p:cNvPr>
          <p:cNvCxnSpPr>
            <a:cxnSpLocks/>
          </p:cNvCxnSpPr>
          <p:nvPr/>
        </p:nvCxnSpPr>
        <p:spPr bwMode="auto">
          <a:xfrm flipH="1">
            <a:off x="2914651" y="1531160"/>
            <a:ext cx="845819" cy="591470"/>
          </a:xfrm>
          <a:prstGeom prst="straightConnector1">
            <a:avLst/>
          </a:prstGeom>
          <a:solidFill>
            <a:schemeClr val="accent1"/>
          </a:solidFill>
          <a:ln w="28575" cap="flat" cmpd="sng" algn="ctr">
            <a:solidFill>
              <a:srgbClr val="FFC000"/>
            </a:solidFill>
            <a:prstDash val="solid"/>
            <a:round/>
            <a:headEnd type="none" w="med" len="med"/>
            <a:tailEnd type="triangle"/>
          </a:ln>
          <a:effectLst/>
        </p:spPr>
      </p:cxnSp>
    </p:spTree>
    <p:extLst>
      <p:ext uri="{BB962C8B-B14F-4D97-AF65-F5344CB8AC3E}">
        <p14:creationId xmlns:p14="http://schemas.microsoft.com/office/powerpoint/2010/main" val="6675233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977D9F-05F3-D041-AD48-91B88E3A2B40}"/>
              </a:ext>
            </a:extLst>
          </p:cNvPr>
          <p:cNvPicPr>
            <a:picLocks noChangeAspect="1"/>
          </p:cNvPicPr>
          <p:nvPr/>
        </p:nvPicPr>
        <p:blipFill>
          <a:blip r:embed="rId2"/>
          <a:stretch>
            <a:fillRect/>
          </a:stretch>
        </p:blipFill>
        <p:spPr>
          <a:xfrm>
            <a:off x="-1020712" y="3964340"/>
            <a:ext cx="11052507" cy="516188"/>
          </a:xfrm>
          <a:prstGeom prst="rect">
            <a:avLst/>
          </a:prstGeom>
        </p:spPr>
      </p:pic>
      <p:sp>
        <p:nvSpPr>
          <p:cNvPr id="2" name="Title 1"/>
          <p:cNvSpPr>
            <a:spLocks noGrp="1"/>
          </p:cNvSpPr>
          <p:nvPr>
            <p:ph type="title"/>
          </p:nvPr>
        </p:nvSpPr>
        <p:spPr/>
        <p:txBody>
          <a:bodyPr/>
          <a:lstStyle/>
          <a:p>
            <a:r>
              <a:rPr lang="en-US" dirty="0"/>
              <a:t>Independent Functions</a:t>
            </a:r>
          </a:p>
        </p:txBody>
      </p:sp>
      <p:pic>
        <p:nvPicPr>
          <p:cNvPr id="8" name="Content Placeholder 11">
            <a:extLst>
              <a:ext uri="{FF2B5EF4-FFF2-40B4-BE49-F238E27FC236}">
                <a16:creationId xmlns:a16="http://schemas.microsoft.com/office/drawing/2014/main" id="{B3A61F93-6E93-4646-81E8-4B97B53D6D5C}"/>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791904" y="3964340"/>
            <a:ext cx="595745" cy="595745"/>
          </a:xfrm>
          <a:ln>
            <a:noFill/>
          </a:ln>
        </p:spPr>
      </p:pic>
      <p:pic>
        <p:nvPicPr>
          <p:cNvPr id="9" name="Picture 8">
            <a:extLst>
              <a:ext uri="{FF2B5EF4-FFF2-40B4-BE49-F238E27FC236}">
                <a16:creationId xmlns:a16="http://schemas.microsoft.com/office/drawing/2014/main" id="{CB57E2AD-5885-C34B-8588-B2BBE7EEA40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08231" y="3949472"/>
            <a:ext cx="692727" cy="692727"/>
          </a:xfrm>
          <a:prstGeom prst="rect">
            <a:avLst/>
          </a:prstGeom>
          <a:ln>
            <a:noFill/>
          </a:ln>
        </p:spPr>
      </p:pic>
      <p:sp>
        <p:nvSpPr>
          <p:cNvPr id="10" name="Freeform 9">
            <a:extLst>
              <a:ext uri="{FF2B5EF4-FFF2-40B4-BE49-F238E27FC236}">
                <a16:creationId xmlns:a16="http://schemas.microsoft.com/office/drawing/2014/main" id="{7EAEFED5-783E-8740-9E18-5AE900483C43}"/>
              </a:ext>
            </a:extLst>
          </p:cNvPr>
          <p:cNvSpPr/>
          <p:nvPr/>
        </p:nvSpPr>
        <p:spPr bwMode="auto">
          <a:xfrm>
            <a:off x="1745672" y="1608244"/>
            <a:ext cx="3560157" cy="2346287"/>
          </a:xfrm>
          <a:custGeom>
            <a:avLst/>
            <a:gdLst>
              <a:gd name="connsiteX0" fmla="*/ 0 w 2951018"/>
              <a:gd name="connsiteY0" fmla="*/ 13855 h 2328104"/>
              <a:gd name="connsiteX1" fmla="*/ 665018 w 2951018"/>
              <a:gd name="connsiteY1" fmla="*/ 2175164 h 2328104"/>
              <a:gd name="connsiteX2" fmla="*/ 2216727 w 2951018"/>
              <a:gd name="connsiteY2" fmla="*/ 1911927 h 2328104"/>
              <a:gd name="connsiteX3" fmla="*/ 2951018 w 2951018"/>
              <a:gd name="connsiteY3" fmla="*/ 0 h 2328104"/>
            </a:gdLst>
            <a:ahLst/>
            <a:cxnLst>
              <a:cxn ang="0">
                <a:pos x="connsiteX0" y="connsiteY0"/>
              </a:cxn>
              <a:cxn ang="0">
                <a:pos x="connsiteX1" y="connsiteY1"/>
              </a:cxn>
              <a:cxn ang="0">
                <a:pos x="connsiteX2" y="connsiteY2"/>
              </a:cxn>
              <a:cxn ang="0">
                <a:pos x="connsiteX3" y="connsiteY3"/>
              </a:cxn>
            </a:cxnLst>
            <a:rect l="l" t="t" r="r" b="b"/>
            <a:pathLst>
              <a:path w="2951018" h="2328104">
                <a:moveTo>
                  <a:pt x="0" y="13855"/>
                </a:moveTo>
                <a:cubicBezTo>
                  <a:pt x="147782" y="936337"/>
                  <a:pt x="295564" y="1858819"/>
                  <a:pt x="665018" y="2175164"/>
                </a:cubicBezTo>
                <a:cubicBezTo>
                  <a:pt x="1034473" y="2491509"/>
                  <a:pt x="1835727" y="2274454"/>
                  <a:pt x="2216727" y="1911927"/>
                </a:cubicBezTo>
                <a:cubicBezTo>
                  <a:pt x="2597727" y="1549400"/>
                  <a:pt x="2774372" y="774700"/>
                  <a:pt x="2951018" y="0"/>
                </a:cubicBezTo>
              </a:path>
            </a:pathLst>
          </a:cu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13" name="Freeform 12">
            <a:extLst>
              <a:ext uri="{FF2B5EF4-FFF2-40B4-BE49-F238E27FC236}">
                <a16:creationId xmlns:a16="http://schemas.microsoft.com/office/drawing/2014/main" id="{C6678330-E1FF-4247-857E-07DF79BE5FC5}"/>
              </a:ext>
            </a:extLst>
          </p:cNvPr>
          <p:cNvSpPr/>
          <p:nvPr/>
        </p:nvSpPr>
        <p:spPr bwMode="auto">
          <a:xfrm>
            <a:off x="5930808" y="1460171"/>
            <a:ext cx="874855" cy="2495542"/>
          </a:xfrm>
          <a:custGeom>
            <a:avLst/>
            <a:gdLst>
              <a:gd name="connsiteX0" fmla="*/ 0 w 2604655"/>
              <a:gd name="connsiteY0" fmla="*/ 41564 h 2680071"/>
              <a:gd name="connsiteX1" fmla="*/ 609600 w 2604655"/>
              <a:gd name="connsiteY1" fmla="*/ 2299854 h 2680071"/>
              <a:gd name="connsiteX2" fmla="*/ 2064328 w 2604655"/>
              <a:gd name="connsiteY2" fmla="*/ 2452254 h 2680071"/>
              <a:gd name="connsiteX3" fmla="*/ 2604655 w 2604655"/>
              <a:gd name="connsiteY3" fmla="*/ 0 h 2680071"/>
              <a:gd name="connsiteX4" fmla="*/ 2604655 w 2604655"/>
              <a:gd name="connsiteY4" fmla="*/ 0 h 2680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4655" h="2680071">
                <a:moveTo>
                  <a:pt x="0" y="41564"/>
                </a:moveTo>
                <a:cubicBezTo>
                  <a:pt x="132772" y="969818"/>
                  <a:pt x="265545" y="1898073"/>
                  <a:pt x="609600" y="2299854"/>
                </a:cubicBezTo>
                <a:cubicBezTo>
                  <a:pt x="953655" y="2701635"/>
                  <a:pt x="1731819" y="2835563"/>
                  <a:pt x="2064328" y="2452254"/>
                </a:cubicBezTo>
                <a:cubicBezTo>
                  <a:pt x="2396837" y="2068945"/>
                  <a:pt x="2604655" y="0"/>
                  <a:pt x="2604655" y="0"/>
                </a:cubicBezTo>
                <a:lnTo>
                  <a:pt x="2604655" y="0"/>
                </a:lnTo>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pic>
        <p:nvPicPr>
          <p:cNvPr id="14" name="Content Placeholder 11">
            <a:extLst>
              <a:ext uri="{FF2B5EF4-FFF2-40B4-BE49-F238E27FC236}">
                <a16:creationId xmlns:a16="http://schemas.microsoft.com/office/drawing/2014/main" id="{544AA114-3AD2-6545-A101-D859693F06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654102" y="3949472"/>
            <a:ext cx="595745" cy="595745"/>
          </a:xfrm>
          <a:prstGeom prst="rect">
            <a:avLst/>
          </a:prstGeom>
          <a:noFill/>
          <a:ln w="9525">
            <a:noFill/>
            <a:miter lim="800000"/>
            <a:headEnd/>
            <a:tailEnd/>
          </a:ln>
        </p:spPr>
      </p:pic>
      <p:sp>
        <p:nvSpPr>
          <p:cNvPr id="15" name="Freeform 14">
            <a:extLst>
              <a:ext uri="{FF2B5EF4-FFF2-40B4-BE49-F238E27FC236}">
                <a16:creationId xmlns:a16="http://schemas.microsoft.com/office/drawing/2014/main" id="{F7DCB896-D0CE-FA48-ADA4-A004CFF276F9}"/>
              </a:ext>
            </a:extLst>
          </p:cNvPr>
          <p:cNvSpPr/>
          <p:nvPr/>
        </p:nvSpPr>
        <p:spPr bwMode="auto">
          <a:xfrm>
            <a:off x="-318650" y="1335479"/>
            <a:ext cx="2951018" cy="2615106"/>
          </a:xfrm>
          <a:custGeom>
            <a:avLst/>
            <a:gdLst>
              <a:gd name="connsiteX0" fmla="*/ 0 w 2951018"/>
              <a:gd name="connsiteY0" fmla="*/ 0 h 2615106"/>
              <a:gd name="connsiteX1" fmla="*/ 290945 w 2951018"/>
              <a:gd name="connsiteY1" fmla="*/ 1468582 h 2615106"/>
              <a:gd name="connsiteX2" fmla="*/ 1440872 w 2951018"/>
              <a:gd name="connsiteY2" fmla="*/ 2576945 h 2615106"/>
              <a:gd name="connsiteX3" fmla="*/ 2951018 w 2951018"/>
              <a:gd name="connsiteY3" fmla="*/ 55418 h 2615106"/>
            </a:gdLst>
            <a:ahLst/>
            <a:cxnLst>
              <a:cxn ang="0">
                <a:pos x="connsiteX0" y="connsiteY0"/>
              </a:cxn>
              <a:cxn ang="0">
                <a:pos x="connsiteX1" y="connsiteY1"/>
              </a:cxn>
              <a:cxn ang="0">
                <a:pos x="connsiteX2" y="connsiteY2"/>
              </a:cxn>
              <a:cxn ang="0">
                <a:pos x="connsiteX3" y="connsiteY3"/>
              </a:cxn>
            </a:cxnLst>
            <a:rect l="l" t="t" r="r" b="b"/>
            <a:pathLst>
              <a:path w="2951018" h="2615106">
                <a:moveTo>
                  <a:pt x="0" y="0"/>
                </a:moveTo>
                <a:cubicBezTo>
                  <a:pt x="25400" y="519545"/>
                  <a:pt x="50800" y="1039091"/>
                  <a:pt x="290945" y="1468582"/>
                </a:cubicBezTo>
                <a:cubicBezTo>
                  <a:pt x="531090" y="1898073"/>
                  <a:pt x="997527" y="2812472"/>
                  <a:pt x="1440872" y="2576945"/>
                </a:cubicBezTo>
                <a:cubicBezTo>
                  <a:pt x="1884217" y="2341418"/>
                  <a:pt x="2417617" y="1198418"/>
                  <a:pt x="2951018" y="55418"/>
                </a:cubicBezTo>
              </a:path>
            </a:pathLst>
          </a:cu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12" name="TextBox 11">
            <a:extLst>
              <a:ext uri="{FF2B5EF4-FFF2-40B4-BE49-F238E27FC236}">
                <a16:creationId xmlns:a16="http://schemas.microsoft.com/office/drawing/2014/main" id="{EEA9BDB3-351F-314C-8267-E7571B04D495}"/>
              </a:ext>
            </a:extLst>
          </p:cNvPr>
          <p:cNvSpPr txBox="1"/>
          <p:nvPr/>
        </p:nvSpPr>
        <p:spPr>
          <a:xfrm>
            <a:off x="769872" y="4647084"/>
            <a:ext cx="364203" cy="523220"/>
          </a:xfrm>
          <a:prstGeom prst="rect">
            <a:avLst/>
          </a:prstGeom>
          <a:solidFill>
            <a:schemeClr val="tx2">
              <a:lumMod val="50000"/>
              <a:lumOff val="50000"/>
            </a:schemeClr>
          </a:solidFill>
        </p:spPr>
        <p:txBody>
          <a:bodyPr wrap="none" rtlCol="0">
            <a:spAutoFit/>
          </a:bodyPr>
          <a:lstStyle/>
          <a:p>
            <a:pPr>
              <a:buNone/>
            </a:pPr>
            <a:r>
              <a:rPr lang="en-US" sz="2800" i="1" dirty="0">
                <a:solidFill>
                  <a:schemeClr val="bg1">
                    <a:lumMod val="95000"/>
                  </a:schemeClr>
                </a:solidFill>
                <a:latin typeface="Times New Roman" panose="02020603050405020304" pitchFamily="18" charset="0"/>
                <a:cs typeface="Times New Roman" panose="02020603050405020304" pitchFamily="18" charset="0"/>
              </a:rPr>
              <a:t>a</a:t>
            </a:r>
          </a:p>
        </p:txBody>
      </p:sp>
      <p:sp>
        <p:nvSpPr>
          <p:cNvPr id="16" name="TextBox 15">
            <a:extLst>
              <a:ext uri="{FF2B5EF4-FFF2-40B4-BE49-F238E27FC236}">
                <a16:creationId xmlns:a16="http://schemas.microsoft.com/office/drawing/2014/main" id="{D536ABAC-0EA9-8C4B-B4C4-A73F0A6E5E9E}"/>
              </a:ext>
            </a:extLst>
          </p:cNvPr>
          <p:cNvSpPr txBox="1"/>
          <p:nvPr/>
        </p:nvSpPr>
        <p:spPr>
          <a:xfrm>
            <a:off x="2877394" y="4642199"/>
            <a:ext cx="364203" cy="523220"/>
          </a:xfrm>
          <a:prstGeom prst="rect">
            <a:avLst/>
          </a:prstGeom>
          <a:solidFill>
            <a:schemeClr val="tx2">
              <a:lumMod val="50000"/>
              <a:lumOff val="50000"/>
            </a:schemeClr>
          </a:solidFill>
        </p:spPr>
        <p:txBody>
          <a:bodyPr wrap="none" rtlCol="0">
            <a:spAutoFit/>
          </a:bodyPr>
          <a:lstStyle/>
          <a:p>
            <a:pPr>
              <a:buNone/>
            </a:pPr>
            <a:r>
              <a:rPr lang="en-US" sz="2800" i="1" dirty="0">
                <a:solidFill>
                  <a:schemeClr val="bg1">
                    <a:lumMod val="95000"/>
                  </a:schemeClr>
                </a:solidFill>
                <a:latin typeface="Times New Roman" panose="02020603050405020304" pitchFamily="18" charset="0"/>
                <a:cs typeface="Times New Roman" panose="02020603050405020304" pitchFamily="18" charset="0"/>
              </a:rPr>
              <a:t>b</a:t>
            </a:r>
          </a:p>
        </p:txBody>
      </p:sp>
      <p:sp>
        <p:nvSpPr>
          <p:cNvPr id="17" name="TextBox 16">
            <a:extLst>
              <a:ext uri="{FF2B5EF4-FFF2-40B4-BE49-F238E27FC236}">
                <a16:creationId xmlns:a16="http://schemas.microsoft.com/office/drawing/2014/main" id="{6334983D-495F-604D-AFAE-4C6E679CDF94}"/>
              </a:ext>
            </a:extLst>
          </p:cNvPr>
          <p:cNvSpPr txBox="1"/>
          <p:nvPr/>
        </p:nvSpPr>
        <p:spPr>
          <a:xfrm>
            <a:off x="6282911" y="4650826"/>
            <a:ext cx="343364" cy="523220"/>
          </a:xfrm>
          <a:prstGeom prst="rect">
            <a:avLst/>
          </a:prstGeom>
          <a:solidFill>
            <a:srgbClr val="C00000"/>
          </a:solidFill>
        </p:spPr>
        <p:txBody>
          <a:bodyPr wrap="none" rtlCol="0">
            <a:spAutoFit/>
          </a:bodyPr>
          <a:lstStyle/>
          <a:p>
            <a:pPr>
              <a:buNone/>
            </a:pPr>
            <a:r>
              <a:rPr lang="en-US" sz="2800" i="1" dirty="0">
                <a:solidFill>
                  <a:schemeClr val="bg1">
                    <a:lumMod val="95000"/>
                  </a:schemeClr>
                </a:solidFill>
                <a:latin typeface="Times New Roman" panose="02020603050405020304" pitchFamily="18" charset="0"/>
                <a:cs typeface="Times New Roman" panose="02020603050405020304" pitchFamily="18" charset="0"/>
              </a:rPr>
              <a:t>c</a:t>
            </a:r>
          </a:p>
        </p:txBody>
      </p:sp>
      <p:sp>
        <p:nvSpPr>
          <p:cNvPr id="3" name="TextBox 2">
            <a:extLst>
              <a:ext uri="{FF2B5EF4-FFF2-40B4-BE49-F238E27FC236}">
                <a16:creationId xmlns:a16="http://schemas.microsoft.com/office/drawing/2014/main" id="{5ED58AB8-6537-8042-A3F3-EA7D5A18DBC0}"/>
              </a:ext>
            </a:extLst>
          </p:cNvPr>
          <p:cNvSpPr txBox="1"/>
          <p:nvPr/>
        </p:nvSpPr>
        <p:spPr>
          <a:xfrm>
            <a:off x="1838502" y="6005460"/>
            <a:ext cx="6934655" cy="461665"/>
          </a:xfrm>
          <a:prstGeom prst="rect">
            <a:avLst/>
          </a:prstGeom>
          <a:noFill/>
        </p:spPr>
        <p:txBody>
          <a:bodyPr wrap="none" rtlCol="0">
            <a:spAutoFit/>
          </a:bodyPr>
          <a:lstStyle/>
          <a:p>
            <a:pPr>
              <a:buNone/>
            </a:pPr>
            <a:r>
              <a:rPr lang="en-US" dirty="0">
                <a:solidFill>
                  <a:schemeClr val="bg2"/>
                </a:solidFill>
                <a:latin typeface="Helvetica" pitchFamily="2" charset="0"/>
              </a:rPr>
              <a:t>[Su and Vaidya 2015: </a:t>
            </a:r>
            <a:r>
              <a:rPr lang="en-US" dirty="0">
                <a:solidFill>
                  <a:schemeClr val="bg2"/>
                </a:solidFill>
                <a:latin typeface="Helvetica" pitchFamily="2" charset="0"/>
                <a:hlinkClick r:id="rId5"/>
              </a:rPr>
              <a:t>part 1</a:t>
            </a:r>
            <a:r>
              <a:rPr lang="en-US" dirty="0">
                <a:solidFill>
                  <a:schemeClr val="bg2"/>
                </a:solidFill>
                <a:latin typeface="Helvetica" pitchFamily="2" charset="0"/>
              </a:rPr>
              <a:t>, </a:t>
            </a:r>
            <a:r>
              <a:rPr lang="en-US" dirty="0">
                <a:solidFill>
                  <a:schemeClr val="bg2"/>
                </a:solidFill>
                <a:latin typeface="Helvetica" pitchFamily="2" charset="0"/>
                <a:hlinkClick r:id="rId6"/>
              </a:rPr>
              <a:t>part 2</a:t>
            </a:r>
            <a:r>
              <a:rPr lang="en-US" dirty="0">
                <a:solidFill>
                  <a:schemeClr val="bg2"/>
                </a:solidFill>
                <a:latin typeface="Helvetica" pitchFamily="2" charset="0"/>
              </a:rPr>
              <a:t>, </a:t>
            </a:r>
            <a:r>
              <a:rPr lang="en-US" dirty="0">
                <a:solidFill>
                  <a:schemeClr val="bg2"/>
                </a:solidFill>
                <a:latin typeface="Helvetica" pitchFamily="2" charset="0"/>
                <a:hlinkClick r:id="rId7"/>
              </a:rPr>
              <a:t>part 3</a:t>
            </a:r>
            <a:r>
              <a:rPr lang="en-US" dirty="0">
                <a:solidFill>
                  <a:schemeClr val="bg2"/>
                </a:solidFill>
                <a:latin typeface="Helvetica" pitchFamily="2" charset="0"/>
              </a:rPr>
              <a:t>, </a:t>
            </a:r>
            <a:r>
              <a:rPr lang="en-US" dirty="0">
                <a:solidFill>
                  <a:schemeClr val="bg2"/>
                </a:solidFill>
                <a:latin typeface="Helvetica" pitchFamily="2" charset="0"/>
                <a:hlinkClick r:id="rId8"/>
              </a:rPr>
              <a:t>part 4</a:t>
            </a:r>
            <a:r>
              <a:rPr lang="en-US" dirty="0">
                <a:solidFill>
                  <a:schemeClr val="bg2"/>
                </a:solidFill>
                <a:latin typeface="Helvetica" pitchFamily="2" charset="0"/>
              </a:rPr>
              <a:t>]</a:t>
            </a:r>
          </a:p>
        </p:txBody>
      </p:sp>
    </p:spTree>
    <p:extLst>
      <p:ext uri="{BB962C8B-B14F-4D97-AF65-F5344CB8AC3E}">
        <p14:creationId xmlns:p14="http://schemas.microsoft.com/office/powerpoint/2010/main" val="9002668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977D9F-05F3-D041-AD48-91B88E3A2B40}"/>
              </a:ext>
            </a:extLst>
          </p:cNvPr>
          <p:cNvPicPr>
            <a:picLocks noChangeAspect="1"/>
          </p:cNvPicPr>
          <p:nvPr/>
        </p:nvPicPr>
        <p:blipFill>
          <a:blip r:embed="rId2"/>
          <a:stretch>
            <a:fillRect/>
          </a:stretch>
        </p:blipFill>
        <p:spPr>
          <a:xfrm>
            <a:off x="-1020712" y="3964340"/>
            <a:ext cx="11052507" cy="516188"/>
          </a:xfrm>
          <a:prstGeom prst="rect">
            <a:avLst/>
          </a:prstGeom>
        </p:spPr>
      </p:pic>
      <p:sp>
        <p:nvSpPr>
          <p:cNvPr id="2" name="Title 1"/>
          <p:cNvSpPr>
            <a:spLocks noGrp="1"/>
          </p:cNvSpPr>
          <p:nvPr>
            <p:ph type="title"/>
          </p:nvPr>
        </p:nvSpPr>
        <p:spPr/>
        <p:txBody>
          <a:bodyPr/>
          <a:lstStyle/>
          <a:p>
            <a:r>
              <a:rPr lang="en-US" dirty="0"/>
              <a:t>Independent Functions</a:t>
            </a:r>
          </a:p>
        </p:txBody>
      </p:sp>
      <p:pic>
        <p:nvPicPr>
          <p:cNvPr id="8" name="Content Placeholder 11">
            <a:extLst>
              <a:ext uri="{FF2B5EF4-FFF2-40B4-BE49-F238E27FC236}">
                <a16:creationId xmlns:a16="http://schemas.microsoft.com/office/drawing/2014/main" id="{B3A61F93-6E93-4646-81E8-4B97B53D6D5C}"/>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791904" y="3964340"/>
            <a:ext cx="595745" cy="595745"/>
          </a:xfrm>
          <a:ln>
            <a:noFill/>
          </a:ln>
        </p:spPr>
      </p:pic>
      <p:pic>
        <p:nvPicPr>
          <p:cNvPr id="9" name="Picture 8">
            <a:extLst>
              <a:ext uri="{FF2B5EF4-FFF2-40B4-BE49-F238E27FC236}">
                <a16:creationId xmlns:a16="http://schemas.microsoft.com/office/drawing/2014/main" id="{CB57E2AD-5885-C34B-8588-B2BBE7EEA40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08231" y="3949472"/>
            <a:ext cx="692727" cy="692727"/>
          </a:xfrm>
          <a:prstGeom prst="rect">
            <a:avLst/>
          </a:prstGeom>
          <a:ln>
            <a:noFill/>
          </a:ln>
        </p:spPr>
      </p:pic>
      <p:sp>
        <p:nvSpPr>
          <p:cNvPr id="10" name="Freeform 9">
            <a:extLst>
              <a:ext uri="{FF2B5EF4-FFF2-40B4-BE49-F238E27FC236}">
                <a16:creationId xmlns:a16="http://schemas.microsoft.com/office/drawing/2014/main" id="{7EAEFED5-783E-8740-9E18-5AE900483C43}"/>
              </a:ext>
            </a:extLst>
          </p:cNvPr>
          <p:cNvSpPr/>
          <p:nvPr/>
        </p:nvSpPr>
        <p:spPr bwMode="auto">
          <a:xfrm>
            <a:off x="1745672" y="1608244"/>
            <a:ext cx="3560157" cy="2346287"/>
          </a:xfrm>
          <a:custGeom>
            <a:avLst/>
            <a:gdLst>
              <a:gd name="connsiteX0" fmla="*/ 0 w 2951018"/>
              <a:gd name="connsiteY0" fmla="*/ 13855 h 2328104"/>
              <a:gd name="connsiteX1" fmla="*/ 665018 w 2951018"/>
              <a:gd name="connsiteY1" fmla="*/ 2175164 h 2328104"/>
              <a:gd name="connsiteX2" fmla="*/ 2216727 w 2951018"/>
              <a:gd name="connsiteY2" fmla="*/ 1911927 h 2328104"/>
              <a:gd name="connsiteX3" fmla="*/ 2951018 w 2951018"/>
              <a:gd name="connsiteY3" fmla="*/ 0 h 2328104"/>
            </a:gdLst>
            <a:ahLst/>
            <a:cxnLst>
              <a:cxn ang="0">
                <a:pos x="connsiteX0" y="connsiteY0"/>
              </a:cxn>
              <a:cxn ang="0">
                <a:pos x="connsiteX1" y="connsiteY1"/>
              </a:cxn>
              <a:cxn ang="0">
                <a:pos x="connsiteX2" y="connsiteY2"/>
              </a:cxn>
              <a:cxn ang="0">
                <a:pos x="connsiteX3" y="connsiteY3"/>
              </a:cxn>
            </a:cxnLst>
            <a:rect l="l" t="t" r="r" b="b"/>
            <a:pathLst>
              <a:path w="2951018" h="2328104">
                <a:moveTo>
                  <a:pt x="0" y="13855"/>
                </a:moveTo>
                <a:cubicBezTo>
                  <a:pt x="147782" y="936337"/>
                  <a:pt x="295564" y="1858819"/>
                  <a:pt x="665018" y="2175164"/>
                </a:cubicBezTo>
                <a:cubicBezTo>
                  <a:pt x="1034473" y="2491509"/>
                  <a:pt x="1835727" y="2274454"/>
                  <a:pt x="2216727" y="1911927"/>
                </a:cubicBezTo>
                <a:cubicBezTo>
                  <a:pt x="2597727" y="1549400"/>
                  <a:pt x="2774372" y="774700"/>
                  <a:pt x="2951018" y="0"/>
                </a:cubicBezTo>
              </a:path>
            </a:pathLst>
          </a:cu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pic>
        <p:nvPicPr>
          <p:cNvPr id="14" name="Content Placeholder 11">
            <a:extLst>
              <a:ext uri="{FF2B5EF4-FFF2-40B4-BE49-F238E27FC236}">
                <a16:creationId xmlns:a16="http://schemas.microsoft.com/office/drawing/2014/main" id="{544AA114-3AD2-6545-A101-D859693F06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654102" y="3949472"/>
            <a:ext cx="595745" cy="595745"/>
          </a:xfrm>
          <a:prstGeom prst="rect">
            <a:avLst/>
          </a:prstGeom>
          <a:noFill/>
          <a:ln w="9525">
            <a:noFill/>
            <a:miter lim="800000"/>
            <a:headEnd/>
            <a:tailEnd/>
          </a:ln>
        </p:spPr>
      </p:pic>
      <p:sp>
        <p:nvSpPr>
          <p:cNvPr id="15" name="Freeform 14">
            <a:extLst>
              <a:ext uri="{FF2B5EF4-FFF2-40B4-BE49-F238E27FC236}">
                <a16:creationId xmlns:a16="http://schemas.microsoft.com/office/drawing/2014/main" id="{F7DCB896-D0CE-FA48-ADA4-A004CFF276F9}"/>
              </a:ext>
            </a:extLst>
          </p:cNvPr>
          <p:cNvSpPr/>
          <p:nvPr/>
        </p:nvSpPr>
        <p:spPr bwMode="auto">
          <a:xfrm>
            <a:off x="-318650" y="1335479"/>
            <a:ext cx="2951018" cy="2615106"/>
          </a:xfrm>
          <a:custGeom>
            <a:avLst/>
            <a:gdLst>
              <a:gd name="connsiteX0" fmla="*/ 0 w 2951018"/>
              <a:gd name="connsiteY0" fmla="*/ 0 h 2615106"/>
              <a:gd name="connsiteX1" fmla="*/ 290945 w 2951018"/>
              <a:gd name="connsiteY1" fmla="*/ 1468582 h 2615106"/>
              <a:gd name="connsiteX2" fmla="*/ 1440872 w 2951018"/>
              <a:gd name="connsiteY2" fmla="*/ 2576945 h 2615106"/>
              <a:gd name="connsiteX3" fmla="*/ 2951018 w 2951018"/>
              <a:gd name="connsiteY3" fmla="*/ 55418 h 2615106"/>
            </a:gdLst>
            <a:ahLst/>
            <a:cxnLst>
              <a:cxn ang="0">
                <a:pos x="connsiteX0" y="connsiteY0"/>
              </a:cxn>
              <a:cxn ang="0">
                <a:pos x="connsiteX1" y="connsiteY1"/>
              </a:cxn>
              <a:cxn ang="0">
                <a:pos x="connsiteX2" y="connsiteY2"/>
              </a:cxn>
              <a:cxn ang="0">
                <a:pos x="connsiteX3" y="connsiteY3"/>
              </a:cxn>
            </a:cxnLst>
            <a:rect l="l" t="t" r="r" b="b"/>
            <a:pathLst>
              <a:path w="2951018" h="2615106">
                <a:moveTo>
                  <a:pt x="0" y="0"/>
                </a:moveTo>
                <a:cubicBezTo>
                  <a:pt x="25400" y="519545"/>
                  <a:pt x="50800" y="1039091"/>
                  <a:pt x="290945" y="1468582"/>
                </a:cubicBezTo>
                <a:cubicBezTo>
                  <a:pt x="531090" y="1898073"/>
                  <a:pt x="997527" y="2812472"/>
                  <a:pt x="1440872" y="2576945"/>
                </a:cubicBezTo>
                <a:cubicBezTo>
                  <a:pt x="1884217" y="2341418"/>
                  <a:pt x="2417617" y="1198418"/>
                  <a:pt x="2951018" y="55418"/>
                </a:cubicBezTo>
              </a:path>
            </a:pathLst>
          </a:cu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12" name="TextBox 11">
            <a:extLst>
              <a:ext uri="{FF2B5EF4-FFF2-40B4-BE49-F238E27FC236}">
                <a16:creationId xmlns:a16="http://schemas.microsoft.com/office/drawing/2014/main" id="{18370322-F886-814E-9B4A-7A0D2B0AD83E}"/>
              </a:ext>
            </a:extLst>
          </p:cNvPr>
          <p:cNvSpPr txBox="1"/>
          <p:nvPr/>
        </p:nvSpPr>
        <p:spPr>
          <a:xfrm>
            <a:off x="769872" y="4647084"/>
            <a:ext cx="364203" cy="523220"/>
          </a:xfrm>
          <a:prstGeom prst="rect">
            <a:avLst/>
          </a:prstGeom>
          <a:solidFill>
            <a:schemeClr val="tx2">
              <a:lumMod val="50000"/>
              <a:lumOff val="50000"/>
            </a:schemeClr>
          </a:solidFill>
        </p:spPr>
        <p:txBody>
          <a:bodyPr wrap="none" rtlCol="0">
            <a:spAutoFit/>
          </a:bodyPr>
          <a:lstStyle/>
          <a:p>
            <a:pPr>
              <a:buNone/>
            </a:pPr>
            <a:r>
              <a:rPr lang="en-US" sz="2800" i="1" dirty="0">
                <a:solidFill>
                  <a:schemeClr val="bg1">
                    <a:lumMod val="95000"/>
                  </a:schemeClr>
                </a:solidFill>
                <a:latin typeface="Times New Roman" panose="02020603050405020304" pitchFamily="18" charset="0"/>
                <a:cs typeface="Times New Roman" panose="02020603050405020304" pitchFamily="18" charset="0"/>
              </a:rPr>
              <a:t>a</a:t>
            </a:r>
          </a:p>
        </p:txBody>
      </p:sp>
      <p:sp>
        <p:nvSpPr>
          <p:cNvPr id="13" name="TextBox 12">
            <a:extLst>
              <a:ext uri="{FF2B5EF4-FFF2-40B4-BE49-F238E27FC236}">
                <a16:creationId xmlns:a16="http://schemas.microsoft.com/office/drawing/2014/main" id="{2A480EB4-EED5-5845-AA20-ED7A0BDFCDBD}"/>
              </a:ext>
            </a:extLst>
          </p:cNvPr>
          <p:cNvSpPr txBox="1"/>
          <p:nvPr/>
        </p:nvSpPr>
        <p:spPr>
          <a:xfrm>
            <a:off x="2877394" y="4642199"/>
            <a:ext cx="364203" cy="523220"/>
          </a:xfrm>
          <a:prstGeom prst="rect">
            <a:avLst/>
          </a:prstGeom>
          <a:solidFill>
            <a:schemeClr val="tx2">
              <a:lumMod val="50000"/>
              <a:lumOff val="50000"/>
            </a:schemeClr>
          </a:solidFill>
        </p:spPr>
        <p:txBody>
          <a:bodyPr wrap="none" rtlCol="0">
            <a:spAutoFit/>
          </a:bodyPr>
          <a:lstStyle/>
          <a:p>
            <a:pPr>
              <a:buNone/>
            </a:pPr>
            <a:r>
              <a:rPr lang="en-US" sz="2800" i="1" dirty="0">
                <a:solidFill>
                  <a:schemeClr val="bg1">
                    <a:lumMod val="95000"/>
                  </a:schemeClr>
                </a:solidFill>
                <a:latin typeface="Times New Roman" panose="02020603050405020304" pitchFamily="18" charset="0"/>
                <a:cs typeface="Times New Roman" panose="02020603050405020304" pitchFamily="18" charset="0"/>
              </a:rPr>
              <a:t>b</a:t>
            </a:r>
          </a:p>
        </p:txBody>
      </p:sp>
      <p:sp>
        <p:nvSpPr>
          <p:cNvPr id="16" name="TextBox 15">
            <a:extLst>
              <a:ext uri="{FF2B5EF4-FFF2-40B4-BE49-F238E27FC236}">
                <a16:creationId xmlns:a16="http://schemas.microsoft.com/office/drawing/2014/main" id="{018EEC19-8B14-464C-88B3-A11166E47F7A}"/>
              </a:ext>
            </a:extLst>
          </p:cNvPr>
          <p:cNvSpPr txBox="1"/>
          <p:nvPr/>
        </p:nvSpPr>
        <p:spPr>
          <a:xfrm>
            <a:off x="6282911" y="4650826"/>
            <a:ext cx="343364" cy="523220"/>
          </a:xfrm>
          <a:prstGeom prst="rect">
            <a:avLst/>
          </a:prstGeom>
          <a:solidFill>
            <a:srgbClr val="C00000"/>
          </a:solidFill>
        </p:spPr>
        <p:txBody>
          <a:bodyPr wrap="none" rtlCol="0">
            <a:spAutoFit/>
          </a:bodyPr>
          <a:lstStyle/>
          <a:p>
            <a:pPr>
              <a:buNone/>
            </a:pPr>
            <a:r>
              <a:rPr lang="en-US" sz="2800" i="1" dirty="0">
                <a:solidFill>
                  <a:schemeClr val="bg1">
                    <a:lumMod val="95000"/>
                  </a:schemeClr>
                </a:solidFill>
                <a:latin typeface="Times New Roman" panose="02020603050405020304" pitchFamily="18" charset="0"/>
                <a:cs typeface="Times New Roman" panose="02020603050405020304" pitchFamily="18" charset="0"/>
              </a:rPr>
              <a:t>c</a:t>
            </a:r>
          </a:p>
        </p:txBody>
      </p:sp>
      <p:sp>
        <p:nvSpPr>
          <p:cNvPr id="3" name="Up Arrow 2">
            <a:extLst>
              <a:ext uri="{FF2B5EF4-FFF2-40B4-BE49-F238E27FC236}">
                <a16:creationId xmlns:a16="http://schemas.microsoft.com/office/drawing/2014/main" id="{0660F28B-F88E-2740-95CA-A364AA365712}"/>
              </a:ext>
            </a:extLst>
          </p:cNvPr>
          <p:cNvSpPr/>
          <p:nvPr/>
        </p:nvSpPr>
        <p:spPr bwMode="auto">
          <a:xfrm>
            <a:off x="1502229" y="4506679"/>
            <a:ext cx="391885" cy="1077686"/>
          </a:xfrm>
          <a:prstGeom prst="upArrow">
            <a:avLst/>
          </a:prstGeom>
          <a:solidFill>
            <a:schemeClr val="accent1"/>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18" name="TextBox 17">
            <a:extLst>
              <a:ext uri="{FF2B5EF4-FFF2-40B4-BE49-F238E27FC236}">
                <a16:creationId xmlns:a16="http://schemas.microsoft.com/office/drawing/2014/main" id="{6151EC10-FA1C-D347-B97D-6913CC81F9FE}"/>
              </a:ext>
            </a:extLst>
          </p:cNvPr>
          <p:cNvSpPr txBox="1"/>
          <p:nvPr/>
        </p:nvSpPr>
        <p:spPr>
          <a:xfrm>
            <a:off x="1838502" y="6005460"/>
            <a:ext cx="6934655" cy="461665"/>
          </a:xfrm>
          <a:prstGeom prst="rect">
            <a:avLst/>
          </a:prstGeom>
          <a:noFill/>
        </p:spPr>
        <p:txBody>
          <a:bodyPr wrap="none" rtlCol="0">
            <a:spAutoFit/>
          </a:bodyPr>
          <a:lstStyle/>
          <a:p>
            <a:pPr>
              <a:buNone/>
            </a:pPr>
            <a:r>
              <a:rPr lang="en-US" dirty="0">
                <a:solidFill>
                  <a:schemeClr val="bg2"/>
                </a:solidFill>
                <a:latin typeface="Helvetica" pitchFamily="2" charset="0"/>
              </a:rPr>
              <a:t>[Su and Vaidya 2015: </a:t>
            </a:r>
            <a:r>
              <a:rPr lang="en-US" dirty="0">
                <a:solidFill>
                  <a:schemeClr val="bg2"/>
                </a:solidFill>
                <a:latin typeface="Helvetica" pitchFamily="2" charset="0"/>
                <a:hlinkClick r:id="rId5"/>
              </a:rPr>
              <a:t>part 1</a:t>
            </a:r>
            <a:r>
              <a:rPr lang="en-US" dirty="0">
                <a:solidFill>
                  <a:schemeClr val="bg2"/>
                </a:solidFill>
                <a:latin typeface="Helvetica" pitchFamily="2" charset="0"/>
              </a:rPr>
              <a:t>, </a:t>
            </a:r>
            <a:r>
              <a:rPr lang="en-US" dirty="0">
                <a:solidFill>
                  <a:schemeClr val="bg2"/>
                </a:solidFill>
                <a:latin typeface="Helvetica" pitchFamily="2" charset="0"/>
                <a:hlinkClick r:id="rId6"/>
              </a:rPr>
              <a:t>part 2</a:t>
            </a:r>
            <a:r>
              <a:rPr lang="en-US" dirty="0">
                <a:solidFill>
                  <a:schemeClr val="bg2"/>
                </a:solidFill>
                <a:latin typeface="Helvetica" pitchFamily="2" charset="0"/>
              </a:rPr>
              <a:t>, </a:t>
            </a:r>
            <a:r>
              <a:rPr lang="en-US" dirty="0">
                <a:solidFill>
                  <a:schemeClr val="bg2"/>
                </a:solidFill>
                <a:latin typeface="Helvetica" pitchFamily="2" charset="0"/>
                <a:hlinkClick r:id="rId7"/>
              </a:rPr>
              <a:t>part 3</a:t>
            </a:r>
            <a:r>
              <a:rPr lang="en-US" dirty="0">
                <a:solidFill>
                  <a:schemeClr val="bg2"/>
                </a:solidFill>
                <a:latin typeface="Helvetica" pitchFamily="2" charset="0"/>
              </a:rPr>
              <a:t>, </a:t>
            </a:r>
            <a:r>
              <a:rPr lang="en-US" dirty="0">
                <a:solidFill>
                  <a:schemeClr val="bg2"/>
                </a:solidFill>
                <a:latin typeface="Helvetica" pitchFamily="2" charset="0"/>
                <a:hlinkClick r:id="rId8"/>
              </a:rPr>
              <a:t>part 4</a:t>
            </a:r>
            <a:r>
              <a:rPr lang="en-US" dirty="0">
                <a:solidFill>
                  <a:schemeClr val="bg2"/>
                </a:solidFill>
                <a:latin typeface="Helvetica" pitchFamily="2" charset="0"/>
              </a:rPr>
              <a:t>]</a:t>
            </a:r>
          </a:p>
        </p:txBody>
      </p:sp>
    </p:spTree>
    <p:extLst>
      <p:ext uri="{BB962C8B-B14F-4D97-AF65-F5344CB8AC3E}">
        <p14:creationId xmlns:p14="http://schemas.microsoft.com/office/powerpoint/2010/main" val="33265541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977D9F-05F3-D041-AD48-91B88E3A2B40}"/>
              </a:ext>
            </a:extLst>
          </p:cNvPr>
          <p:cNvPicPr>
            <a:picLocks noChangeAspect="1"/>
          </p:cNvPicPr>
          <p:nvPr/>
        </p:nvPicPr>
        <p:blipFill>
          <a:blip r:embed="rId2"/>
          <a:stretch>
            <a:fillRect/>
          </a:stretch>
        </p:blipFill>
        <p:spPr>
          <a:xfrm>
            <a:off x="-1020712" y="3964340"/>
            <a:ext cx="11052507" cy="516188"/>
          </a:xfrm>
          <a:prstGeom prst="rect">
            <a:avLst/>
          </a:prstGeom>
        </p:spPr>
      </p:pic>
      <p:sp>
        <p:nvSpPr>
          <p:cNvPr id="2" name="Title 1"/>
          <p:cNvSpPr>
            <a:spLocks noGrp="1"/>
          </p:cNvSpPr>
          <p:nvPr>
            <p:ph type="title"/>
          </p:nvPr>
        </p:nvSpPr>
        <p:spPr/>
        <p:txBody>
          <a:bodyPr/>
          <a:lstStyle/>
          <a:p>
            <a:r>
              <a:rPr lang="en-US" dirty="0"/>
              <a:t>Independent Functions</a:t>
            </a:r>
          </a:p>
        </p:txBody>
      </p:sp>
      <p:pic>
        <p:nvPicPr>
          <p:cNvPr id="9" name="Picture 8">
            <a:extLst>
              <a:ext uri="{FF2B5EF4-FFF2-40B4-BE49-F238E27FC236}">
                <a16:creationId xmlns:a16="http://schemas.microsoft.com/office/drawing/2014/main" id="{CB57E2AD-5885-C34B-8588-B2BBE7EEA4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57711" y="3949472"/>
            <a:ext cx="692727" cy="692727"/>
          </a:xfrm>
          <a:prstGeom prst="rect">
            <a:avLst/>
          </a:prstGeom>
          <a:ln>
            <a:noFill/>
          </a:ln>
        </p:spPr>
      </p:pic>
      <p:sp>
        <p:nvSpPr>
          <p:cNvPr id="10" name="Freeform 9">
            <a:extLst>
              <a:ext uri="{FF2B5EF4-FFF2-40B4-BE49-F238E27FC236}">
                <a16:creationId xmlns:a16="http://schemas.microsoft.com/office/drawing/2014/main" id="{7EAEFED5-783E-8740-9E18-5AE900483C43}"/>
              </a:ext>
            </a:extLst>
          </p:cNvPr>
          <p:cNvSpPr/>
          <p:nvPr/>
        </p:nvSpPr>
        <p:spPr bwMode="auto">
          <a:xfrm>
            <a:off x="1745672" y="1608244"/>
            <a:ext cx="3560157" cy="2346287"/>
          </a:xfrm>
          <a:custGeom>
            <a:avLst/>
            <a:gdLst>
              <a:gd name="connsiteX0" fmla="*/ 0 w 2951018"/>
              <a:gd name="connsiteY0" fmla="*/ 13855 h 2328104"/>
              <a:gd name="connsiteX1" fmla="*/ 665018 w 2951018"/>
              <a:gd name="connsiteY1" fmla="*/ 2175164 h 2328104"/>
              <a:gd name="connsiteX2" fmla="*/ 2216727 w 2951018"/>
              <a:gd name="connsiteY2" fmla="*/ 1911927 h 2328104"/>
              <a:gd name="connsiteX3" fmla="*/ 2951018 w 2951018"/>
              <a:gd name="connsiteY3" fmla="*/ 0 h 2328104"/>
            </a:gdLst>
            <a:ahLst/>
            <a:cxnLst>
              <a:cxn ang="0">
                <a:pos x="connsiteX0" y="connsiteY0"/>
              </a:cxn>
              <a:cxn ang="0">
                <a:pos x="connsiteX1" y="connsiteY1"/>
              </a:cxn>
              <a:cxn ang="0">
                <a:pos x="connsiteX2" y="connsiteY2"/>
              </a:cxn>
              <a:cxn ang="0">
                <a:pos x="connsiteX3" y="connsiteY3"/>
              </a:cxn>
            </a:cxnLst>
            <a:rect l="l" t="t" r="r" b="b"/>
            <a:pathLst>
              <a:path w="2951018" h="2328104">
                <a:moveTo>
                  <a:pt x="0" y="13855"/>
                </a:moveTo>
                <a:cubicBezTo>
                  <a:pt x="147782" y="936337"/>
                  <a:pt x="295564" y="1858819"/>
                  <a:pt x="665018" y="2175164"/>
                </a:cubicBezTo>
                <a:cubicBezTo>
                  <a:pt x="1034473" y="2491509"/>
                  <a:pt x="1835727" y="2274454"/>
                  <a:pt x="2216727" y="1911927"/>
                </a:cubicBezTo>
                <a:cubicBezTo>
                  <a:pt x="2597727" y="1549400"/>
                  <a:pt x="2774372" y="774700"/>
                  <a:pt x="2951018" y="0"/>
                </a:cubicBezTo>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13" name="Freeform 12">
            <a:extLst>
              <a:ext uri="{FF2B5EF4-FFF2-40B4-BE49-F238E27FC236}">
                <a16:creationId xmlns:a16="http://schemas.microsoft.com/office/drawing/2014/main" id="{C6678330-E1FF-4247-857E-07DF79BE5FC5}"/>
              </a:ext>
            </a:extLst>
          </p:cNvPr>
          <p:cNvSpPr/>
          <p:nvPr/>
        </p:nvSpPr>
        <p:spPr bwMode="auto">
          <a:xfrm>
            <a:off x="5930808" y="1460171"/>
            <a:ext cx="874855" cy="2495542"/>
          </a:xfrm>
          <a:custGeom>
            <a:avLst/>
            <a:gdLst>
              <a:gd name="connsiteX0" fmla="*/ 0 w 2604655"/>
              <a:gd name="connsiteY0" fmla="*/ 41564 h 2680071"/>
              <a:gd name="connsiteX1" fmla="*/ 609600 w 2604655"/>
              <a:gd name="connsiteY1" fmla="*/ 2299854 h 2680071"/>
              <a:gd name="connsiteX2" fmla="*/ 2064328 w 2604655"/>
              <a:gd name="connsiteY2" fmla="*/ 2452254 h 2680071"/>
              <a:gd name="connsiteX3" fmla="*/ 2604655 w 2604655"/>
              <a:gd name="connsiteY3" fmla="*/ 0 h 2680071"/>
              <a:gd name="connsiteX4" fmla="*/ 2604655 w 2604655"/>
              <a:gd name="connsiteY4" fmla="*/ 0 h 2680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4655" h="2680071">
                <a:moveTo>
                  <a:pt x="0" y="41564"/>
                </a:moveTo>
                <a:cubicBezTo>
                  <a:pt x="132772" y="969818"/>
                  <a:pt x="265545" y="1898073"/>
                  <a:pt x="609600" y="2299854"/>
                </a:cubicBezTo>
                <a:cubicBezTo>
                  <a:pt x="953655" y="2701635"/>
                  <a:pt x="1731819" y="2835563"/>
                  <a:pt x="2064328" y="2452254"/>
                </a:cubicBezTo>
                <a:cubicBezTo>
                  <a:pt x="2396837" y="2068945"/>
                  <a:pt x="2604655" y="0"/>
                  <a:pt x="2604655" y="0"/>
                </a:cubicBezTo>
                <a:lnTo>
                  <a:pt x="2604655" y="0"/>
                </a:lnTo>
              </a:path>
            </a:pathLst>
          </a:cu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pic>
        <p:nvPicPr>
          <p:cNvPr id="14" name="Content Placeholder 11">
            <a:extLst>
              <a:ext uri="{FF2B5EF4-FFF2-40B4-BE49-F238E27FC236}">
                <a16:creationId xmlns:a16="http://schemas.microsoft.com/office/drawing/2014/main" id="{544AA114-3AD2-6545-A101-D859693F06A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654102" y="3949472"/>
            <a:ext cx="595745" cy="595745"/>
          </a:xfrm>
          <a:prstGeom prst="rect">
            <a:avLst/>
          </a:prstGeom>
          <a:noFill/>
          <a:ln w="9525">
            <a:noFill/>
            <a:miter lim="800000"/>
            <a:headEnd/>
            <a:tailEnd/>
          </a:ln>
        </p:spPr>
      </p:pic>
      <p:sp>
        <p:nvSpPr>
          <p:cNvPr id="15" name="Freeform 14">
            <a:extLst>
              <a:ext uri="{FF2B5EF4-FFF2-40B4-BE49-F238E27FC236}">
                <a16:creationId xmlns:a16="http://schemas.microsoft.com/office/drawing/2014/main" id="{F7DCB896-D0CE-FA48-ADA4-A004CFF276F9}"/>
              </a:ext>
            </a:extLst>
          </p:cNvPr>
          <p:cNvSpPr/>
          <p:nvPr/>
        </p:nvSpPr>
        <p:spPr bwMode="auto">
          <a:xfrm>
            <a:off x="-318650" y="1335479"/>
            <a:ext cx="2951018" cy="2615106"/>
          </a:xfrm>
          <a:custGeom>
            <a:avLst/>
            <a:gdLst>
              <a:gd name="connsiteX0" fmla="*/ 0 w 2951018"/>
              <a:gd name="connsiteY0" fmla="*/ 0 h 2615106"/>
              <a:gd name="connsiteX1" fmla="*/ 290945 w 2951018"/>
              <a:gd name="connsiteY1" fmla="*/ 1468582 h 2615106"/>
              <a:gd name="connsiteX2" fmla="*/ 1440872 w 2951018"/>
              <a:gd name="connsiteY2" fmla="*/ 2576945 h 2615106"/>
              <a:gd name="connsiteX3" fmla="*/ 2951018 w 2951018"/>
              <a:gd name="connsiteY3" fmla="*/ 55418 h 2615106"/>
            </a:gdLst>
            <a:ahLst/>
            <a:cxnLst>
              <a:cxn ang="0">
                <a:pos x="connsiteX0" y="connsiteY0"/>
              </a:cxn>
              <a:cxn ang="0">
                <a:pos x="connsiteX1" y="connsiteY1"/>
              </a:cxn>
              <a:cxn ang="0">
                <a:pos x="connsiteX2" y="connsiteY2"/>
              </a:cxn>
              <a:cxn ang="0">
                <a:pos x="connsiteX3" y="connsiteY3"/>
              </a:cxn>
            </a:cxnLst>
            <a:rect l="l" t="t" r="r" b="b"/>
            <a:pathLst>
              <a:path w="2951018" h="2615106">
                <a:moveTo>
                  <a:pt x="0" y="0"/>
                </a:moveTo>
                <a:cubicBezTo>
                  <a:pt x="25400" y="519545"/>
                  <a:pt x="50800" y="1039091"/>
                  <a:pt x="290945" y="1468582"/>
                </a:cubicBezTo>
                <a:cubicBezTo>
                  <a:pt x="531090" y="1898073"/>
                  <a:pt x="997527" y="2812472"/>
                  <a:pt x="1440872" y="2576945"/>
                </a:cubicBezTo>
                <a:cubicBezTo>
                  <a:pt x="1884217" y="2341418"/>
                  <a:pt x="2417617" y="1198418"/>
                  <a:pt x="2951018" y="55418"/>
                </a:cubicBezTo>
              </a:path>
            </a:pathLst>
          </a:cu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4" name="Content Placeholder 3">
            <a:extLst>
              <a:ext uri="{FF2B5EF4-FFF2-40B4-BE49-F238E27FC236}">
                <a16:creationId xmlns:a16="http://schemas.microsoft.com/office/drawing/2014/main" id="{9411D68B-E874-134D-92A8-99E7DE496CC2}"/>
              </a:ext>
            </a:extLst>
          </p:cNvPr>
          <p:cNvSpPr>
            <a:spLocks noGrp="1"/>
          </p:cNvSpPr>
          <p:nvPr>
            <p:ph idx="1"/>
          </p:nvPr>
        </p:nvSpPr>
        <p:spPr/>
        <p:txBody>
          <a:bodyPr/>
          <a:lstStyle/>
          <a:p>
            <a:endParaRPr lang="en-US"/>
          </a:p>
        </p:txBody>
      </p:sp>
      <p:pic>
        <p:nvPicPr>
          <p:cNvPr id="12" name="Content Placeholder 11">
            <a:extLst>
              <a:ext uri="{FF2B5EF4-FFF2-40B4-BE49-F238E27FC236}">
                <a16:creationId xmlns:a16="http://schemas.microsoft.com/office/drawing/2014/main" id="{ED6EEE87-75C4-BA44-94E4-1386427B0CD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6129834" y="3953358"/>
            <a:ext cx="595745" cy="595745"/>
          </a:xfrm>
          <a:prstGeom prst="rect">
            <a:avLst/>
          </a:prstGeom>
          <a:noFill/>
          <a:ln w="9525">
            <a:noFill/>
            <a:miter lim="800000"/>
            <a:headEnd/>
            <a:tailEnd/>
          </a:ln>
        </p:spPr>
      </p:pic>
      <p:sp>
        <p:nvSpPr>
          <p:cNvPr id="16" name="TextBox 15">
            <a:extLst>
              <a:ext uri="{FF2B5EF4-FFF2-40B4-BE49-F238E27FC236}">
                <a16:creationId xmlns:a16="http://schemas.microsoft.com/office/drawing/2014/main" id="{F13FCB8F-0F7E-DF4A-B100-D67F61AEB56C}"/>
              </a:ext>
            </a:extLst>
          </p:cNvPr>
          <p:cNvSpPr txBox="1"/>
          <p:nvPr/>
        </p:nvSpPr>
        <p:spPr>
          <a:xfrm>
            <a:off x="769872" y="4647084"/>
            <a:ext cx="364203" cy="523220"/>
          </a:xfrm>
          <a:prstGeom prst="rect">
            <a:avLst/>
          </a:prstGeom>
          <a:solidFill>
            <a:schemeClr val="tx2">
              <a:lumMod val="50000"/>
              <a:lumOff val="50000"/>
            </a:schemeClr>
          </a:solidFill>
        </p:spPr>
        <p:txBody>
          <a:bodyPr wrap="none" rtlCol="0">
            <a:spAutoFit/>
          </a:bodyPr>
          <a:lstStyle/>
          <a:p>
            <a:pPr>
              <a:buNone/>
            </a:pPr>
            <a:r>
              <a:rPr lang="en-US" sz="2800" i="1" dirty="0">
                <a:solidFill>
                  <a:schemeClr val="bg1">
                    <a:lumMod val="95000"/>
                  </a:schemeClr>
                </a:solidFill>
                <a:latin typeface="Times New Roman" panose="02020603050405020304" pitchFamily="18" charset="0"/>
                <a:cs typeface="Times New Roman" panose="02020603050405020304" pitchFamily="18" charset="0"/>
              </a:rPr>
              <a:t>a</a:t>
            </a:r>
          </a:p>
        </p:txBody>
      </p:sp>
      <p:sp>
        <p:nvSpPr>
          <p:cNvPr id="17" name="TextBox 16">
            <a:extLst>
              <a:ext uri="{FF2B5EF4-FFF2-40B4-BE49-F238E27FC236}">
                <a16:creationId xmlns:a16="http://schemas.microsoft.com/office/drawing/2014/main" id="{D37F7FA0-E269-CB41-BC03-A5CBDA17D47C}"/>
              </a:ext>
            </a:extLst>
          </p:cNvPr>
          <p:cNvSpPr txBox="1"/>
          <p:nvPr/>
        </p:nvSpPr>
        <p:spPr>
          <a:xfrm>
            <a:off x="2877394" y="4642199"/>
            <a:ext cx="364203" cy="523220"/>
          </a:xfrm>
          <a:prstGeom prst="rect">
            <a:avLst/>
          </a:prstGeom>
          <a:solidFill>
            <a:srgbClr val="C00000"/>
          </a:solidFill>
        </p:spPr>
        <p:txBody>
          <a:bodyPr wrap="none" rtlCol="0">
            <a:spAutoFit/>
          </a:bodyPr>
          <a:lstStyle/>
          <a:p>
            <a:pPr>
              <a:buNone/>
            </a:pPr>
            <a:r>
              <a:rPr lang="en-US" sz="2800" i="1" dirty="0">
                <a:solidFill>
                  <a:schemeClr val="bg1">
                    <a:lumMod val="95000"/>
                  </a:schemeClr>
                </a:solidFill>
                <a:latin typeface="Times New Roman" panose="02020603050405020304" pitchFamily="18" charset="0"/>
                <a:cs typeface="Times New Roman" panose="02020603050405020304" pitchFamily="18" charset="0"/>
              </a:rPr>
              <a:t>b</a:t>
            </a:r>
          </a:p>
        </p:txBody>
      </p:sp>
      <p:sp>
        <p:nvSpPr>
          <p:cNvPr id="18" name="TextBox 17">
            <a:extLst>
              <a:ext uri="{FF2B5EF4-FFF2-40B4-BE49-F238E27FC236}">
                <a16:creationId xmlns:a16="http://schemas.microsoft.com/office/drawing/2014/main" id="{4EA145F1-8AD6-2E4B-BA68-ECBD343D5664}"/>
              </a:ext>
            </a:extLst>
          </p:cNvPr>
          <p:cNvSpPr txBox="1"/>
          <p:nvPr/>
        </p:nvSpPr>
        <p:spPr>
          <a:xfrm>
            <a:off x="6282911" y="4650826"/>
            <a:ext cx="343364" cy="523220"/>
          </a:xfrm>
          <a:prstGeom prst="rect">
            <a:avLst/>
          </a:prstGeom>
          <a:solidFill>
            <a:schemeClr val="bg2"/>
          </a:solidFill>
        </p:spPr>
        <p:txBody>
          <a:bodyPr wrap="none" rtlCol="0">
            <a:spAutoFit/>
          </a:bodyPr>
          <a:lstStyle/>
          <a:p>
            <a:pPr>
              <a:buNone/>
            </a:pPr>
            <a:r>
              <a:rPr lang="en-US" sz="2800" i="1" dirty="0">
                <a:solidFill>
                  <a:schemeClr val="bg1">
                    <a:lumMod val="95000"/>
                  </a:schemeClr>
                </a:solidFill>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24215766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96D1A7A-E34D-BC40-BAF7-473DD73E73FE}"/>
              </a:ext>
            </a:extLst>
          </p:cNvPr>
          <p:cNvPicPr>
            <a:picLocks noChangeAspect="1"/>
          </p:cNvPicPr>
          <p:nvPr/>
        </p:nvPicPr>
        <p:blipFill>
          <a:blip r:embed="rId2"/>
          <a:stretch>
            <a:fillRect/>
          </a:stretch>
        </p:blipFill>
        <p:spPr>
          <a:xfrm>
            <a:off x="-1020712" y="3964340"/>
            <a:ext cx="11052507" cy="516188"/>
          </a:xfrm>
          <a:prstGeom prst="rect">
            <a:avLst/>
          </a:prstGeom>
        </p:spPr>
      </p:pic>
      <p:sp>
        <p:nvSpPr>
          <p:cNvPr id="2" name="Title 1"/>
          <p:cNvSpPr>
            <a:spLocks noGrp="1"/>
          </p:cNvSpPr>
          <p:nvPr>
            <p:ph type="title"/>
          </p:nvPr>
        </p:nvSpPr>
        <p:spPr/>
        <p:txBody>
          <a:bodyPr/>
          <a:lstStyle/>
          <a:p>
            <a:r>
              <a:rPr lang="en-US" dirty="0"/>
              <a:t>Independent Functions</a:t>
            </a:r>
          </a:p>
        </p:txBody>
      </p:sp>
      <p:pic>
        <p:nvPicPr>
          <p:cNvPr id="9" name="Picture 8">
            <a:extLst>
              <a:ext uri="{FF2B5EF4-FFF2-40B4-BE49-F238E27FC236}">
                <a16:creationId xmlns:a16="http://schemas.microsoft.com/office/drawing/2014/main" id="{CB57E2AD-5885-C34B-8588-B2BBE7EEA4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57711" y="3949472"/>
            <a:ext cx="692727" cy="692727"/>
          </a:xfrm>
          <a:prstGeom prst="rect">
            <a:avLst/>
          </a:prstGeom>
          <a:ln>
            <a:noFill/>
          </a:ln>
        </p:spPr>
      </p:pic>
      <p:sp>
        <p:nvSpPr>
          <p:cNvPr id="13" name="Freeform 12">
            <a:extLst>
              <a:ext uri="{FF2B5EF4-FFF2-40B4-BE49-F238E27FC236}">
                <a16:creationId xmlns:a16="http://schemas.microsoft.com/office/drawing/2014/main" id="{C6678330-E1FF-4247-857E-07DF79BE5FC5}"/>
              </a:ext>
            </a:extLst>
          </p:cNvPr>
          <p:cNvSpPr/>
          <p:nvPr/>
        </p:nvSpPr>
        <p:spPr bwMode="auto">
          <a:xfrm>
            <a:off x="5930808" y="1460171"/>
            <a:ext cx="874855" cy="2495542"/>
          </a:xfrm>
          <a:custGeom>
            <a:avLst/>
            <a:gdLst>
              <a:gd name="connsiteX0" fmla="*/ 0 w 2604655"/>
              <a:gd name="connsiteY0" fmla="*/ 41564 h 2680071"/>
              <a:gd name="connsiteX1" fmla="*/ 609600 w 2604655"/>
              <a:gd name="connsiteY1" fmla="*/ 2299854 h 2680071"/>
              <a:gd name="connsiteX2" fmla="*/ 2064328 w 2604655"/>
              <a:gd name="connsiteY2" fmla="*/ 2452254 h 2680071"/>
              <a:gd name="connsiteX3" fmla="*/ 2604655 w 2604655"/>
              <a:gd name="connsiteY3" fmla="*/ 0 h 2680071"/>
              <a:gd name="connsiteX4" fmla="*/ 2604655 w 2604655"/>
              <a:gd name="connsiteY4" fmla="*/ 0 h 2680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4655" h="2680071">
                <a:moveTo>
                  <a:pt x="0" y="41564"/>
                </a:moveTo>
                <a:cubicBezTo>
                  <a:pt x="132772" y="969818"/>
                  <a:pt x="265545" y="1898073"/>
                  <a:pt x="609600" y="2299854"/>
                </a:cubicBezTo>
                <a:cubicBezTo>
                  <a:pt x="953655" y="2701635"/>
                  <a:pt x="1731819" y="2835563"/>
                  <a:pt x="2064328" y="2452254"/>
                </a:cubicBezTo>
                <a:cubicBezTo>
                  <a:pt x="2396837" y="2068945"/>
                  <a:pt x="2604655" y="0"/>
                  <a:pt x="2604655" y="0"/>
                </a:cubicBezTo>
                <a:lnTo>
                  <a:pt x="2604655" y="0"/>
                </a:lnTo>
              </a:path>
            </a:pathLst>
          </a:cu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pic>
        <p:nvPicPr>
          <p:cNvPr id="14" name="Content Placeholder 11">
            <a:extLst>
              <a:ext uri="{FF2B5EF4-FFF2-40B4-BE49-F238E27FC236}">
                <a16:creationId xmlns:a16="http://schemas.microsoft.com/office/drawing/2014/main" id="{544AA114-3AD2-6545-A101-D859693F06A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654102" y="3949472"/>
            <a:ext cx="595745" cy="595745"/>
          </a:xfrm>
          <a:prstGeom prst="rect">
            <a:avLst/>
          </a:prstGeom>
          <a:noFill/>
          <a:ln w="9525">
            <a:noFill/>
            <a:miter lim="800000"/>
            <a:headEnd/>
            <a:tailEnd/>
          </a:ln>
        </p:spPr>
      </p:pic>
      <p:sp>
        <p:nvSpPr>
          <p:cNvPr id="15" name="Freeform 14">
            <a:extLst>
              <a:ext uri="{FF2B5EF4-FFF2-40B4-BE49-F238E27FC236}">
                <a16:creationId xmlns:a16="http://schemas.microsoft.com/office/drawing/2014/main" id="{F7DCB896-D0CE-FA48-ADA4-A004CFF276F9}"/>
              </a:ext>
            </a:extLst>
          </p:cNvPr>
          <p:cNvSpPr/>
          <p:nvPr/>
        </p:nvSpPr>
        <p:spPr bwMode="auto">
          <a:xfrm>
            <a:off x="-318650" y="1335479"/>
            <a:ext cx="2951018" cy="2615106"/>
          </a:xfrm>
          <a:custGeom>
            <a:avLst/>
            <a:gdLst>
              <a:gd name="connsiteX0" fmla="*/ 0 w 2951018"/>
              <a:gd name="connsiteY0" fmla="*/ 0 h 2615106"/>
              <a:gd name="connsiteX1" fmla="*/ 290945 w 2951018"/>
              <a:gd name="connsiteY1" fmla="*/ 1468582 h 2615106"/>
              <a:gd name="connsiteX2" fmla="*/ 1440872 w 2951018"/>
              <a:gd name="connsiteY2" fmla="*/ 2576945 h 2615106"/>
              <a:gd name="connsiteX3" fmla="*/ 2951018 w 2951018"/>
              <a:gd name="connsiteY3" fmla="*/ 55418 h 2615106"/>
            </a:gdLst>
            <a:ahLst/>
            <a:cxnLst>
              <a:cxn ang="0">
                <a:pos x="connsiteX0" y="connsiteY0"/>
              </a:cxn>
              <a:cxn ang="0">
                <a:pos x="connsiteX1" y="connsiteY1"/>
              </a:cxn>
              <a:cxn ang="0">
                <a:pos x="connsiteX2" y="connsiteY2"/>
              </a:cxn>
              <a:cxn ang="0">
                <a:pos x="connsiteX3" y="connsiteY3"/>
              </a:cxn>
            </a:cxnLst>
            <a:rect l="l" t="t" r="r" b="b"/>
            <a:pathLst>
              <a:path w="2951018" h="2615106">
                <a:moveTo>
                  <a:pt x="0" y="0"/>
                </a:moveTo>
                <a:cubicBezTo>
                  <a:pt x="25400" y="519545"/>
                  <a:pt x="50800" y="1039091"/>
                  <a:pt x="290945" y="1468582"/>
                </a:cubicBezTo>
                <a:cubicBezTo>
                  <a:pt x="531090" y="1898073"/>
                  <a:pt x="997527" y="2812472"/>
                  <a:pt x="1440872" y="2576945"/>
                </a:cubicBezTo>
                <a:cubicBezTo>
                  <a:pt x="1884217" y="2341418"/>
                  <a:pt x="2417617" y="1198418"/>
                  <a:pt x="2951018" y="55418"/>
                </a:cubicBezTo>
              </a:path>
            </a:pathLst>
          </a:cu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4" name="Content Placeholder 3">
            <a:extLst>
              <a:ext uri="{FF2B5EF4-FFF2-40B4-BE49-F238E27FC236}">
                <a16:creationId xmlns:a16="http://schemas.microsoft.com/office/drawing/2014/main" id="{36917771-6314-7542-9BB1-CECABEF0EC9B}"/>
              </a:ext>
            </a:extLst>
          </p:cNvPr>
          <p:cNvSpPr>
            <a:spLocks noGrp="1"/>
          </p:cNvSpPr>
          <p:nvPr>
            <p:ph idx="1"/>
          </p:nvPr>
        </p:nvSpPr>
        <p:spPr/>
        <p:txBody>
          <a:bodyPr/>
          <a:lstStyle/>
          <a:p>
            <a:endParaRPr lang="en-US" dirty="0"/>
          </a:p>
        </p:txBody>
      </p:sp>
      <p:pic>
        <p:nvPicPr>
          <p:cNvPr id="11" name="Content Placeholder 11">
            <a:extLst>
              <a:ext uri="{FF2B5EF4-FFF2-40B4-BE49-F238E27FC236}">
                <a16:creationId xmlns:a16="http://schemas.microsoft.com/office/drawing/2014/main" id="{354963BC-F2CF-E148-80D5-2BBB0A5D1FE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6129834" y="3953358"/>
            <a:ext cx="595745" cy="595745"/>
          </a:xfrm>
          <a:prstGeom prst="rect">
            <a:avLst/>
          </a:prstGeom>
          <a:noFill/>
          <a:ln w="9525">
            <a:noFill/>
            <a:miter lim="800000"/>
            <a:headEnd/>
            <a:tailEnd/>
          </a:ln>
        </p:spPr>
      </p:pic>
      <p:sp>
        <p:nvSpPr>
          <p:cNvPr id="12" name="TextBox 11">
            <a:extLst>
              <a:ext uri="{FF2B5EF4-FFF2-40B4-BE49-F238E27FC236}">
                <a16:creationId xmlns:a16="http://schemas.microsoft.com/office/drawing/2014/main" id="{12585AF3-3B52-9949-BF01-88B355429BE4}"/>
              </a:ext>
            </a:extLst>
          </p:cNvPr>
          <p:cNvSpPr txBox="1"/>
          <p:nvPr/>
        </p:nvSpPr>
        <p:spPr>
          <a:xfrm>
            <a:off x="769872" y="4647084"/>
            <a:ext cx="364203" cy="523220"/>
          </a:xfrm>
          <a:prstGeom prst="rect">
            <a:avLst/>
          </a:prstGeom>
          <a:solidFill>
            <a:schemeClr val="tx2">
              <a:lumMod val="50000"/>
              <a:lumOff val="50000"/>
            </a:schemeClr>
          </a:solidFill>
        </p:spPr>
        <p:txBody>
          <a:bodyPr wrap="none" rtlCol="0">
            <a:spAutoFit/>
          </a:bodyPr>
          <a:lstStyle/>
          <a:p>
            <a:pPr>
              <a:buNone/>
            </a:pPr>
            <a:r>
              <a:rPr lang="en-US" sz="2800" i="1" dirty="0">
                <a:solidFill>
                  <a:schemeClr val="bg1">
                    <a:lumMod val="95000"/>
                  </a:schemeClr>
                </a:solidFill>
                <a:latin typeface="Times New Roman" panose="02020603050405020304" pitchFamily="18" charset="0"/>
                <a:cs typeface="Times New Roman" panose="02020603050405020304" pitchFamily="18" charset="0"/>
              </a:rPr>
              <a:t>a</a:t>
            </a:r>
          </a:p>
        </p:txBody>
      </p:sp>
      <p:sp>
        <p:nvSpPr>
          <p:cNvPr id="16" name="TextBox 15">
            <a:extLst>
              <a:ext uri="{FF2B5EF4-FFF2-40B4-BE49-F238E27FC236}">
                <a16:creationId xmlns:a16="http://schemas.microsoft.com/office/drawing/2014/main" id="{1446A934-523F-F343-B342-5A70F908DA30}"/>
              </a:ext>
            </a:extLst>
          </p:cNvPr>
          <p:cNvSpPr txBox="1"/>
          <p:nvPr/>
        </p:nvSpPr>
        <p:spPr>
          <a:xfrm>
            <a:off x="2877394" y="4642199"/>
            <a:ext cx="364203" cy="523220"/>
          </a:xfrm>
          <a:prstGeom prst="rect">
            <a:avLst/>
          </a:prstGeom>
          <a:solidFill>
            <a:srgbClr val="C00000"/>
          </a:solidFill>
        </p:spPr>
        <p:txBody>
          <a:bodyPr wrap="none" rtlCol="0">
            <a:spAutoFit/>
          </a:bodyPr>
          <a:lstStyle/>
          <a:p>
            <a:pPr>
              <a:buNone/>
            </a:pPr>
            <a:r>
              <a:rPr lang="en-US" sz="2800" i="1" dirty="0">
                <a:solidFill>
                  <a:schemeClr val="bg1">
                    <a:lumMod val="95000"/>
                  </a:schemeClr>
                </a:solidFill>
                <a:latin typeface="Times New Roman" panose="02020603050405020304" pitchFamily="18" charset="0"/>
                <a:cs typeface="Times New Roman" panose="02020603050405020304" pitchFamily="18" charset="0"/>
              </a:rPr>
              <a:t>b</a:t>
            </a:r>
          </a:p>
        </p:txBody>
      </p:sp>
      <p:sp>
        <p:nvSpPr>
          <p:cNvPr id="17" name="TextBox 16">
            <a:extLst>
              <a:ext uri="{FF2B5EF4-FFF2-40B4-BE49-F238E27FC236}">
                <a16:creationId xmlns:a16="http://schemas.microsoft.com/office/drawing/2014/main" id="{73002CE2-9AB6-3248-9CF3-E3AF17B9E6A1}"/>
              </a:ext>
            </a:extLst>
          </p:cNvPr>
          <p:cNvSpPr txBox="1"/>
          <p:nvPr/>
        </p:nvSpPr>
        <p:spPr>
          <a:xfrm>
            <a:off x="6282911" y="4650826"/>
            <a:ext cx="343364" cy="523220"/>
          </a:xfrm>
          <a:prstGeom prst="rect">
            <a:avLst/>
          </a:prstGeom>
          <a:solidFill>
            <a:schemeClr val="bg2"/>
          </a:solidFill>
        </p:spPr>
        <p:txBody>
          <a:bodyPr wrap="none" rtlCol="0">
            <a:spAutoFit/>
          </a:bodyPr>
          <a:lstStyle/>
          <a:p>
            <a:pPr>
              <a:buNone/>
            </a:pPr>
            <a:r>
              <a:rPr lang="en-US" sz="2800" i="1" dirty="0">
                <a:solidFill>
                  <a:schemeClr val="bg1">
                    <a:lumMod val="95000"/>
                  </a:schemeClr>
                </a:solidFill>
                <a:latin typeface="Times New Roman" panose="02020603050405020304" pitchFamily="18" charset="0"/>
                <a:cs typeface="Times New Roman" panose="02020603050405020304" pitchFamily="18" charset="0"/>
              </a:rPr>
              <a:t>c</a:t>
            </a:r>
          </a:p>
        </p:txBody>
      </p:sp>
      <p:sp>
        <p:nvSpPr>
          <p:cNvPr id="19" name="Up Arrow 18">
            <a:extLst>
              <a:ext uri="{FF2B5EF4-FFF2-40B4-BE49-F238E27FC236}">
                <a16:creationId xmlns:a16="http://schemas.microsoft.com/office/drawing/2014/main" id="{5DE62E8C-BB20-9A4E-A614-FAC3517BBD83}"/>
              </a:ext>
            </a:extLst>
          </p:cNvPr>
          <p:cNvSpPr/>
          <p:nvPr/>
        </p:nvSpPr>
        <p:spPr bwMode="auto">
          <a:xfrm>
            <a:off x="5255990" y="4523008"/>
            <a:ext cx="391885" cy="1077686"/>
          </a:xfrm>
          <a:prstGeom prst="upArrow">
            <a:avLst/>
          </a:prstGeom>
          <a:solidFill>
            <a:schemeClr val="accent1"/>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Tree>
    <p:extLst>
      <p:ext uri="{BB962C8B-B14F-4D97-AF65-F5344CB8AC3E}">
        <p14:creationId xmlns:p14="http://schemas.microsoft.com/office/powerpoint/2010/main" val="38443727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C55EAB7-86BA-394B-8EB7-320771171CB8}"/>
              </a:ext>
            </a:extLst>
          </p:cNvPr>
          <p:cNvPicPr>
            <a:picLocks noChangeAspect="1"/>
          </p:cNvPicPr>
          <p:nvPr/>
        </p:nvPicPr>
        <p:blipFill>
          <a:blip r:embed="rId2"/>
          <a:stretch>
            <a:fillRect/>
          </a:stretch>
        </p:blipFill>
        <p:spPr>
          <a:xfrm>
            <a:off x="-1020712" y="3964340"/>
            <a:ext cx="11052507" cy="516188"/>
          </a:xfrm>
          <a:prstGeom prst="rect">
            <a:avLst/>
          </a:prstGeom>
        </p:spPr>
      </p:pic>
      <p:sp>
        <p:nvSpPr>
          <p:cNvPr id="2" name="Title 1"/>
          <p:cNvSpPr>
            <a:spLocks noGrp="1"/>
          </p:cNvSpPr>
          <p:nvPr>
            <p:ph type="title"/>
          </p:nvPr>
        </p:nvSpPr>
        <p:spPr/>
        <p:txBody>
          <a:bodyPr/>
          <a:lstStyle/>
          <a:p>
            <a:r>
              <a:rPr lang="en-US" dirty="0"/>
              <a:t>Independent Functions</a:t>
            </a:r>
          </a:p>
        </p:txBody>
      </p:sp>
      <p:pic>
        <p:nvPicPr>
          <p:cNvPr id="8" name="Content Placeholder 11">
            <a:extLst>
              <a:ext uri="{FF2B5EF4-FFF2-40B4-BE49-F238E27FC236}">
                <a16:creationId xmlns:a16="http://schemas.microsoft.com/office/drawing/2014/main" id="{B3A61F93-6E93-4646-81E8-4B97B53D6D5C}"/>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6129834" y="3953358"/>
            <a:ext cx="595745" cy="595745"/>
          </a:xfrm>
          <a:ln>
            <a:noFill/>
          </a:ln>
        </p:spPr>
      </p:pic>
      <p:pic>
        <p:nvPicPr>
          <p:cNvPr id="9" name="Picture 8">
            <a:extLst>
              <a:ext uri="{FF2B5EF4-FFF2-40B4-BE49-F238E27FC236}">
                <a16:creationId xmlns:a16="http://schemas.microsoft.com/office/drawing/2014/main" id="{CB57E2AD-5885-C34B-8588-B2BBE7EEA40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57711" y="3949472"/>
            <a:ext cx="692727" cy="692727"/>
          </a:xfrm>
          <a:prstGeom prst="rect">
            <a:avLst/>
          </a:prstGeom>
          <a:ln>
            <a:noFill/>
          </a:ln>
        </p:spPr>
      </p:pic>
      <p:sp>
        <p:nvSpPr>
          <p:cNvPr id="13" name="Freeform 12">
            <a:extLst>
              <a:ext uri="{FF2B5EF4-FFF2-40B4-BE49-F238E27FC236}">
                <a16:creationId xmlns:a16="http://schemas.microsoft.com/office/drawing/2014/main" id="{C6678330-E1FF-4247-857E-07DF79BE5FC5}"/>
              </a:ext>
            </a:extLst>
          </p:cNvPr>
          <p:cNvSpPr/>
          <p:nvPr/>
        </p:nvSpPr>
        <p:spPr bwMode="auto">
          <a:xfrm>
            <a:off x="5930808" y="1460171"/>
            <a:ext cx="874855" cy="2495542"/>
          </a:xfrm>
          <a:custGeom>
            <a:avLst/>
            <a:gdLst>
              <a:gd name="connsiteX0" fmla="*/ 0 w 2604655"/>
              <a:gd name="connsiteY0" fmla="*/ 41564 h 2680071"/>
              <a:gd name="connsiteX1" fmla="*/ 609600 w 2604655"/>
              <a:gd name="connsiteY1" fmla="*/ 2299854 h 2680071"/>
              <a:gd name="connsiteX2" fmla="*/ 2064328 w 2604655"/>
              <a:gd name="connsiteY2" fmla="*/ 2452254 h 2680071"/>
              <a:gd name="connsiteX3" fmla="*/ 2604655 w 2604655"/>
              <a:gd name="connsiteY3" fmla="*/ 0 h 2680071"/>
              <a:gd name="connsiteX4" fmla="*/ 2604655 w 2604655"/>
              <a:gd name="connsiteY4" fmla="*/ 0 h 2680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4655" h="2680071">
                <a:moveTo>
                  <a:pt x="0" y="41564"/>
                </a:moveTo>
                <a:cubicBezTo>
                  <a:pt x="132772" y="969818"/>
                  <a:pt x="265545" y="1898073"/>
                  <a:pt x="609600" y="2299854"/>
                </a:cubicBezTo>
                <a:cubicBezTo>
                  <a:pt x="953655" y="2701635"/>
                  <a:pt x="1731819" y="2835563"/>
                  <a:pt x="2064328" y="2452254"/>
                </a:cubicBezTo>
                <a:cubicBezTo>
                  <a:pt x="2396837" y="2068945"/>
                  <a:pt x="2604655" y="0"/>
                  <a:pt x="2604655" y="0"/>
                </a:cubicBezTo>
                <a:lnTo>
                  <a:pt x="2604655" y="0"/>
                </a:lnTo>
              </a:path>
            </a:pathLst>
          </a:cu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pic>
        <p:nvPicPr>
          <p:cNvPr id="14" name="Content Placeholder 11">
            <a:extLst>
              <a:ext uri="{FF2B5EF4-FFF2-40B4-BE49-F238E27FC236}">
                <a16:creationId xmlns:a16="http://schemas.microsoft.com/office/drawing/2014/main" id="{544AA114-3AD2-6545-A101-D859693F06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654102" y="3949472"/>
            <a:ext cx="595745" cy="595745"/>
          </a:xfrm>
          <a:prstGeom prst="rect">
            <a:avLst/>
          </a:prstGeom>
          <a:noFill/>
          <a:ln w="9525">
            <a:noFill/>
            <a:miter lim="800000"/>
            <a:headEnd/>
            <a:tailEnd/>
          </a:ln>
        </p:spPr>
      </p:pic>
      <p:sp>
        <p:nvSpPr>
          <p:cNvPr id="15" name="Freeform 14">
            <a:extLst>
              <a:ext uri="{FF2B5EF4-FFF2-40B4-BE49-F238E27FC236}">
                <a16:creationId xmlns:a16="http://schemas.microsoft.com/office/drawing/2014/main" id="{F7DCB896-D0CE-FA48-ADA4-A004CFF276F9}"/>
              </a:ext>
            </a:extLst>
          </p:cNvPr>
          <p:cNvSpPr/>
          <p:nvPr/>
        </p:nvSpPr>
        <p:spPr bwMode="auto">
          <a:xfrm>
            <a:off x="-318650" y="1335479"/>
            <a:ext cx="2951018" cy="2615106"/>
          </a:xfrm>
          <a:custGeom>
            <a:avLst/>
            <a:gdLst>
              <a:gd name="connsiteX0" fmla="*/ 0 w 2951018"/>
              <a:gd name="connsiteY0" fmla="*/ 0 h 2615106"/>
              <a:gd name="connsiteX1" fmla="*/ 290945 w 2951018"/>
              <a:gd name="connsiteY1" fmla="*/ 1468582 h 2615106"/>
              <a:gd name="connsiteX2" fmla="*/ 1440872 w 2951018"/>
              <a:gd name="connsiteY2" fmla="*/ 2576945 h 2615106"/>
              <a:gd name="connsiteX3" fmla="*/ 2951018 w 2951018"/>
              <a:gd name="connsiteY3" fmla="*/ 55418 h 2615106"/>
            </a:gdLst>
            <a:ahLst/>
            <a:cxnLst>
              <a:cxn ang="0">
                <a:pos x="connsiteX0" y="connsiteY0"/>
              </a:cxn>
              <a:cxn ang="0">
                <a:pos x="connsiteX1" y="connsiteY1"/>
              </a:cxn>
              <a:cxn ang="0">
                <a:pos x="connsiteX2" y="connsiteY2"/>
              </a:cxn>
              <a:cxn ang="0">
                <a:pos x="connsiteX3" y="connsiteY3"/>
              </a:cxn>
            </a:cxnLst>
            <a:rect l="l" t="t" r="r" b="b"/>
            <a:pathLst>
              <a:path w="2951018" h="2615106">
                <a:moveTo>
                  <a:pt x="0" y="0"/>
                </a:moveTo>
                <a:cubicBezTo>
                  <a:pt x="25400" y="519545"/>
                  <a:pt x="50800" y="1039091"/>
                  <a:pt x="290945" y="1468582"/>
                </a:cubicBezTo>
                <a:cubicBezTo>
                  <a:pt x="531090" y="1898073"/>
                  <a:pt x="997527" y="2812472"/>
                  <a:pt x="1440872" y="2576945"/>
                </a:cubicBezTo>
                <a:cubicBezTo>
                  <a:pt x="1884217" y="2341418"/>
                  <a:pt x="2417617" y="1198418"/>
                  <a:pt x="2951018" y="55418"/>
                </a:cubicBezTo>
              </a:path>
            </a:pathLst>
          </a:cu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10" name="Rectangle 9">
            <a:extLst>
              <a:ext uri="{FF2B5EF4-FFF2-40B4-BE49-F238E27FC236}">
                <a16:creationId xmlns:a16="http://schemas.microsoft.com/office/drawing/2014/main" id="{335DD721-AE2B-9C48-880E-681F95A95A8B}"/>
              </a:ext>
            </a:extLst>
          </p:cNvPr>
          <p:cNvSpPr/>
          <p:nvPr/>
        </p:nvSpPr>
        <p:spPr bwMode="auto">
          <a:xfrm>
            <a:off x="706178" y="4882243"/>
            <a:ext cx="7604522" cy="1975757"/>
          </a:xfrm>
          <a:prstGeom prst="rect">
            <a:avLst/>
          </a:prstGeom>
          <a:solidFill>
            <a:srgbClr val="FFFF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12" name="TextBox 11">
            <a:extLst>
              <a:ext uri="{FF2B5EF4-FFF2-40B4-BE49-F238E27FC236}">
                <a16:creationId xmlns:a16="http://schemas.microsoft.com/office/drawing/2014/main" id="{8209E09B-69E0-4149-91A6-09CCA85E97EC}"/>
              </a:ext>
            </a:extLst>
          </p:cNvPr>
          <p:cNvSpPr txBox="1"/>
          <p:nvPr/>
        </p:nvSpPr>
        <p:spPr>
          <a:xfrm>
            <a:off x="654102" y="5098193"/>
            <a:ext cx="5239929" cy="1200329"/>
          </a:xfrm>
          <a:prstGeom prst="rect">
            <a:avLst/>
          </a:prstGeom>
          <a:noFill/>
        </p:spPr>
        <p:txBody>
          <a:bodyPr wrap="square" rtlCol="0">
            <a:spAutoFit/>
          </a:bodyPr>
          <a:lstStyle/>
          <a:p>
            <a:pPr>
              <a:buNone/>
            </a:pPr>
            <a:r>
              <a:rPr lang="en-US" dirty="0">
                <a:latin typeface="Arial" panose="020B0604020202020204" pitchFamily="34" charset="0"/>
                <a:cs typeface="Arial" panose="020B0604020202020204" pitchFamily="34" charset="0"/>
              </a:rPr>
              <a:t>Provably impossible to compute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A153FCC-2314-5C43-9F79-B0A89651AFDE}"/>
                  </a:ext>
                </a:extLst>
              </p:cNvPr>
              <p:cNvSpPr txBox="1"/>
              <p:nvPr/>
            </p:nvSpPr>
            <p:spPr>
              <a:xfrm>
                <a:off x="4968222" y="5493786"/>
                <a:ext cx="2918967" cy="113787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2800" b="0" i="0" smtClean="0">
                          <a:solidFill>
                            <a:schemeClr val="accent2">
                              <a:lumMod val="50000"/>
                            </a:schemeClr>
                          </a:solidFill>
                          <a:latin typeface="Cambria Math" panose="02040503050406030204" pitchFamily="18" charset="0"/>
                        </a:rPr>
                        <m:t>argmin</m:t>
                      </m:r>
                      <m:nary>
                        <m:naryPr>
                          <m:chr m:val="∑"/>
                          <m:supHide m:val="on"/>
                          <m:ctrlPr>
                            <a:rPr lang="en-US" sz="2800" b="0" i="1" smtClean="0">
                              <a:solidFill>
                                <a:schemeClr val="accent2">
                                  <a:lumMod val="50000"/>
                                </a:schemeClr>
                              </a:solidFill>
                              <a:latin typeface="Cambria Math" panose="02040503050406030204" pitchFamily="18" charset="0"/>
                            </a:rPr>
                          </m:ctrlPr>
                        </m:naryPr>
                        <m:sub>
                          <m:r>
                            <m:rPr>
                              <m:brk m:alnAt="7"/>
                            </m:rPr>
                            <a:rPr lang="en-US" sz="2800" b="0" i="1" smtClean="0">
                              <a:solidFill>
                                <a:schemeClr val="accent2">
                                  <a:lumMod val="50000"/>
                                </a:schemeClr>
                              </a:solidFill>
                              <a:latin typeface="Cambria Math" panose="02040503050406030204" pitchFamily="18" charset="0"/>
                            </a:rPr>
                            <m:t>𝑖</m:t>
                          </m:r>
                          <m:r>
                            <a:rPr lang="en-US" sz="2800" b="0" i="1" smtClean="0">
                              <a:solidFill>
                                <a:schemeClr val="accent2">
                                  <a:lumMod val="50000"/>
                                </a:schemeClr>
                              </a:solidFill>
                              <a:latin typeface="Cambria Math" panose="02040503050406030204" pitchFamily="18" charset="0"/>
                              <a:ea typeface="Cambria Math" panose="02040503050406030204" pitchFamily="18" charset="0"/>
                            </a:rPr>
                            <m:t>∈</m:t>
                          </m:r>
                          <m:r>
                            <a:rPr lang="en-US" sz="2800" b="0" i="1" smtClean="0">
                              <a:solidFill>
                                <a:schemeClr val="accent2">
                                  <a:lumMod val="50000"/>
                                </a:schemeClr>
                              </a:solidFill>
                              <a:latin typeface="Cambria Math" panose="02040503050406030204" pitchFamily="18" charset="0"/>
                              <a:ea typeface="Cambria Math" panose="02040503050406030204" pitchFamily="18" charset="0"/>
                            </a:rPr>
                            <m:t>𝐺</m:t>
                          </m:r>
                        </m:sub>
                        <m:sup/>
                        <m:e>
                          <m:sSub>
                            <m:sSubPr>
                              <m:ctrlPr>
                                <a:rPr lang="en-US" sz="2800" i="1">
                                  <a:solidFill>
                                    <a:schemeClr val="accent2">
                                      <a:lumMod val="50000"/>
                                    </a:schemeClr>
                                  </a:solidFill>
                                  <a:latin typeface="Cambria Math" panose="02040503050406030204" pitchFamily="18" charset="0"/>
                                </a:rPr>
                              </m:ctrlPr>
                            </m:sSubPr>
                            <m:e>
                              <m:r>
                                <a:rPr lang="en-US" sz="2800" i="1" smtClean="0">
                                  <a:solidFill>
                                    <a:schemeClr val="accent2">
                                      <a:lumMod val="50000"/>
                                    </a:schemeClr>
                                  </a:solidFill>
                                  <a:latin typeface="Cambria Math" panose="02040503050406030204" pitchFamily="18" charset="0"/>
                                </a:rPr>
                                <m:t>𝑓</m:t>
                              </m:r>
                            </m:e>
                            <m:sub>
                              <m:r>
                                <a:rPr lang="en-US" sz="2800" i="1" smtClean="0">
                                  <a:solidFill>
                                    <a:schemeClr val="accent2">
                                      <a:lumMod val="50000"/>
                                    </a:schemeClr>
                                  </a:solidFill>
                                  <a:latin typeface="Cambria Math" panose="02040503050406030204" pitchFamily="18" charset="0"/>
                                </a:rPr>
                                <m:t>𝑖</m:t>
                              </m:r>
                            </m:sub>
                          </m:sSub>
                          <m:d>
                            <m:dPr>
                              <m:ctrlPr>
                                <a:rPr lang="en-US" sz="2800" i="1">
                                  <a:solidFill>
                                    <a:schemeClr val="accent2">
                                      <a:lumMod val="50000"/>
                                    </a:schemeClr>
                                  </a:solidFill>
                                  <a:latin typeface="Cambria Math" panose="02040503050406030204" pitchFamily="18" charset="0"/>
                                </a:rPr>
                              </m:ctrlPr>
                            </m:dPr>
                            <m:e>
                              <m:r>
                                <a:rPr lang="en-US" sz="2800" i="1" smtClean="0">
                                  <a:solidFill>
                                    <a:schemeClr val="accent2">
                                      <a:lumMod val="50000"/>
                                    </a:schemeClr>
                                  </a:solidFill>
                                  <a:latin typeface="Cambria Math" panose="02040503050406030204" pitchFamily="18" charset="0"/>
                                </a:rPr>
                                <m:t>𝑥</m:t>
                              </m:r>
                            </m:e>
                          </m:d>
                        </m:e>
                      </m:nary>
                    </m:oMath>
                  </m:oMathPara>
                </a14:m>
                <a:endParaRPr lang="en-US" sz="3600" i="1" dirty="0">
                  <a:solidFill>
                    <a:srgbClr val="FF0000"/>
                  </a:solidFill>
                  <a:latin typeface="Times New Roman" panose="02020603050405020304" pitchFamily="18" charset="0"/>
                  <a:ea typeface="Helvetica"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EA153FCC-2314-5C43-9F79-B0A89651AFDE}"/>
                  </a:ext>
                </a:extLst>
              </p:cNvPr>
              <p:cNvSpPr txBox="1">
                <a:spLocks noRot="1" noChangeAspect="1" noMove="1" noResize="1" noEditPoints="1" noAdjustHandles="1" noChangeArrowheads="1" noChangeShapeType="1" noTextEdit="1"/>
              </p:cNvSpPr>
              <p:nvPr/>
            </p:nvSpPr>
            <p:spPr>
              <a:xfrm>
                <a:off x="4968222" y="5493786"/>
                <a:ext cx="2918967" cy="1137876"/>
              </a:xfrm>
              <a:prstGeom prst="rect">
                <a:avLst/>
              </a:prstGeom>
              <a:blipFill>
                <a:blip r:embed="rId5"/>
                <a:stretch>
                  <a:fillRect t="-131111" b="-182222"/>
                </a:stretch>
              </a:blipFill>
            </p:spPr>
            <p:txBody>
              <a:bodyPr/>
              <a:lstStyle/>
              <a:p>
                <a:r>
                  <a:rPr lang="en-US">
                    <a:noFill/>
                  </a:rPr>
                  <a:t> </a:t>
                </a:r>
              </a:p>
            </p:txBody>
          </p:sp>
        </mc:Fallback>
      </mc:AlternateContent>
    </p:spTree>
    <p:extLst>
      <p:ext uri="{BB962C8B-B14F-4D97-AF65-F5344CB8AC3E}">
        <p14:creationId xmlns:p14="http://schemas.microsoft.com/office/powerpoint/2010/main" val="2405364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6CC21-3946-5F43-830C-9DD7F280E41A}"/>
              </a:ext>
            </a:extLst>
          </p:cNvPr>
          <p:cNvSpPr>
            <a:spLocks noGrp="1"/>
          </p:cNvSpPr>
          <p:nvPr>
            <p:ph type="title"/>
          </p:nvPr>
        </p:nvSpPr>
        <p:spPr/>
        <p:txBody>
          <a:bodyPr/>
          <a:lstStyle/>
          <a:p>
            <a:pPr algn="l"/>
            <a:r>
              <a:rPr lang="en-US" dirty="0"/>
              <a:t>           How to Approximate                             </a:t>
            </a:r>
            <a:r>
              <a:rPr lang="en-US" dirty="0">
                <a:solidFill>
                  <a:srgbClr val="FF0000"/>
                </a:solidFill>
              </a:rPr>
              <a:t>?</a:t>
            </a:r>
            <a:r>
              <a:rPr lang="en-US" dirty="0"/>
              <a:t>  </a:t>
            </a:r>
          </a:p>
        </p:txBody>
      </p:sp>
      <p:sp>
        <p:nvSpPr>
          <p:cNvPr id="3" name="Content Placeholder 2">
            <a:extLst>
              <a:ext uri="{FF2B5EF4-FFF2-40B4-BE49-F238E27FC236}">
                <a16:creationId xmlns:a16="http://schemas.microsoft.com/office/drawing/2014/main" id="{9F004711-5A6D-7649-B8FE-A86EF0C78B4B}"/>
              </a:ext>
            </a:extLst>
          </p:cNvPr>
          <p:cNvSpPr>
            <a:spLocks noGrp="1"/>
          </p:cNvSpPr>
          <p:nvPr>
            <p:ph idx="1"/>
          </p:nvPr>
        </p:nvSpPr>
        <p:spPr/>
        <p:txBody>
          <a:bodyPr/>
          <a:lstStyle/>
          <a:p>
            <a:endParaRPr lang="en-US" dirty="0"/>
          </a:p>
          <a:p>
            <a:pPr marL="0" indent="0">
              <a:buNone/>
            </a:pPr>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E5E4095-F9CE-7F4A-9CC8-B155BD235CC7}"/>
              </a:ext>
            </a:extLst>
          </p:cNvPr>
          <p:cNvSpPr>
            <a:spLocks noGrp="1"/>
          </p:cNvSpPr>
          <p:nvPr>
            <p:ph type="sldNum" sz="quarter" idx="12"/>
          </p:nvPr>
        </p:nvSpPr>
        <p:spPr/>
        <p:txBody>
          <a:bodyPr/>
          <a:lstStyle/>
          <a:p>
            <a:pPr>
              <a:defRPr/>
            </a:pPr>
            <a:fld id="{D207DEF5-A307-4F25-8C66-A6D5B058479D}" type="slidenum">
              <a:rPr lang="en-US" smtClean="0"/>
              <a:pPr>
                <a:defRPr/>
              </a:pPr>
              <a:t>78</a:t>
            </a:fld>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45E4AF6-EF0B-3347-A986-E30DFC58BE37}"/>
                  </a:ext>
                </a:extLst>
              </p:cNvPr>
              <p:cNvSpPr txBox="1"/>
              <p:nvPr/>
            </p:nvSpPr>
            <p:spPr>
              <a:xfrm>
                <a:off x="5044729" y="348024"/>
                <a:ext cx="2918967" cy="113787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2800" b="0" i="0" smtClean="0">
                          <a:solidFill>
                            <a:schemeClr val="accent6"/>
                          </a:solidFill>
                          <a:latin typeface="Cambria Math" panose="02040503050406030204" pitchFamily="18" charset="0"/>
                        </a:rPr>
                        <m:t>argmin</m:t>
                      </m:r>
                      <m:nary>
                        <m:naryPr>
                          <m:chr m:val="∑"/>
                          <m:supHide m:val="on"/>
                          <m:ctrlPr>
                            <a:rPr lang="en-US" sz="2800" b="0" i="1" smtClean="0">
                              <a:solidFill>
                                <a:schemeClr val="accent6"/>
                              </a:solidFill>
                              <a:latin typeface="Cambria Math" panose="02040503050406030204" pitchFamily="18" charset="0"/>
                            </a:rPr>
                          </m:ctrlPr>
                        </m:naryPr>
                        <m:sub>
                          <m:r>
                            <m:rPr>
                              <m:brk m:alnAt="7"/>
                            </m:rPr>
                            <a:rPr lang="en-US" sz="2800" b="0" i="1" smtClean="0">
                              <a:solidFill>
                                <a:schemeClr val="accent6"/>
                              </a:solidFill>
                              <a:latin typeface="Cambria Math" panose="02040503050406030204" pitchFamily="18" charset="0"/>
                            </a:rPr>
                            <m:t>𝑖</m:t>
                          </m:r>
                          <m:r>
                            <a:rPr lang="en-US" sz="2800" b="0" i="1" smtClean="0">
                              <a:solidFill>
                                <a:schemeClr val="accent6"/>
                              </a:solidFill>
                              <a:latin typeface="Cambria Math" panose="02040503050406030204" pitchFamily="18" charset="0"/>
                              <a:ea typeface="Cambria Math" panose="02040503050406030204" pitchFamily="18" charset="0"/>
                            </a:rPr>
                            <m:t>∈</m:t>
                          </m:r>
                          <m:r>
                            <a:rPr lang="en-US" sz="2800" b="0" i="1" smtClean="0">
                              <a:solidFill>
                                <a:schemeClr val="accent6"/>
                              </a:solidFill>
                              <a:latin typeface="Cambria Math" panose="02040503050406030204" pitchFamily="18" charset="0"/>
                              <a:ea typeface="Cambria Math" panose="02040503050406030204" pitchFamily="18" charset="0"/>
                            </a:rPr>
                            <m:t>𝐺</m:t>
                          </m:r>
                        </m:sub>
                        <m:sup/>
                        <m:e>
                          <m:sSub>
                            <m:sSubPr>
                              <m:ctrlPr>
                                <a:rPr lang="en-US" sz="2800" i="1">
                                  <a:solidFill>
                                    <a:schemeClr val="accent6"/>
                                  </a:solidFill>
                                  <a:latin typeface="Cambria Math" panose="02040503050406030204" pitchFamily="18" charset="0"/>
                                </a:rPr>
                              </m:ctrlPr>
                            </m:sSubPr>
                            <m:e>
                              <m:r>
                                <a:rPr lang="en-US" sz="2800" i="1" smtClean="0">
                                  <a:solidFill>
                                    <a:schemeClr val="accent6"/>
                                  </a:solidFill>
                                  <a:latin typeface="Cambria Math" panose="02040503050406030204" pitchFamily="18" charset="0"/>
                                </a:rPr>
                                <m:t>𝑓</m:t>
                              </m:r>
                            </m:e>
                            <m:sub>
                              <m:r>
                                <a:rPr lang="en-US" sz="2800" i="1" smtClean="0">
                                  <a:solidFill>
                                    <a:schemeClr val="accent6"/>
                                  </a:solidFill>
                                  <a:latin typeface="Cambria Math" panose="02040503050406030204" pitchFamily="18" charset="0"/>
                                </a:rPr>
                                <m:t>𝑖</m:t>
                              </m:r>
                            </m:sub>
                          </m:sSub>
                          <m:d>
                            <m:dPr>
                              <m:ctrlPr>
                                <a:rPr lang="en-US" sz="2800" i="1">
                                  <a:solidFill>
                                    <a:schemeClr val="accent6"/>
                                  </a:solidFill>
                                  <a:latin typeface="Cambria Math" panose="02040503050406030204" pitchFamily="18" charset="0"/>
                                </a:rPr>
                              </m:ctrlPr>
                            </m:dPr>
                            <m:e>
                              <m:r>
                                <a:rPr lang="en-US" sz="2800" i="1" smtClean="0">
                                  <a:solidFill>
                                    <a:schemeClr val="accent6"/>
                                  </a:solidFill>
                                  <a:latin typeface="Cambria Math" panose="02040503050406030204" pitchFamily="18" charset="0"/>
                                </a:rPr>
                                <m:t>𝑥</m:t>
                              </m:r>
                            </m:e>
                          </m:d>
                        </m:e>
                      </m:nary>
                    </m:oMath>
                  </m:oMathPara>
                </a14:m>
                <a:endParaRPr lang="en-US" sz="3600" i="1" dirty="0">
                  <a:solidFill>
                    <a:schemeClr val="accent6"/>
                  </a:solidFill>
                  <a:latin typeface="Times New Roman" panose="02020603050405020304" pitchFamily="18" charset="0"/>
                  <a:ea typeface="Helvetica"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745E4AF6-EF0B-3347-A986-E30DFC58BE37}"/>
                  </a:ext>
                </a:extLst>
              </p:cNvPr>
              <p:cNvSpPr txBox="1">
                <a:spLocks noRot="1" noChangeAspect="1" noMove="1" noResize="1" noEditPoints="1" noAdjustHandles="1" noChangeArrowheads="1" noChangeShapeType="1" noTextEdit="1"/>
              </p:cNvSpPr>
              <p:nvPr/>
            </p:nvSpPr>
            <p:spPr>
              <a:xfrm>
                <a:off x="5044729" y="348024"/>
                <a:ext cx="2918967" cy="1137876"/>
              </a:xfrm>
              <a:prstGeom prst="rect">
                <a:avLst/>
              </a:prstGeom>
              <a:blipFill>
                <a:blip r:embed="rId2"/>
                <a:stretch>
                  <a:fillRect t="-127473" b="-1802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CA43A9E-E916-DB4B-8D7B-E4F216BC67C6}"/>
                  </a:ext>
                </a:extLst>
              </p:cNvPr>
              <p:cNvSpPr txBox="1"/>
              <p:nvPr/>
            </p:nvSpPr>
            <p:spPr>
              <a:xfrm>
                <a:off x="590152" y="2443524"/>
                <a:ext cx="7963696" cy="75578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lang="en-US" sz="2800" b="0" i="0" smtClean="0">
                        <a:solidFill>
                          <a:schemeClr val="tx1"/>
                        </a:solidFill>
                        <a:latin typeface="Cambria Math" panose="02040503050406030204" pitchFamily="18" charset="0"/>
                      </a:rPr>
                      <m:t>argmin</m:t>
                    </m:r>
                    <m:nary>
                      <m:naryPr>
                        <m:chr m:val="∑"/>
                        <m:supHide m:val="on"/>
                        <m:ctrlPr>
                          <a:rPr lang="en-US" sz="2800" b="0" i="1" smtClean="0">
                            <a:solidFill>
                              <a:schemeClr val="tx1"/>
                            </a:solidFill>
                            <a:latin typeface="Cambria Math" panose="02040503050406030204" pitchFamily="18" charset="0"/>
                          </a:rPr>
                        </m:ctrlPr>
                      </m:naryPr>
                      <m:sub>
                        <m:r>
                          <m:rPr>
                            <m:brk m:alnAt="7"/>
                          </m:rPr>
                          <a:rPr lang="en-US" sz="2800" b="0" i="1" smtClean="0">
                            <a:solidFill>
                              <a:schemeClr val="tx1"/>
                            </a:solidFill>
                            <a:latin typeface="Cambria Math" panose="02040503050406030204" pitchFamily="18" charset="0"/>
                          </a:rPr>
                          <m:t>𝑖</m:t>
                        </m:r>
                        <m:r>
                          <a:rPr lang="en-US" sz="2800" b="0" i="1" smtClean="0">
                            <a:solidFill>
                              <a:schemeClr val="tx1"/>
                            </a:solidFill>
                            <a:latin typeface="Cambria Math" panose="02040503050406030204" pitchFamily="18" charset="0"/>
                            <a:ea typeface="Cambria Math" panose="02040503050406030204" pitchFamily="18" charset="0"/>
                          </a:rPr>
                          <m:t>∈</m:t>
                        </m:r>
                        <m:r>
                          <a:rPr lang="en-US" sz="2800" b="0" i="1" smtClean="0">
                            <a:solidFill>
                              <a:schemeClr val="tx1"/>
                            </a:solidFill>
                            <a:latin typeface="Cambria Math" panose="02040503050406030204" pitchFamily="18" charset="0"/>
                            <a:ea typeface="Cambria Math" panose="02040503050406030204" pitchFamily="18" charset="0"/>
                          </a:rPr>
                          <m:t>𝐺</m:t>
                        </m:r>
                      </m:sub>
                      <m:sup/>
                      <m:e>
                        <m:sSub>
                          <m:sSubPr>
                            <m:ctrlPr>
                              <a:rPr lang="en-US" sz="2800" i="1">
                                <a:solidFill>
                                  <a:schemeClr val="tx1"/>
                                </a:solidFill>
                                <a:latin typeface="Cambria Math" panose="02040503050406030204" pitchFamily="18" charset="0"/>
                              </a:rPr>
                            </m:ctrlPr>
                          </m:sSubPr>
                          <m:e>
                            <m:r>
                              <a:rPr lang="en-US" sz="2800" i="1" smtClean="0">
                                <a:solidFill>
                                  <a:schemeClr val="tx1"/>
                                </a:solidFill>
                                <a:latin typeface="Cambria Math" panose="02040503050406030204" pitchFamily="18" charset="0"/>
                              </a:rPr>
                              <m:t>𝑓</m:t>
                            </m:r>
                          </m:e>
                          <m:sub>
                            <m:r>
                              <a:rPr lang="en-US" sz="2800" i="1" smtClean="0">
                                <a:solidFill>
                                  <a:schemeClr val="tx1"/>
                                </a:solidFill>
                                <a:latin typeface="Cambria Math" panose="02040503050406030204" pitchFamily="18" charset="0"/>
                              </a:rPr>
                              <m:t>𝑖</m:t>
                            </m:r>
                          </m:sub>
                        </m:sSub>
                        <m:d>
                          <m:dPr>
                            <m:ctrlPr>
                              <a:rPr lang="en-US" sz="2800" i="1">
                                <a:solidFill>
                                  <a:schemeClr val="tx1"/>
                                </a:solidFill>
                                <a:latin typeface="Cambria Math" panose="02040503050406030204" pitchFamily="18" charset="0"/>
                              </a:rPr>
                            </m:ctrlPr>
                          </m:dPr>
                          <m:e>
                            <m:r>
                              <a:rPr lang="en-US" sz="2800" i="1" smtClean="0">
                                <a:solidFill>
                                  <a:schemeClr val="tx1"/>
                                </a:solidFill>
                                <a:latin typeface="Cambria Math" panose="02040503050406030204" pitchFamily="18" charset="0"/>
                              </a:rPr>
                              <m:t>𝑥</m:t>
                            </m:r>
                          </m:e>
                        </m:d>
                      </m:e>
                    </m:nary>
                  </m:oMath>
                </a14:m>
                <a:r>
                  <a:rPr lang="en-US" sz="2800" i="1" dirty="0">
                    <a:solidFill>
                      <a:schemeClr val="tx1"/>
                    </a:solidFill>
                    <a:latin typeface="Times New Roman" panose="02020603050405020304" pitchFamily="18" charset="0"/>
                    <a:ea typeface="Helvetica" charset="0"/>
                    <a:cs typeface="Times New Roman" panose="02020603050405020304" pitchFamily="18" charset="0"/>
                  </a:rPr>
                  <a:t> = </a:t>
                </a:r>
                <a14:m>
                  <m:oMath xmlns:m="http://schemas.openxmlformats.org/officeDocument/2006/math">
                    <m:r>
                      <m:rPr>
                        <m:nor/>
                      </m:rPr>
                      <a:rPr lang="en-US" sz="2800">
                        <a:solidFill>
                          <a:schemeClr val="tx1"/>
                        </a:solidFill>
                        <a:latin typeface="Cambria Math" panose="02040503050406030204" pitchFamily="18" charset="0"/>
                      </a:rPr>
                      <m:t>argmin</m:t>
                    </m:r>
                    <m:nary>
                      <m:naryPr>
                        <m:chr m:val="∑"/>
                        <m:supHide m:val="on"/>
                        <m:ctrlPr>
                          <a:rPr lang="en-US" sz="2800" i="1">
                            <a:solidFill>
                              <a:schemeClr val="tx1"/>
                            </a:solidFill>
                            <a:latin typeface="Cambria Math" panose="02040503050406030204" pitchFamily="18" charset="0"/>
                          </a:rPr>
                        </m:ctrlPr>
                      </m:naryPr>
                      <m:sub>
                        <m:r>
                          <m:rPr>
                            <m:brk m:alnAt="7"/>
                          </m:rPr>
                          <a:rPr lang="en-US" sz="2800" i="1">
                            <a:solidFill>
                              <a:schemeClr val="tx1"/>
                            </a:solidFill>
                            <a:latin typeface="Cambria Math" panose="02040503050406030204" pitchFamily="18" charset="0"/>
                          </a:rPr>
                          <m:t>𝑖</m:t>
                        </m:r>
                        <m:r>
                          <a:rPr lang="en-US" sz="2800" i="1">
                            <a:solidFill>
                              <a:schemeClr val="tx1"/>
                            </a:solidFill>
                            <a:latin typeface="Cambria Math" panose="02040503050406030204" pitchFamily="18" charset="0"/>
                            <a:ea typeface="Cambria Math" panose="02040503050406030204" pitchFamily="18" charset="0"/>
                          </a:rPr>
                          <m:t>∈</m:t>
                        </m:r>
                        <m:r>
                          <a:rPr lang="en-US" sz="2800" i="1">
                            <a:solidFill>
                              <a:schemeClr val="tx1"/>
                            </a:solidFill>
                            <a:latin typeface="Cambria Math" panose="02040503050406030204" pitchFamily="18" charset="0"/>
                            <a:ea typeface="Cambria Math" panose="02040503050406030204" pitchFamily="18" charset="0"/>
                          </a:rPr>
                          <m:t>𝐺</m:t>
                        </m:r>
                      </m:sub>
                      <m:sup/>
                      <m:e>
                        <m:r>
                          <a:rPr lang="en-US" sz="2800" b="0" i="1" smtClean="0">
                            <a:solidFill>
                              <a:schemeClr val="tx1"/>
                            </a:solidFill>
                            <a:latin typeface="Cambria Math" panose="02040503050406030204" pitchFamily="18" charset="0"/>
                            <a:ea typeface="Cambria Math" panose="02040503050406030204" pitchFamily="18" charset="0"/>
                          </a:rPr>
                          <m:t> </m:t>
                        </m:r>
                        <m:f>
                          <m:fPr>
                            <m:ctrlPr>
                              <a:rPr lang="en-US" sz="2800" b="0" i="1" smtClean="0">
                                <a:solidFill>
                                  <a:srgbClr val="FF0000"/>
                                </a:solidFill>
                                <a:latin typeface="Cambria Math" panose="02040503050406030204" pitchFamily="18" charset="0"/>
                                <a:ea typeface="Cambria Math" panose="02040503050406030204" pitchFamily="18" charset="0"/>
                              </a:rPr>
                            </m:ctrlPr>
                          </m:fPr>
                          <m:num>
                            <m:r>
                              <a:rPr lang="en-US" sz="2800" b="0" i="1" smtClean="0">
                                <a:solidFill>
                                  <a:srgbClr val="FF0000"/>
                                </a:solidFill>
                                <a:latin typeface="Cambria Math" panose="02040503050406030204" pitchFamily="18" charset="0"/>
                                <a:ea typeface="Cambria Math" panose="02040503050406030204" pitchFamily="18" charset="0"/>
                              </a:rPr>
                              <m:t>1</m:t>
                            </m:r>
                          </m:num>
                          <m:den>
                            <m:r>
                              <a:rPr lang="en-US" sz="2800" b="0" i="1" smtClean="0">
                                <a:solidFill>
                                  <a:srgbClr val="FF0000"/>
                                </a:solidFill>
                                <a:latin typeface="Cambria Math" panose="02040503050406030204" pitchFamily="18" charset="0"/>
                                <a:ea typeface="Cambria Math" panose="02040503050406030204" pitchFamily="18" charset="0"/>
                              </a:rPr>
                              <m:t>|</m:t>
                            </m:r>
                            <m:r>
                              <a:rPr lang="en-US" sz="2800" b="0" i="1" smtClean="0">
                                <a:solidFill>
                                  <a:srgbClr val="FF0000"/>
                                </a:solidFill>
                                <a:latin typeface="Cambria Math" panose="02040503050406030204" pitchFamily="18" charset="0"/>
                                <a:ea typeface="Cambria Math" panose="02040503050406030204" pitchFamily="18" charset="0"/>
                              </a:rPr>
                              <m:t>𝐺</m:t>
                            </m:r>
                            <m:r>
                              <a:rPr lang="en-US" sz="2800" b="0" i="1" smtClean="0">
                                <a:solidFill>
                                  <a:srgbClr val="FF0000"/>
                                </a:solidFill>
                                <a:latin typeface="Cambria Math" panose="02040503050406030204" pitchFamily="18" charset="0"/>
                                <a:ea typeface="Cambria Math" panose="02040503050406030204" pitchFamily="18" charset="0"/>
                              </a:rPr>
                              <m:t>|</m:t>
                            </m:r>
                          </m:den>
                        </m:f>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𝑓</m:t>
                            </m:r>
                          </m:e>
                          <m:sub>
                            <m:r>
                              <a:rPr lang="en-US" sz="2800" i="1">
                                <a:solidFill>
                                  <a:schemeClr val="tx1"/>
                                </a:solidFill>
                                <a:latin typeface="Cambria Math" panose="02040503050406030204" pitchFamily="18" charset="0"/>
                              </a:rPr>
                              <m:t>𝑖</m:t>
                            </m:r>
                          </m:sub>
                        </m:sSub>
                        <m:d>
                          <m:dPr>
                            <m:ctrlPr>
                              <a:rPr lang="en-US" sz="2800" i="1">
                                <a:solidFill>
                                  <a:schemeClr val="tx1"/>
                                </a:solidFill>
                                <a:latin typeface="Cambria Math" panose="02040503050406030204" pitchFamily="18" charset="0"/>
                              </a:rPr>
                            </m:ctrlPr>
                          </m:dPr>
                          <m:e>
                            <m:r>
                              <a:rPr lang="en-US" sz="2800" i="1">
                                <a:solidFill>
                                  <a:schemeClr val="tx1"/>
                                </a:solidFill>
                                <a:latin typeface="Cambria Math" panose="02040503050406030204" pitchFamily="18" charset="0"/>
                              </a:rPr>
                              <m:t>𝑥</m:t>
                            </m:r>
                          </m:e>
                        </m:d>
                      </m:e>
                    </m:nary>
                  </m:oMath>
                </a14:m>
                <a:endParaRPr lang="en-US" sz="2800" i="1" dirty="0">
                  <a:solidFill>
                    <a:schemeClr val="tx1"/>
                  </a:solidFill>
                  <a:latin typeface="Times New Roman" panose="02020603050405020304" pitchFamily="18" charset="0"/>
                  <a:ea typeface="Helvetica"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CCA43A9E-E916-DB4B-8D7B-E4F216BC67C6}"/>
                  </a:ext>
                </a:extLst>
              </p:cNvPr>
              <p:cNvSpPr txBox="1">
                <a:spLocks noRot="1" noChangeAspect="1" noMove="1" noResize="1" noEditPoints="1" noAdjustHandles="1" noChangeArrowheads="1" noChangeShapeType="1" noTextEdit="1"/>
              </p:cNvSpPr>
              <p:nvPr/>
            </p:nvSpPr>
            <p:spPr>
              <a:xfrm>
                <a:off x="590152" y="2443524"/>
                <a:ext cx="7963696" cy="755784"/>
              </a:xfrm>
              <a:prstGeom prst="rect">
                <a:avLst/>
              </a:prstGeom>
              <a:blipFill>
                <a:blip r:embed="rId3"/>
                <a:stretch>
                  <a:fillRect t="-78333" b="-115000"/>
                </a:stretch>
              </a:blipFill>
            </p:spPr>
            <p:txBody>
              <a:bodyPr/>
              <a:lstStyle/>
              <a:p>
                <a:r>
                  <a:rPr lang="en-US">
                    <a:noFill/>
                  </a:rPr>
                  <a:t> </a:t>
                </a:r>
              </a:p>
            </p:txBody>
          </p:sp>
        </mc:Fallback>
      </mc:AlternateContent>
    </p:spTree>
    <p:extLst>
      <p:ext uri="{BB962C8B-B14F-4D97-AF65-F5344CB8AC3E}">
        <p14:creationId xmlns:p14="http://schemas.microsoft.com/office/powerpoint/2010/main" val="7043749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545228-1299-8743-9FA9-81B7B93674A8}"/>
              </a:ext>
            </a:extLst>
          </p:cNvPr>
          <p:cNvSpPr/>
          <p:nvPr/>
        </p:nvSpPr>
        <p:spPr bwMode="auto">
          <a:xfrm>
            <a:off x="590152" y="3744686"/>
            <a:ext cx="7963696" cy="2351314"/>
          </a:xfrm>
          <a:prstGeom prst="rect">
            <a:avLst/>
          </a:prstGeom>
          <a:solidFill>
            <a:srgbClr val="FFFF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a:extLst>
              <a:ext uri="{FF2B5EF4-FFF2-40B4-BE49-F238E27FC236}">
                <a16:creationId xmlns:a16="http://schemas.microsoft.com/office/drawing/2014/main" id="{9956CC21-3946-5F43-830C-9DD7F280E41A}"/>
              </a:ext>
            </a:extLst>
          </p:cNvPr>
          <p:cNvSpPr>
            <a:spLocks noGrp="1"/>
          </p:cNvSpPr>
          <p:nvPr>
            <p:ph type="title"/>
          </p:nvPr>
        </p:nvSpPr>
        <p:spPr/>
        <p:txBody>
          <a:bodyPr/>
          <a:lstStyle/>
          <a:p>
            <a:pPr algn="l"/>
            <a:r>
              <a:rPr lang="en-US" dirty="0"/>
              <a:t>           How to Approximate                             </a:t>
            </a:r>
            <a:r>
              <a:rPr lang="en-US" dirty="0">
                <a:solidFill>
                  <a:srgbClr val="FF0000"/>
                </a:solidFill>
              </a:rPr>
              <a:t>?</a:t>
            </a:r>
            <a:r>
              <a:rPr lang="en-US" dirty="0"/>
              <a:t>  </a:t>
            </a:r>
          </a:p>
        </p:txBody>
      </p:sp>
      <p:sp>
        <p:nvSpPr>
          <p:cNvPr id="3" name="Content Placeholder 2">
            <a:extLst>
              <a:ext uri="{FF2B5EF4-FFF2-40B4-BE49-F238E27FC236}">
                <a16:creationId xmlns:a16="http://schemas.microsoft.com/office/drawing/2014/main" id="{9F004711-5A6D-7649-B8FE-A86EF0C78B4B}"/>
              </a:ext>
            </a:extLst>
          </p:cNvPr>
          <p:cNvSpPr>
            <a:spLocks noGrp="1"/>
          </p:cNvSpPr>
          <p:nvPr>
            <p:ph idx="1"/>
          </p:nvPr>
        </p:nvSpPr>
        <p:spPr/>
        <p:txBody>
          <a:bodyPr/>
          <a:lstStyle/>
          <a:p>
            <a:endParaRPr lang="en-US" dirty="0"/>
          </a:p>
          <a:p>
            <a:pPr marL="0" indent="0">
              <a:buNone/>
            </a:pPr>
            <a:endParaRPr lang="en-US" dirty="0"/>
          </a:p>
          <a:p>
            <a:endParaRPr lang="en-US" dirty="0"/>
          </a:p>
          <a:p>
            <a:endParaRPr lang="en-US" dirty="0"/>
          </a:p>
          <a:p>
            <a:endParaRPr lang="en-US" dirty="0"/>
          </a:p>
          <a:p>
            <a:endParaRPr lang="en-US" dirty="0"/>
          </a:p>
          <a:p>
            <a:r>
              <a:rPr lang="en-US" dirty="0">
                <a:solidFill>
                  <a:srgbClr val="FF0000"/>
                </a:solidFill>
              </a:rPr>
              <a:t>Ideal goal</a:t>
            </a:r>
            <a:r>
              <a:rPr lang="en-US" dirty="0"/>
              <a:t>: Equal weight for all non-faulty agents</a:t>
            </a:r>
          </a:p>
          <a:p>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45E4AF6-EF0B-3347-A986-E30DFC58BE37}"/>
                  </a:ext>
                </a:extLst>
              </p:cNvPr>
              <p:cNvSpPr txBox="1"/>
              <p:nvPr/>
            </p:nvSpPr>
            <p:spPr>
              <a:xfrm>
                <a:off x="5044729" y="348024"/>
                <a:ext cx="2918967" cy="113787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2800" b="0" i="0" smtClean="0">
                          <a:solidFill>
                            <a:schemeClr val="accent6"/>
                          </a:solidFill>
                          <a:latin typeface="Cambria Math" panose="02040503050406030204" pitchFamily="18" charset="0"/>
                        </a:rPr>
                        <m:t>argmin</m:t>
                      </m:r>
                      <m:nary>
                        <m:naryPr>
                          <m:chr m:val="∑"/>
                          <m:supHide m:val="on"/>
                          <m:ctrlPr>
                            <a:rPr lang="en-US" sz="2800" b="0" i="1" smtClean="0">
                              <a:solidFill>
                                <a:schemeClr val="accent6"/>
                              </a:solidFill>
                              <a:latin typeface="Cambria Math" panose="02040503050406030204" pitchFamily="18" charset="0"/>
                            </a:rPr>
                          </m:ctrlPr>
                        </m:naryPr>
                        <m:sub>
                          <m:r>
                            <m:rPr>
                              <m:brk m:alnAt="7"/>
                            </m:rPr>
                            <a:rPr lang="en-US" sz="2800" b="0" i="1" smtClean="0">
                              <a:solidFill>
                                <a:schemeClr val="accent6"/>
                              </a:solidFill>
                              <a:latin typeface="Cambria Math" panose="02040503050406030204" pitchFamily="18" charset="0"/>
                            </a:rPr>
                            <m:t>𝑖</m:t>
                          </m:r>
                          <m:r>
                            <a:rPr lang="en-US" sz="2800" b="0" i="1" smtClean="0">
                              <a:solidFill>
                                <a:schemeClr val="accent6"/>
                              </a:solidFill>
                              <a:latin typeface="Cambria Math" panose="02040503050406030204" pitchFamily="18" charset="0"/>
                              <a:ea typeface="Cambria Math" panose="02040503050406030204" pitchFamily="18" charset="0"/>
                            </a:rPr>
                            <m:t>∈</m:t>
                          </m:r>
                          <m:r>
                            <a:rPr lang="en-US" sz="2800" b="0" i="1" smtClean="0">
                              <a:solidFill>
                                <a:schemeClr val="accent6"/>
                              </a:solidFill>
                              <a:latin typeface="Cambria Math" panose="02040503050406030204" pitchFamily="18" charset="0"/>
                              <a:ea typeface="Cambria Math" panose="02040503050406030204" pitchFamily="18" charset="0"/>
                            </a:rPr>
                            <m:t>𝐺</m:t>
                          </m:r>
                        </m:sub>
                        <m:sup/>
                        <m:e>
                          <m:sSub>
                            <m:sSubPr>
                              <m:ctrlPr>
                                <a:rPr lang="en-US" sz="2800" i="1">
                                  <a:solidFill>
                                    <a:schemeClr val="accent6"/>
                                  </a:solidFill>
                                  <a:latin typeface="Cambria Math" panose="02040503050406030204" pitchFamily="18" charset="0"/>
                                </a:rPr>
                              </m:ctrlPr>
                            </m:sSubPr>
                            <m:e>
                              <m:r>
                                <a:rPr lang="en-US" sz="2800" i="1" smtClean="0">
                                  <a:solidFill>
                                    <a:schemeClr val="accent6"/>
                                  </a:solidFill>
                                  <a:latin typeface="Cambria Math" panose="02040503050406030204" pitchFamily="18" charset="0"/>
                                </a:rPr>
                                <m:t>𝑓</m:t>
                              </m:r>
                            </m:e>
                            <m:sub>
                              <m:r>
                                <a:rPr lang="en-US" sz="2800" i="1" smtClean="0">
                                  <a:solidFill>
                                    <a:schemeClr val="accent6"/>
                                  </a:solidFill>
                                  <a:latin typeface="Cambria Math" panose="02040503050406030204" pitchFamily="18" charset="0"/>
                                </a:rPr>
                                <m:t>𝑖</m:t>
                              </m:r>
                            </m:sub>
                          </m:sSub>
                          <m:d>
                            <m:dPr>
                              <m:ctrlPr>
                                <a:rPr lang="en-US" sz="2800" i="1">
                                  <a:solidFill>
                                    <a:schemeClr val="accent6"/>
                                  </a:solidFill>
                                  <a:latin typeface="Cambria Math" panose="02040503050406030204" pitchFamily="18" charset="0"/>
                                </a:rPr>
                              </m:ctrlPr>
                            </m:dPr>
                            <m:e>
                              <m:r>
                                <a:rPr lang="en-US" sz="2800" i="1" smtClean="0">
                                  <a:solidFill>
                                    <a:schemeClr val="accent6"/>
                                  </a:solidFill>
                                  <a:latin typeface="Cambria Math" panose="02040503050406030204" pitchFamily="18" charset="0"/>
                                </a:rPr>
                                <m:t>𝑥</m:t>
                              </m:r>
                            </m:e>
                          </m:d>
                        </m:e>
                      </m:nary>
                    </m:oMath>
                  </m:oMathPara>
                </a14:m>
                <a:endParaRPr lang="en-US" sz="3600" i="1" dirty="0">
                  <a:solidFill>
                    <a:schemeClr val="accent6"/>
                  </a:solidFill>
                  <a:latin typeface="Times New Roman" panose="02020603050405020304" pitchFamily="18" charset="0"/>
                  <a:ea typeface="Helvetica"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745E4AF6-EF0B-3347-A986-E30DFC58BE37}"/>
                  </a:ext>
                </a:extLst>
              </p:cNvPr>
              <p:cNvSpPr txBox="1">
                <a:spLocks noRot="1" noChangeAspect="1" noMove="1" noResize="1" noEditPoints="1" noAdjustHandles="1" noChangeArrowheads="1" noChangeShapeType="1" noTextEdit="1"/>
              </p:cNvSpPr>
              <p:nvPr/>
            </p:nvSpPr>
            <p:spPr>
              <a:xfrm>
                <a:off x="5044729" y="348024"/>
                <a:ext cx="2918967" cy="1137876"/>
              </a:xfrm>
              <a:prstGeom prst="rect">
                <a:avLst/>
              </a:prstGeom>
              <a:blipFill>
                <a:blip r:embed="rId2"/>
                <a:stretch>
                  <a:fillRect t="-127473" b="-1802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CA43A9E-E916-DB4B-8D7B-E4F216BC67C6}"/>
                  </a:ext>
                </a:extLst>
              </p:cNvPr>
              <p:cNvSpPr txBox="1"/>
              <p:nvPr/>
            </p:nvSpPr>
            <p:spPr>
              <a:xfrm>
                <a:off x="590152" y="2443524"/>
                <a:ext cx="7963696" cy="75578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lang="en-US" sz="2800" b="0" i="0" smtClean="0">
                        <a:solidFill>
                          <a:schemeClr val="tx1"/>
                        </a:solidFill>
                        <a:latin typeface="Cambria Math" panose="02040503050406030204" pitchFamily="18" charset="0"/>
                      </a:rPr>
                      <m:t>argmin</m:t>
                    </m:r>
                    <m:nary>
                      <m:naryPr>
                        <m:chr m:val="∑"/>
                        <m:supHide m:val="on"/>
                        <m:ctrlPr>
                          <a:rPr lang="en-US" sz="2800" b="0" i="1" smtClean="0">
                            <a:solidFill>
                              <a:schemeClr val="tx1"/>
                            </a:solidFill>
                            <a:latin typeface="Cambria Math" panose="02040503050406030204" pitchFamily="18" charset="0"/>
                          </a:rPr>
                        </m:ctrlPr>
                      </m:naryPr>
                      <m:sub>
                        <m:r>
                          <m:rPr>
                            <m:brk m:alnAt="7"/>
                          </m:rPr>
                          <a:rPr lang="en-US" sz="2800" b="0" i="1" smtClean="0">
                            <a:solidFill>
                              <a:schemeClr val="tx1"/>
                            </a:solidFill>
                            <a:latin typeface="Cambria Math" panose="02040503050406030204" pitchFamily="18" charset="0"/>
                          </a:rPr>
                          <m:t>𝑖</m:t>
                        </m:r>
                        <m:r>
                          <a:rPr lang="en-US" sz="2800" b="0" i="1" smtClean="0">
                            <a:solidFill>
                              <a:schemeClr val="tx1"/>
                            </a:solidFill>
                            <a:latin typeface="Cambria Math" panose="02040503050406030204" pitchFamily="18" charset="0"/>
                            <a:ea typeface="Cambria Math" panose="02040503050406030204" pitchFamily="18" charset="0"/>
                          </a:rPr>
                          <m:t>∈</m:t>
                        </m:r>
                        <m:r>
                          <a:rPr lang="en-US" sz="2800" b="0" i="1" smtClean="0">
                            <a:solidFill>
                              <a:schemeClr val="tx1"/>
                            </a:solidFill>
                            <a:latin typeface="Cambria Math" panose="02040503050406030204" pitchFamily="18" charset="0"/>
                            <a:ea typeface="Cambria Math" panose="02040503050406030204" pitchFamily="18" charset="0"/>
                          </a:rPr>
                          <m:t>𝐺</m:t>
                        </m:r>
                      </m:sub>
                      <m:sup/>
                      <m:e>
                        <m:sSub>
                          <m:sSubPr>
                            <m:ctrlPr>
                              <a:rPr lang="en-US" sz="2800" i="1">
                                <a:solidFill>
                                  <a:schemeClr val="tx1"/>
                                </a:solidFill>
                                <a:latin typeface="Cambria Math" panose="02040503050406030204" pitchFamily="18" charset="0"/>
                              </a:rPr>
                            </m:ctrlPr>
                          </m:sSubPr>
                          <m:e>
                            <m:r>
                              <a:rPr lang="en-US" sz="2800" i="1" smtClean="0">
                                <a:solidFill>
                                  <a:schemeClr val="tx1"/>
                                </a:solidFill>
                                <a:latin typeface="Cambria Math" panose="02040503050406030204" pitchFamily="18" charset="0"/>
                              </a:rPr>
                              <m:t>𝑓</m:t>
                            </m:r>
                          </m:e>
                          <m:sub>
                            <m:r>
                              <a:rPr lang="en-US" sz="2800" i="1" smtClean="0">
                                <a:solidFill>
                                  <a:schemeClr val="tx1"/>
                                </a:solidFill>
                                <a:latin typeface="Cambria Math" panose="02040503050406030204" pitchFamily="18" charset="0"/>
                              </a:rPr>
                              <m:t>𝑖</m:t>
                            </m:r>
                          </m:sub>
                        </m:sSub>
                        <m:d>
                          <m:dPr>
                            <m:ctrlPr>
                              <a:rPr lang="en-US" sz="2800" i="1">
                                <a:solidFill>
                                  <a:schemeClr val="tx1"/>
                                </a:solidFill>
                                <a:latin typeface="Cambria Math" panose="02040503050406030204" pitchFamily="18" charset="0"/>
                              </a:rPr>
                            </m:ctrlPr>
                          </m:dPr>
                          <m:e>
                            <m:r>
                              <a:rPr lang="en-US" sz="2800" i="1" smtClean="0">
                                <a:solidFill>
                                  <a:schemeClr val="tx1"/>
                                </a:solidFill>
                                <a:latin typeface="Cambria Math" panose="02040503050406030204" pitchFamily="18" charset="0"/>
                              </a:rPr>
                              <m:t>𝑥</m:t>
                            </m:r>
                          </m:e>
                        </m:d>
                      </m:e>
                    </m:nary>
                  </m:oMath>
                </a14:m>
                <a:r>
                  <a:rPr lang="en-US" sz="2800" i="1" dirty="0">
                    <a:solidFill>
                      <a:schemeClr val="tx1"/>
                    </a:solidFill>
                    <a:latin typeface="Times New Roman" panose="02020603050405020304" pitchFamily="18" charset="0"/>
                    <a:ea typeface="Helvetica" charset="0"/>
                    <a:cs typeface="Times New Roman" panose="02020603050405020304" pitchFamily="18" charset="0"/>
                  </a:rPr>
                  <a:t> = </a:t>
                </a:r>
                <a14:m>
                  <m:oMath xmlns:m="http://schemas.openxmlformats.org/officeDocument/2006/math">
                    <m:r>
                      <m:rPr>
                        <m:nor/>
                      </m:rPr>
                      <a:rPr lang="en-US" sz="2800">
                        <a:solidFill>
                          <a:schemeClr val="tx1"/>
                        </a:solidFill>
                        <a:latin typeface="Cambria Math" panose="02040503050406030204" pitchFamily="18" charset="0"/>
                      </a:rPr>
                      <m:t>argmin</m:t>
                    </m:r>
                    <m:nary>
                      <m:naryPr>
                        <m:chr m:val="∑"/>
                        <m:supHide m:val="on"/>
                        <m:ctrlPr>
                          <a:rPr lang="en-US" sz="2800" i="1">
                            <a:solidFill>
                              <a:schemeClr val="tx1"/>
                            </a:solidFill>
                            <a:latin typeface="Cambria Math" panose="02040503050406030204" pitchFamily="18" charset="0"/>
                          </a:rPr>
                        </m:ctrlPr>
                      </m:naryPr>
                      <m:sub>
                        <m:r>
                          <m:rPr>
                            <m:brk m:alnAt="7"/>
                          </m:rPr>
                          <a:rPr lang="en-US" sz="2800" i="1">
                            <a:solidFill>
                              <a:schemeClr val="tx1"/>
                            </a:solidFill>
                            <a:latin typeface="Cambria Math" panose="02040503050406030204" pitchFamily="18" charset="0"/>
                          </a:rPr>
                          <m:t>𝑖</m:t>
                        </m:r>
                        <m:r>
                          <a:rPr lang="en-US" sz="2800" i="1">
                            <a:solidFill>
                              <a:schemeClr val="tx1"/>
                            </a:solidFill>
                            <a:latin typeface="Cambria Math" panose="02040503050406030204" pitchFamily="18" charset="0"/>
                            <a:ea typeface="Cambria Math" panose="02040503050406030204" pitchFamily="18" charset="0"/>
                          </a:rPr>
                          <m:t>∈</m:t>
                        </m:r>
                        <m:r>
                          <a:rPr lang="en-US" sz="2800" i="1">
                            <a:solidFill>
                              <a:schemeClr val="tx1"/>
                            </a:solidFill>
                            <a:latin typeface="Cambria Math" panose="02040503050406030204" pitchFamily="18" charset="0"/>
                            <a:ea typeface="Cambria Math" panose="02040503050406030204" pitchFamily="18" charset="0"/>
                          </a:rPr>
                          <m:t>𝐺</m:t>
                        </m:r>
                      </m:sub>
                      <m:sup/>
                      <m:e>
                        <m:r>
                          <a:rPr lang="en-US" sz="2800" b="0" i="1" smtClean="0">
                            <a:solidFill>
                              <a:schemeClr val="tx1"/>
                            </a:solidFill>
                            <a:latin typeface="Cambria Math" panose="02040503050406030204" pitchFamily="18" charset="0"/>
                            <a:ea typeface="Cambria Math" panose="02040503050406030204" pitchFamily="18" charset="0"/>
                          </a:rPr>
                          <m:t> </m:t>
                        </m:r>
                        <m:f>
                          <m:fPr>
                            <m:ctrlPr>
                              <a:rPr lang="en-US" sz="2800" b="0" i="1" smtClean="0">
                                <a:solidFill>
                                  <a:srgbClr val="FF0000"/>
                                </a:solidFill>
                                <a:latin typeface="Cambria Math" panose="02040503050406030204" pitchFamily="18" charset="0"/>
                                <a:ea typeface="Cambria Math" panose="02040503050406030204" pitchFamily="18" charset="0"/>
                              </a:rPr>
                            </m:ctrlPr>
                          </m:fPr>
                          <m:num>
                            <m:r>
                              <a:rPr lang="en-US" sz="2800" b="0" i="1" smtClean="0">
                                <a:solidFill>
                                  <a:srgbClr val="FF0000"/>
                                </a:solidFill>
                                <a:latin typeface="Cambria Math" panose="02040503050406030204" pitchFamily="18" charset="0"/>
                                <a:ea typeface="Cambria Math" panose="02040503050406030204" pitchFamily="18" charset="0"/>
                              </a:rPr>
                              <m:t>1</m:t>
                            </m:r>
                          </m:num>
                          <m:den>
                            <m:r>
                              <a:rPr lang="en-US" sz="2800" b="0" i="1" smtClean="0">
                                <a:solidFill>
                                  <a:srgbClr val="FF0000"/>
                                </a:solidFill>
                                <a:latin typeface="Cambria Math" panose="02040503050406030204" pitchFamily="18" charset="0"/>
                                <a:ea typeface="Cambria Math" panose="02040503050406030204" pitchFamily="18" charset="0"/>
                              </a:rPr>
                              <m:t>|</m:t>
                            </m:r>
                            <m:r>
                              <a:rPr lang="en-US" sz="2800" b="0" i="1" smtClean="0">
                                <a:solidFill>
                                  <a:srgbClr val="FF0000"/>
                                </a:solidFill>
                                <a:latin typeface="Cambria Math" panose="02040503050406030204" pitchFamily="18" charset="0"/>
                                <a:ea typeface="Cambria Math" panose="02040503050406030204" pitchFamily="18" charset="0"/>
                              </a:rPr>
                              <m:t>𝐺</m:t>
                            </m:r>
                            <m:r>
                              <a:rPr lang="en-US" sz="2800" b="0" i="1" smtClean="0">
                                <a:solidFill>
                                  <a:srgbClr val="FF0000"/>
                                </a:solidFill>
                                <a:latin typeface="Cambria Math" panose="02040503050406030204" pitchFamily="18" charset="0"/>
                                <a:ea typeface="Cambria Math" panose="02040503050406030204" pitchFamily="18" charset="0"/>
                              </a:rPr>
                              <m:t>|</m:t>
                            </m:r>
                          </m:den>
                        </m:f>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𝑓</m:t>
                            </m:r>
                          </m:e>
                          <m:sub>
                            <m:r>
                              <a:rPr lang="en-US" sz="2800" i="1">
                                <a:solidFill>
                                  <a:schemeClr val="tx1"/>
                                </a:solidFill>
                                <a:latin typeface="Cambria Math" panose="02040503050406030204" pitchFamily="18" charset="0"/>
                              </a:rPr>
                              <m:t>𝑖</m:t>
                            </m:r>
                          </m:sub>
                        </m:sSub>
                        <m:d>
                          <m:dPr>
                            <m:ctrlPr>
                              <a:rPr lang="en-US" sz="2800" i="1">
                                <a:solidFill>
                                  <a:schemeClr val="tx1"/>
                                </a:solidFill>
                                <a:latin typeface="Cambria Math" panose="02040503050406030204" pitchFamily="18" charset="0"/>
                              </a:rPr>
                            </m:ctrlPr>
                          </m:dPr>
                          <m:e>
                            <m:r>
                              <a:rPr lang="en-US" sz="2800" i="1">
                                <a:solidFill>
                                  <a:schemeClr val="tx1"/>
                                </a:solidFill>
                                <a:latin typeface="Cambria Math" panose="02040503050406030204" pitchFamily="18" charset="0"/>
                              </a:rPr>
                              <m:t>𝑥</m:t>
                            </m:r>
                          </m:e>
                        </m:d>
                      </m:e>
                    </m:nary>
                  </m:oMath>
                </a14:m>
                <a:endParaRPr lang="en-US" sz="2800" i="1" dirty="0">
                  <a:solidFill>
                    <a:schemeClr val="tx1"/>
                  </a:solidFill>
                  <a:latin typeface="Times New Roman" panose="02020603050405020304" pitchFamily="18" charset="0"/>
                  <a:ea typeface="Helvetica"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CCA43A9E-E916-DB4B-8D7B-E4F216BC67C6}"/>
                  </a:ext>
                </a:extLst>
              </p:cNvPr>
              <p:cNvSpPr txBox="1">
                <a:spLocks noRot="1" noChangeAspect="1" noMove="1" noResize="1" noEditPoints="1" noAdjustHandles="1" noChangeArrowheads="1" noChangeShapeType="1" noTextEdit="1"/>
              </p:cNvSpPr>
              <p:nvPr/>
            </p:nvSpPr>
            <p:spPr>
              <a:xfrm>
                <a:off x="590152" y="2443524"/>
                <a:ext cx="7963696" cy="755784"/>
              </a:xfrm>
              <a:prstGeom prst="rect">
                <a:avLst/>
              </a:prstGeom>
              <a:blipFill>
                <a:blip r:embed="rId3"/>
                <a:stretch>
                  <a:fillRect t="-78333" b="-115000"/>
                </a:stretch>
              </a:blipFill>
            </p:spPr>
            <p:txBody>
              <a:bodyPr/>
              <a:lstStyle/>
              <a:p>
                <a:r>
                  <a:rPr lang="en-US">
                    <a:noFill/>
                  </a:rPr>
                  <a:t> </a:t>
                </a:r>
              </a:p>
            </p:txBody>
          </p:sp>
        </mc:Fallback>
      </mc:AlternateContent>
    </p:spTree>
    <p:extLst>
      <p:ext uri="{BB962C8B-B14F-4D97-AF65-F5344CB8AC3E}">
        <p14:creationId xmlns:p14="http://schemas.microsoft.com/office/powerpoint/2010/main" val="445168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3411B-C2EB-6949-B6D6-6127B59CC9CC}"/>
              </a:ext>
            </a:extLst>
          </p:cNvPr>
          <p:cNvSpPr>
            <a:spLocks noGrp="1"/>
          </p:cNvSpPr>
          <p:nvPr>
            <p:ph type="title"/>
          </p:nvPr>
        </p:nvSpPr>
        <p:spPr/>
        <p:txBody>
          <a:bodyPr/>
          <a:lstStyle/>
          <a:p>
            <a:r>
              <a:rPr lang="en-US" dirty="0"/>
              <a:t>Rendezvous</a:t>
            </a:r>
          </a:p>
        </p:txBody>
      </p:sp>
      <p:sp>
        <p:nvSpPr>
          <p:cNvPr id="3" name="Content Placeholder 2">
            <a:extLst>
              <a:ext uri="{FF2B5EF4-FFF2-40B4-BE49-F238E27FC236}">
                <a16:creationId xmlns:a16="http://schemas.microsoft.com/office/drawing/2014/main" id="{E4F3C3DB-35F6-F54C-B945-E20B3DBEF2C5}"/>
              </a:ext>
            </a:extLst>
          </p:cNvPr>
          <p:cNvSpPr>
            <a:spLocks noGrp="1"/>
          </p:cNvSpPr>
          <p:nvPr>
            <p:ph idx="1"/>
          </p:nvPr>
        </p:nvSpPr>
        <p:spPr/>
        <p:txBody>
          <a:bodyPr/>
          <a:lstStyle/>
          <a:p>
            <a:endParaRPr lang="en-US" dirty="0"/>
          </a:p>
          <a:p>
            <a:r>
              <a:rPr lang="en-US" dirty="0"/>
              <a:t>Determine the location where the total cost of meeting is minimized</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48AA530-D662-6545-82C2-754B8B7EC79D}"/>
                  </a:ext>
                </a:extLst>
              </p:cNvPr>
              <p:cNvSpPr txBox="1"/>
              <p:nvPr/>
            </p:nvSpPr>
            <p:spPr>
              <a:xfrm>
                <a:off x="2492269" y="3165370"/>
                <a:ext cx="3688189" cy="2185727"/>
              </a:xfrm>
              <a:prstGeom prst="rect">
                <a:avLst/>
              </a:prstGeom>
              <a:solidFill>
                <a:srgbClr val="FFFF00"/>
              </a:solidFill>
            </p:spPr>
            <p:txBody>
              <a:bodyPr wrap="none" rtlCol="0">
                <a:spAutoFit/>
              </a:bodyPr>
              <a:lstStyle/>
              <a:p>
                <a:pPr>
                  <a:buNone/>
                </a:pPr>
                <a:endParaRPr lang="en-US" sz="4000" dirty="0">
                  <a:solidFill>
                    <a:schemeClr val="accent2">
                      <a:lumMod val="50000"/>
                    </a:schemeClr>
                  </a:solidFill>
                </a:endParaRPr>
              </a:p>
              <a:p>
                <a:pPr>
                  <a:buNone/>
                </a:pPr>
                <a:r>
                  <a:rPr lang="en-US" sz="3600" dirty="0">
                    <a:solidFill>
                      <a:srgbClr val="C00000"/>
                    </a:solidFill>
                    <a:latin typeface="Arial" panose="020B0604020202020204" pitchFamily="34" charset="0"/>
                    <a:cs typeface="Arial" panose="020B0604020202020204" pitchFamily="34" charset="0"/>
                  </a:rPr>
                  <a:t>arg</a:t>
                </a:r>
                <a:r>
                  <a:rPr lang="en-US" sz="3600" dirty="0" err="1">
                    <a:solidFill>
                      <a:srgbClr val="00B050"/>
                    </a:solidFill>
                    <a:latin typeface="Arial" panose="020B0604020202020204" pitchFamily="34" charset="0"/>
                    <a:cs typeface="Arial" panose="020B0604020202020204" pitchFamily="34" charset="0"/>
                  </a:rPr>
                  <a:t>min</a:t>
                </a:r>
                <a:r>
                  <a:rPr lang="en-US" sz="4000" i="1" baseline="-25000" dirty="0" err="1">
                    <a:solidFill>
                      <a:srgbClr val="FF0000"/>
                    </a:solidFill>
                    <a:latin typeface="Times" pitchFamily="2" charset="0"/>
                    <a:cs typeface="Arial" panose="020B0604020202020204" pitchFamily="34" charset="0"/>
                  </a:rPr>
                  <a:t>x</a:t>
                </a:r>
                <a:r>
                  <a:rPr lang="en-US" sz="4000" dirty="0">
                    <a:solidFill>
                      <a:schemeClr val="accent2">
                        <a:lumMod val="50000"/>
                      </a:schemeClr>
                    </a:solidFill>
                  </a:rPr>
                  <a:t> </a:t>
                </a:r>
                <a14:m>
                  <m:oMath xmlns:m="http://schemas.openxmlformats.org/officeDocument/2006/math">
                    <m:nary>
                      <m:naryPr>
                        <m:chr m:val="∑"/>
                        <m:supHide m:val="on"/>
                        <m:ctrlPr>
                          <a:rPr lang="en-US" sz="4000" i="1">
                            <a:solidFill>
                              <a:schemeClr val="accent2">
                                <a:lumMod val="50000"/>
                              </a:schemeClr>
                            </a:solidFill>
                            <a:latin typeface="Cambria Math" panose="02040503050406030204" pitchFamily="18" charset="0"/>
                          </a:rPr>
                        </m:ctrlPr>
                      </m:naryPr>
                      <m:sub>
                        <m:r>
                          <m:rPr>
                            <m:brk m:alnAt="7"/>
                          </m:rPr>
                          <a:rPr lang="en-US" sz="4000" i="1">
                            <a:solidFill>
                              <a:schemeClr val="accent2">
                                <a:lumMod val="50000"/>
                              </a:schemeClr>
                            </a:solidFill>
                            <a:latin typeface="Cambria Math" panose="02040503050406030204" pitchFamily="18" charset="0"/>
                          </a:rPr>
                          <m:t>𝑖</m:t>
                        </m:r>
                      </m:sub>
                      <m:sup/>
                      <m:e>
                        <m:sSub>
                          <m:sSubPr>
                            <m:ctrlPr>
                              <a:rPr lang="en-US" sz="4000" i="1">
                                <a:solidFill>
                                  <a:schemeClr val="accent2">
                                    <a:lumMod val="50000"/>
                                  </a:schemeClr>
                                </a:solidFill>
                                <a:latin typeface="Cambria Math" panose="02040503050406030204" pitchFamily="18" charset="0"/>
                              </a:rPr>
                            </m:ctrlPr>
                          </m:sSubPr>
                          <m:e>
                            <m:r>
                              <a:rPr lang="en-US" sz="4000" i="1">
                                <a:solidFill>
                                  <a:schemeClr val="accent2">
                                    <a:lumMod val="50000"/>
                                  </a:schemeClr>
                                </a:solidFill>
                                <a:latin typeface="Cambria Math" panose="02040503050406030204" pitchFamily="18" charset="0"/>
                              </a:rPr>
                              <m:t> </m:t>
                            </m:r>
                            <m:r>
                              <a:rPr lang="en-US" sz="4000" i="1">
                                <a:solidFill>
                                  <a:schemeClr val="accent2">
                                    <a:lumMod val="50000"/>
                                  </a:schemeClr>
                                </a:solidFill>
                                <a:latin typeface="Cambria Math" panose="02040503050406030204" pitchFamily="18" charset="0"/>
                              </a:rPr>
                              <m:t>𝑓</m:t>
                            </m:r>
                          </m:e>
                          <m:sub>
                            <m:r>
                              <a:rPr lang="en-US" sz="4000" i="1">
                                <a:solidFill>
                                  <a:schemeClr val="accent2">
                                    <a:lumMod val="50000"/>
                                  </a:schemeClr>
                                </a:solidFill>
                                <a:latin typeface="Cambria Math" panose="02040503050406030204" pitchFamily="18" charset="0"/>
                              </a:rPr>
                              <m:t>𝑖</m:t>
                            </m:r>
                          </m:sub>
                        </m:sSub>
                        <m:d>
                          <m:dPr>
                            <m:ctrlPr>
                              <a:rPr lang="en-US" sz="4000" i="1">
                                <a:solidFill>
                                  <a:schemeClr val="accent2">
                                    <a:lumMod val="50000"/>
                                  </a:schemeClr>
                                </a:solidFill>
                                <a:latin typeface="Cambria Math" panose="02040503050406030204" pitchFamily="18" charset="0"/>
                              </a:rPr>
                            </m:ctrlPr>
                          </m:dPr>
                          <m:e>
                            <m:r>
                              <a:rPr lang="en-US" sz="4000" i="1">
                                <a:solidFill>
                                  <a:schemeClr val="accent2">
                                    <a:lumMod val="50000"/>
                                  </a:schemeClr>
                                </a:solidFill>
                                <a:latin typeface="Cambria Math" panose="02040503050406030204" pitchFamily="18" charset="0"/>
                              </a:rPr>
                              <m:t>𝑥</m:t>
                            </m:r>
                          </m:e>
                        </m:d>
                      </m:e>
                    </m:nary>
                  </m:oMath>
                </a14:m>
                <a:endParaRPr lang="en-US" sz="4000" dirty="0">
                  <a:solidFill>
                    <a:schemeClr val="accent2">
                      <a:lumMod val="50000"/>
                    </a:schemeClr>
                  </a:solidFill>
                </a:endParaRPr>
              </a:p>
              <a:p>
                <a:pPr>
                  <a:buNone/>
                </a:pPr>
                <a:endParaRPr lang="en-US" sz="4000" dirty="0"/>
              </a:p>
            </p:txBody>
          </p:sp>
        </mc:Choice>
        <mc:Fallback xmlns="">
          <p:sp>
            <p:nvSpPr>
              <p:cNvPr id="5" name="TextBox 4">
                <a:extLst>
                  <a:ext uri="{FF2B5EF4-FFF2-40B4-BE49-F238E27FC236}">
                    <a16:creationId xmlns:a16="http://schemas.microsoft.com/office/drawing/2014/main" id="{E48AA530-D662-6545-82C2-754B8B7EC79D}"/>
                  </a:ext>
                </a:extLst>
              </p:cNvPr>
              <p:cNvSpPr txBox="1">
                <a:spLocks noRot="1" noChangeAspect="1" noMove="1" noResize="1" noEditPoints="1" noAdjustHandles="1" noChangeArrowheads="1" noChangeShapeType="1" noTextEdit="1"/>
              </p:cNvSpPr>
              <p:nvPr/>
            </p:nvSpPr>
            <p:spPr>
              <a:xfrm>
                <a:off x="2492269" y="3165370"/>
                <a:ext cx="3688189" cy="2185727"/>
              </a:xfrm>
              <a:prstGeom prst="rect">
                <a:avLst/>
              </a:prstGeom>
              <a:blipFill>
                <a:blip r:embed="rId2"/>
                <a:stretch>
                  <a:fillRect l="-4452" t="-11561" b="-346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71F24F1-5E90-5E43-9831-3AF906056BE7}"/>
                  </a:ext>
                </a:extLst>
              </p:cNvPr>
              <p:cNvSpPr txBox="1"/>
              <p:nvPr/>
            </p:nvSpPr>
            <p:spPr>
              <a:xfrm>
                <a:off x="1" y="4672273"/>
                <a:ext cx="4212692" cy="2185727"/>
              </a:xfrm>
              <a:prstGeom prst="rect">
                <a:avLst/>
              </a:prstGeom>
              <a:solidFill>
                <a:srgbClr val="FFC000"/>
              </a:solidFill>
            </p:spPr>
            <p:txBody>
              <a:bodyPr wrap="none" rtlCol="0">
                <a:spAutoFit/>
              </a:bodyPr>
              <a:lstStyle/>
              <a:p>
                <a:pPr>
                  <a:buNone/>
                </a:pPr>
                <a:endParaRPr lang="en-US" sz="4000" dirty="0">
                  <a:solidFill>
                    <a:schemeClr val="accent2">
                      <a:lumMod val="50000"/>
                    </a:schemeClr>
                  </a:solidFill>
                </a:endParaRPr>
              </a:p>
              <a:p>
                <a:pPr>
                  <a:buNone/>
                </a:pPr>
                <a14:m>
                  <m:oMath xmlns:m="http://schemas.openxmlformats.org/officeDocument/2006/math">
                    <m:sSub>
                      <m:sSubPr>
                        <m:ctrlPr>
                          <a:rPr lang="en-US" sz="3600" i="1" smtClean="0">
                            <a:solidFill>
                              <a:srgbClr val="00B050"/>
                            </a:solidFill>
                            <a:latin typeface="Cambria Math" panose="02040503050406030204" pitchFamily="18" charset="0"/>
                            <a:cs typeface="Arial" panose="020B0604020202020204" pitchFamily="34" charset="0"/>
                          </a:rPr>
                        </m:ctrlPr>
                      </m:sSubPr>
                      <m:e>
                        <m:r>
                          <m:rPr>
                            <m:nor/>
                          </m:rPr>
                          <a:rPr lang="en-US" sz="3600" dirty="0">
                            <a:solidFill>
                              <a:srgbClr val="C00000"/>
                            </a:solidFill>
                            <a:latin typeface="Arial" panose="020B0604020202020204" pitchFamily="34" charset="0"/>
                            <a:cs typeface="Arial" panose="020B0604020202020204" pitchFamily="34" charset="0"/>
                          </a:rPr>
                          <m:t>arg</m:t>
                        </m:r>
                        <m:r>
                          <m:rPr>
                            <m:nor/>
                          </m:rPr>
                          <a:rPr lang="en-US" sz="3600" dirty="0">
                            <a:solidFill>
                              <a:srgbClr val="00B050"/>
                            </a:solidFill>
                            <a:latin typeface="Arial" panose="020B0604020202020204" pitchFamily="34" charset="0"/>
                            <a:cs typeface="Arial" panose="020B0604020202020204" pitchFamily="34" charset="0"/>
                          </a:rPr>
                          <m:t>min</m:t>
                        </m:r>
                      </m:e>
                      <m:sub>
                        <m:r>
                          <a:rPr lang="en-US" sz="3600" b="0" i="1" smtClean="0">
                            <a:solidFill>
                              <a:srgbClr val="FF0000"/>
                            </a:solidFill>
                            <a:latin typeface="Cambria Math" panose="02040503050406030204" pitchFamily="18" charset="0"/>
                            <a:cs typeface="Arial" panose="020B0604020202020204" pitchFamily="34" charset="0"/>
                          </a:rPr>
                          <m:t>𝑥</m:t>
                        </m:r>
                        <m:r>
                          <a:rPr lang="en-US" sz="36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r>
                          <a:rPr lang="en-US" sz="36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𝑋</m:t>
                        </m:r>
                      </m:sub>
                    </m:sSub>
                  </m:oMath>
                </a14:m>
                <a:r>
                  <a:rPr lang="en-US" sz="4000" dirty="0">
                    <a:solidFill>
                      <a:schemeClr val="accent2">
                        <a:lumMod val="50000"/>
                      </a:schemeClr>
                    </a:solidFill>
                  </a:rPr>
                  <a:t> </a:t>
                </a:r>
                <a14:m>
                  <m:oMath xmlns:m="http://schemas.openxmlformats.org/officeDocument/2006/math">
                    <m:nary>
                      <m:naryPr>
                        <m:chr m:val="∑"/>
                        <m:supHide m:val="on"/>
                        <m:ctrlPr>
                          <a:rPr lang="en-US" sz="4000" i="1">
                            <a:solidFill>
                              <a:schemeClr val="accent2">
                                <a:lumMod val="50000"/>
                              </a:schemeClr>
                            </a:solidFill>
                            <a:latin typeface="Cambria Math" panose="02040503050406030204" pitchFamily="18" charset="0"/>
                          </a:rPr>
                        </m:ctrlPr>
                      </m:naryPr>
                      <m:sub>
                        <m:r>
                          <m:rPr>
                            <m:brk m:alnAt="7"/>
                          </m:rPr>
                          <a:rPr lang="en-US" sz="4000" i="1">
                            <a:solidFill>
                              <a:schemeClr val="accent2">
                                <a:lumMod val="50000"/>
                              </a:schemeClr>
                            </a:solidFill>
                            <a:latin typeface="Cambria Math" panose="02040503050406030204" pitchFamily="18" charset="0"/>
                          </a:rPr>
                          <m:t>𝑖</m:t>
                        </m:r>
                      </m:sub>
                      <m:sup/>
                      <m:e>
                        <m:sSub>
                          <m:sSubPr>
                            <m:ctrlPr>
                              <a:rPr lang="en-US" sz="4000" i="1">
                                <a:solidFill>
                                  <a:schemeClr val="accent2">
                                    <a:lumMod val="50000"/>
                                  </a:schemeClr>
                                </a:solidFill>
                                <a:latin typeface="Cambria Math" panose="02040503050406030204" pitchFamily="18" charset="0"/>
                              </a:rPr>
                            </m:ctrlPr>
                          </m:sSubPr>
                          <m:e>
                            <m:r>
                              <a:rPr lang="en-US" sz="4000" i="1">
                                <a:solidFill>
                                  <a:schemeClr val="accent2">
                                    <a:lumMod val="50000"/>
                                  </a:schemeClr>
                                </a:solidFill>
                                <a:latin typeface="Cambria Math" panose="02040503050406030204" pitchFamily="18" charset="0"/>
                              </a:rPr>
                              <m:t> </m:t>
                            </m:r>
                            <m:r>
                              <a:rPr lang="en-US" sz="4000" i="1">
                                <a:solidFill>
                                  <a:schemeClr val="accent2">
                                    <a:lumMod val="50000"/>
                                  </a:schemeClr>
                                </a:solidFill>
                                <a:latin typeface="Cambria Math" panose="02040503050406030204" pitchFamily="18" charset="0"/>
                              </a:rPr>
                              <m:t>𝑓</m:t>
                            </m:r>
                          </m:e>
                          <m:sub>
                            <m:r>
                              <a:rPr lang="en-US" sz="4000" i="1">
                                <a:solidFill>
                                  <a:schemeClr val="accent2">
                                    <a:lumMod val="50000"/>
                                  </a:schemeClr>
                                </a:solidFill>
                                <a:latin typeface="Cambria Math" panose="02040503050406030204" pitchFamily="18" charset="0"/>
                              </a:rPr>
                              <m:t>𝑖</m:t>
                            </m:r>
                          </m:sub>
                        </m:sSub>
                        <m:d>
                          <m:dPr>
                            <m:ctrlPr>
                              <a:rPr lang="en-US" sz="4000" i="1">
                                <a:solidFill>
                                  <a:schemeClr val="accent2">
                                    <a:lumMod val="50000"/>
                                  </a:schemeClr>
                                </a:solidFill>
                                <a:latin typeface="Cambria Math" panose="02040503050406030204" pitchFamily="18" charset="0"/>
                              </a:rPr>
                            </m:ctrlPr>
                          </m:dPr>
                          <m:e>
                            <m:r>
                              <a:rPr lang="en-US" sz="4000" i="1">
                                <a:solidFill>
                                  <a:schemeClr val="accent2">
                                    <a:lumMod val="50000"/>
                                  </a:schemeClr>
                                </a:solidFill>
                                <a:latin typeface="Cambria Math" panose="02040503050406030204" pitchFamily="18" charset="0"/>
                              </a:rPr>
                              <m:t>𝑥</m:t>
                            </m:r>
                          </m:e>
                        </m:d>
                      </m:e>
                    </m:nary>
                  </m:oMath>
                </a14:m>
                <a:endParaRPr lang="en-US" sz="4000" dirty="0">
                  <a:solidFill>
                    <a:schemeClr val="accent2">
                      <a:lumMod val="50000"/>
                    </a:schemeClr>
                  </a:solidFill>
                </a:endParaRPr>
              </a:p>
              <a:p>
                <a:pPr>
                  <a:buNone/>
                </a:pPr>
                <a:endParaRPr lang="en-US" sz="4000" dirty="0"/>
              </a:p>
            </p:txBody>
          </p:sp>
        </mc:Choice>
        <mc:Fallback xmlns="">
          <p:sp>
            <p:nvSpPr>
              <p:cNvPr id="7" name="TextBox 6">
                <a:extLst>
                  <a:ext uri="{FF2B5EF4-FFF2-40B4-BE49-F238E27FC236}">
                    <a16:creationId xmlns:a16="http://schemas.microsoft.com/office/drawing/2014/main" id="{B71F24F1-5E90-5E43-9831-3AF906056BE7}"/>
                  </a:ext>
                </a:extLst>
              </p:cNvPr>
              <p:cNvSpPr txBox="1">
                <a:spLocks noRot="1" noChangeAspect="1" noMove="1" noResize="1" noEditPoints="1" noAdjustHandles="1" noChangeArrowheads="1" noChangeShapeType="1" noTextEdit="1"/>
              </p:cNvSpPr>
              <p:nvPr/>
            </p:nvSpPr>
            <p:spPr>
              <a:xfrm>
                <a:off x="1" y="4672273"/>
                <a:ext cx="4212692" cy="2185727"/>
              </a:xfrm>
              <a:prstGeom prst="rect">
                <a:avLst/>
              </a:prstGeom>
              <a:blipFill>
                <a:blip r:embed="rId3"/>
                <a:stretch>
                  <a:fillRect l="-1205" t="-11561" b="-34682"/>
                </a:stretch>
              </a:blipFill>
            </p:spPr>
            <p:txBody>
              <a:bodyPr/>
              <a:lstStyle/>
              <a:p>
                <a:r>
                  <a:rPr lang="en-US">
                    <a:noFill/>
                  </a:rPr>
                  <a:t> </a:t>
                </a:r>
              </a:p>
            </p:txBody>
          </p:sp>
        </mc:Fallback>
      </mc:AlternateContent>
    </p:spTree>
    <p:extLst>
      <p:ext uri="{BB962C8B-B14F-4D97-AF65-F5344CB8AC3E}">
        <p14:creationId xmlns:p14="http://schemas.microsoft.com/office/powerpoint/2010/main" val="42249271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B5AF73-B6C2-C04C-BA56-E2D3A105C8F1}"/>
              </a:ext>
            </a:extLst>
          </p:cNvPr>
          <p:cNvSpPr/>
          <p:nvPr/>
        </p:nvSpPr>
        <p:spPr bwMode="auto">
          <a:xfrm>
            <a:off x="590152" y="3744686"/>
            <a:ext cx="7963696" cy="2351314"/>
          </a:xfrm>
          <a:prstGeom prst="rect">
            <a:avLst/>
          </a:prstGeom>
          <a:solidFill>
            <a:srgbClr val="FFFF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a:extLst>
              <a:ext uri="{FF2B5EF4-FFF2-40B4-BE49-F238E27FC236}">
                <a16:creationId xmlns:a16="http://schemas.microsoft.com/office/drawing/2014/main" id="{9956CC21-3946-5F43-830C-9DD7F280E41A}"/>
              </a:ext>
            </a:extLst>
          </p:cNvPr>
          <p:cNvSpPr>
            <a:spLocks noGrp="1"/>
          </p:cNvSpPr>
          <p:nvPr>
            <p:ph type="title"/>
          </p:nvPr>
        </p:nvSpPr>
        <p:spPr/>
        <p:txBody>
          <a:bodyPr/>
          <a:lstStyle/>
          <a:p>
            <a:pPr algn="l"/>
            <a:r>
              <a:rPr lang="en-US" dirty="0"/>
              <a:t>           How to Approximate                             </a:t>
            </a:r>
            <a:r>
              <a:rPr lang="en-US" dirty="0">
                <a:solidFill>
                  <a:srgbClr val="FF0000"/>
                </a:solidFill>
              </a:rPr>
              <a:t>?</a:t>
            </a:r>
            <a:r>
              <a:rPr lang="en-US" dirty="0"/>
              <a:t>  </a:t>
            </a:r>
          </a:p>
        </p:txBody>
      </p:sp>
      <p:sp>
        <p:nvSpPr>
          <p:cNvPr id="3" name="Content Placeholder 2">
            <a:extLst>
              <a:ext uri="{FF2B5EF4-FFF2-40B4-BE49-F238E27FC236}">
                <a16:creationId xmlns:a16="http://schemas.microsoft.com/office/drawing/2014/main" id="{9F004711-5A6D-7649-B8FE-A86EF0C78B4B}"/>
              </a:ext>
            </a:extLst>
          </p:cNvPr>
          <p:cNvSpPr>
            <a:spLocks noGrp="1"/>
          </p:cNvSpPr>
          <p:nvPr>
            <p:ph idx="1"/>
          </p:nvPr>
        </p:nvSpPr>
        <p:spPr/>
        <p:txBody>
          <a:bodyPr/>
          <a:lstStyle/>
          <a:p>
            <a:endParaRPr lang="en-US" dirty="0"/>
          </a:p>
          <a:p>
            <a:pPr marL="0" indent="0">
              <a:buNone/>
            </a:pPr>
            <a:endParaRPr lang="en-US" dirty="0"/>
          </a:p>
          <a:p>
            <a:endParaRPr lang="en-US" dirty="0"/>
          </a:p>
          <a:p>
            <a:endParaRPr lang="en-US" dirty="0"/>
          </a:p>
          <a:p>
            <a:endParaRPr lang="en-US" dirty="0"/>
          </a:p>
          <a:p>
            <a:endParaRPr lang="en-US" dirty="0"/>
          </a:p>
          <a:p>
            <a:r>
              <a:rPr lang="en-US" dirty="0">
                <a:solidFill>
                  <a:srgbClr val="FF0000"/>
                </a:solidFill>
              </a:rPr>
              <a:t>Ideal goal</a:t>
            </a:r>
            <a:r>
              <a:rPr lang="en-US" dirty="0"/>
              <a:t>: Equal weight for all non-faulty agents</a:t>
            </a:r>
          </a:p>
          <a:p>
            <a:endParaRPr lang="en-US" dirty="0"/>
          </a:p>
          <a:p>
            <a:r>
              <a:rPr lang="en-US" dirty="0">
                <a:solidFill>
                  <a:srgbClr val="00B050"/>
                </a:solidFill>
              </a:rPr>
              <a:t>Approximation</a:t>
            </a:r>
            <a:r>
              <a:rPr lang="en-US" dirty="0"/>
              <a:t>: Unequal weights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45E4AF6-EF0B-3347-A986-E30DFC58BE37}"/>
                  </a:ext>
                </a:extLst>
              </p:cNvPr>
              <p:cNvSpPr txBox="1"/>
              <p:nvPr/>
            </p:nvSpPr>
            <p:spPr>
              <a:xfrm>
                <a:off x="5044729" y="348024"/>
                <a:ext cx="2918967" cy="113787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2800" b="0" i="0" smtClean="0">
                          <a:solidFill>
                            <a:schemeClr val="accent6"/>
                          </a:solidFill>
                          <a:latin typeface="Cambria Math" panose="02040503050406030204" pitchFamily="18" charset="0"/>
                        </a:rPr>
                        <m:t>argmin</m:t>
                      </m:r>
                      <m:nary>
                        <m:naryPr>
                          <m:chr m:val="∑"/>
                          <m:supHide m:val="on"/>
                          <m:ctrlPr>
                            <a:rPr lang="en-US" sz="2800" b="0" i="1" smtClean="0">
                              <a:solidFill>
                                <a:schemeClr val="accent6"/>
                              </a:solidFill>
                              <a:latin typeface="Cambria Math" panose="02040503050406030204" pitchFamily="18" charset="0"/>
                            </a:rPr>
                          </m:ctrlPr>
                        </m:naryPr>
                        <m:sub>
                          <m:r>
                            <m:rPr>
                              <m:brk m:alnAt="7"/>
                            </m:rPr>
                            <a:rPr lang="en-US" sz="2800" b="0" i="1" smtClean="0">
                              <a:solidFill>
                                <a:schemeClr val="accent6"/>
                              </a:solidFill>
                              <a:latin typeface="Cambria Math" panose="02040503050406030204" pitchFamily="18" charset="0"/>
                            </a:rPr>
                            <m:t>𝑖</m:t>
                          </m:r>
                          <m:r>
                            <a:rPr lang="en-US" sz="2800" b="0" i="1" smtClean="0">
                              <a:solidFill>
                                <a:schemeClr val="accent6"/>
                              </a:solidFill>
                              <a:latin typeface="Cambria Math" panose="02040503050406030204" pitchFamily="18" charset="0"/>
                              <a:ea typeface="Cambria Math" panose="02040503050406030204" pitchFamily="18" charset="0"/>
                            </a:rPr>
                            <m:t>∈</m:t>
                          </m:r>
                          <m:r>
                            <a:rPr lang="en-US" sz="2800" b="0" i="1" smtClean="0">
                              <a:solidFill>
                                <a:schemeClr val="accent6"/>
                              </a:solidFill>
                              <a:latin typeface="Cambria Math" panose="02040503050406030204" pitchFamily="18" charset="0"/>
                              <a:ea typeface="Cambria Math" panose="02040503050406030204" pitchFamily="18" charset="0"/>
                            </a:rPr>
                            <m:t>𝐺</m:t>
                          </m:r>
                        </m:sub>
                        <m:sup/>
                        <m:e>
                          <m:sSub>
                            <m:sSubPr>
                              <m:ctrlPr>
                                <a:rPr lang="en-US" sz="2800" i="1">
                                  <a:solidFill>
                                    <a:schemeClr val="accent6"/>
                                  </a:solidFill>
                                  <a:latin typeface="Cambria Math" panose="02040503050406030204" pitchFamily="18" charset="0"/>
                                </a:rPr>
                              </m:ctrlPr>
                            </m:sSubPr>
                            <m:e>
                              <m:r>
                                <a:rPr lang="en-US" sz="2800" i="1" smtClean="0">
                                  <a:solidFill>
                                    <a:schemeClr val="accent6"/>
                                  </a:solidFill>
                                  <a:latin typeface="Cambria Math" panose="02040503050406030204" pitchFamily="18" charset="0"/>
                                </a:rPr>
                                <m:t>𝑓</m:t>
                              </m:r>
                            </m:e>
                            <m:sub>
                              <m:r>
                                <a:rPr lang="en-US" sz="2800" i="1" smtClean="0">
                                  <a:solidFill>
                                    <a:schemeClr val="accent6"/>
                                  </a:solidFill>
                                  <a:latin typeface="Cambria Math" panose="02040503050406030204" pitchFamily="18" charset="0"/>
                                </a:rPr>
                                <m:t>𝑖</m:t>
                              </m:r>
                            </m:sub>
                          </m:sSub>
                          <m:d>
                            <m:dPr>
                              <m:ctrlPr>
                                <a:rPr lang="en-US" sz="2800" i="1">
                                  <a:solidFill>
                                    <a:schemeClr val="accent6"/>
                                  </a:solidFill>
                                  <a:latin typeface="Cambria Math" panose="02040503050406030204" pitchFamily="18" charset="0"/>
                                </a:rPr>
                              </m:ctrlPr>
                            </m:dPr>
                            <m:e>
                              <m:r>
                                <a:rPr lang="en-US" sz="2800" i="1" smtClean="0">
                                  <a:solidFill>
                                    <a:schemeClr val="accent6"/>
                                  </a:solidFill>
                                  <a:latin typeface="Cambria Math" panose="02040503050406030204" pitchFamily="18" charset="0"/>
                                </a:rPr>
                                <m:t>𝑥</m:t>
                              </m:r>
                            </m:e>
                          </m:d>
                        </m:e>
                      </m:nary>
                    </m:oMath>
                  </m:oMathPara>
                </a14:m>
                <a:endParaRPr lang="en-US" sz="3600" i="1" dirty="0">
                  <a:solidFill>
                    <a:schemeClr val="accent6"/>
                  </a:solidFill>
                  <a:latin typeface="Times New Roman" panose="02020603050405020304" pitchFamily="18" charset="0"/>
                  <a:ea typeface="Helvetica"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745E4AF6-EF0B-3347-A986-E30DFC58BE37}"/>
                  </a:ext>
                </a:extLst>
              </p:cNvPr>
              <p:cNvSpPr txBox="1">
                <a:spLocks noRot="1" noChangeAspect="1" noMove="1" noResize="1" noEditPoints="1" noAdjustHandles="1" noChangeArrowheads="1" noChangeShapeType="1" noTextEdit="1"/>
              </p:cNvSpPr>
              <p:nvPr/>
            </p:nvSpPr>
            <p:spPr>
              <a:xfrm>
                <a:off x="5044729" y="348024"/>
                <a:ext cx="2918967" cy="1137876"/>
              </a:xfrm>
              <a:prstGeom prst="rect">
                <a:avLst/>
              </a:prstGeom>
              <a:blipFill>
                <a:blip r:embed="rId2"/>
                <a:stretch>
                  <a:fillRect t="-127473" b="-1802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CA43A9E-E916-DB4B-8D7B-E4F216BC67C6}"/>
                  </a:ext>
                </a:extLst>
              </p:cNvPr>
              <p:cNvSpPr txBox="1"/>
              <p:nvPr/>
            </p:nvSpPr>
            <p:spPr>
              <a:xfrm>
                <a:off x="590152" y="2443524"/>
                <a:ext cx="7963696" cy="75578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lang="en-US" sz="2800" b="0" i="0" smtClean="0">
                        <a:solidFill>
                          <a:schemeClr val="tx1"/>
                        </a:solidFill>
                        <a:latin typeface="Cambria Math" panose="02040503050406030204" pitchFamily="18" charset="0"/>
                      </a:rPr>
                      <m:t>argmin</m:t>
                    </m:r>
                    <m:nary>
                      <m:naryPr>
                        <m:chr m:val="∑"/>
                        <m:supHide m:val="on"/>
                        <m:ctrlPr>
                          <a:rPr lang="en-US" sz="2800" b="0" i="1" smtClean="0">
                            <a:solidFill>
                              <a:schemeClr val="tx1"/>
                            </a:solidFill>
                            <a:latin typeface="Cambria Math" panose="02040503050406030204" pitchFamily="18" charset="0"/>
                          </a:rPr>
                        </m:ctrlPr>
                      </m:naryPr>
                      <m:sub>
                        <m:r>
                          <m:rPr>
                            <m:brk m:alnAt="7"/>
                          </m:rPr>
                          <a:rPr lang="en-US" sz="2800" b="0" i="1" smtClean="0">
                            <a:solidFill>
                              <a:schemeClr val="tx1"/>
                            </a:solidFill>
                            <a:latin typeface="Cambria Math" panose="02040503050406030204" pitchFamily="18" charset="0"/>
                          </a:rPr>
                          <m:t>𝑖</m:t>
                        </m:r>
                        <m:r>
                          <a:rPr lang="en-US" sz="2800" b="0" i="1" smtClean="0">
                            <a:solidFill>
                              <a:schemeClr val="tx1"/>
                            </a:solidFill>
                            <a:latin typeface="Cambria Math" panose="02040503050406030204" pitchFamily="18" charset="0"/>
                            <a:ea typeface="Cambria Math" panose="02040503050406030204" pitchFamily="18" charset="0"/>
                          </a:rPr>
                          <m:t>∈</m:t>
                        </m:r>
                        <m:r>
                          <a:rPr lang="en-US" sz="2800" b="0" i="1" smtClean="0">
                            <a:solidFill>
                              <a:schemeClr val="tx1"/>
                            </a:solidFill>
                            <a:latin typeface="Cambria Math" panose="02040503050406030204" pitchFamily="18" charset="0"/>
                            <a:ea typeface="Cambria Math" panose="02040503050406030204" pitchFamily="18" charset="0"/>
                          </a:rPr>
                          <m:t>𝐺</m:t>
                        </m:r>
                      </m:sub>
                      <m:sup/>
                      <m:e>
                        <m:sSub>
                          <m:sSubPr>
                            <m:ctrlPr>
                              <a:rPr lang="en-US" sz="2800" i="1">
                                <a:solidFill>
                                  <a:schemeClr val="tx1"/>
                                </a:solidFill>
                                <a:latin typeface="Cambria Math" panose="02040503050406030204" pitchFamily="18" charset="0"/>
                              </a:rPr>
                            </m:ctrlPr>
                          </m:sSubPr>
                          <m:e>
                            <m:r>
                              <a:rPr lang="en-US" sz="2800" i="1" smtClean="0">
                                <a:solidFill>
                                  <a:schemeClr val="tx1"/>
                                </a:solidFill>
                                <a:latin typeface="Cambria Math" panose="02040503050406030204" pitchFamily="18" charset="0"/>
                              </a:rPr>
                              <m:t>𝑓</m:t>
                            </m:r>
                          </m:e>
                          <m:sub>
                            <m:r>
                              <a:rPr lang="en-US" sz="2800" i="1" smtClean="0">
                                <a:solidFill>
                                  <a:schemeClr val="tx1"/>
                                </a:solidFill>
                                <a:latin typeface="Cambria Math" panose="02040503050406030204" pitchFamily="18" charset="0"/>
                              </a:rPr>
                              <m:t>𝑖</m:t>
                            </m:r>
                          </m:sub>
                        </m:sSub>
                        <m:d>
                          <m:dPr>
                            <m:ctrlPr>
                              <a:rPr lang="en-US" sz="2800" i="1">
                                <a:solidFill>
                                  <a:schemeClr val="tx1"/>
                                </a:solidFill>
                                <a:latin typeface="Cambria Math" panose="02040503050406030204" pitchFamily="18" charset="0"/>
                              </a:rPr>
                            </m:ctrlPr>
                          </m:dPr>
                          <m:e>
                            <m:r>
                              <a:rPr lang="en-US" sz="2800" i="1" smtClean="0">
                                <a:solidFill>
                                  <a:schemeClr val="tx1"/>
                                </a:solidFill>
                                <a:latin typeface="Cambria Math" panose="02040503050406030204" pitchFamily="18" charset="0"/>
                              </a:rPr>
                              <m:t>𝑥</m:t>
                            </m:r>
                          </m:e>
                        </m:d>
                      </m:e>
                    </m:nary>
                  </m:oMath>
                </a14:m>
                <a:r>
                  <a:rPr lang="en-US" sz="2800" i="1" dirty="0">
                    <a:solidFill>
                      <a:schemeClr val="tx1"/>
                    </a:solidFill>
                    <a:latin typeface="Times New Roman" panose="02020603050405020304" pitchFamily="18" charset="0"/>
                    <a:ea typeface="Helvetica" charset="0"/>
                    <a:cs typeface="Times New Roman" panose="02020603050405020304" pitchFamily="18" charset="0"/>
                  </a:rPr>
                  <a:t> = </a:t>
                </a:r>
                <a14:m>
                  <m:oMath xmlns:m="http://schemas.openxmlformats.org/officeDocument/2006/math">
                    <m:r>
                      <m:rPr>
                        <m:nor/>
                      </m:rPr>
                      <a:rPr lang="en-US" sz="2800">
                        <a:solidFill>
                          <a:schemeClr val="tx1"/>
                        </a:solidFill>
                        <a:latin typeface="Cambria Math" panose="02040503050406030204" pitchFamily="18" charset="0"/>
                      </a:rPr>
                      <m:t>argmin</m:t>
                    </m:r>
                    <m:nary>
                      <m:naryPr>
                        <m:chr m:val="∑"/>
                        <m:supHide m:val="on"/>
                        <m:ctrlPr>
                          <a:rPr lang="en-US" sz="2800" i="1">
                            <a:solidFill>
                              <a:schemeClr val="tx1"/>
                            </a:solidFill>
                            <a:latin typeface="Cambria Math" panose="02040503050406030204" pitchFamily="18" charset="0"/>
                          </a:rPr>
                        </m:ctrlPr>
                      </m:naryPr>
                      <m:sub>
                        <m:r>
                          <m:rPr>
                            <m:brk m:alnAt="7"/>
                          </m:rPr>
                          <a:rPr lang="en-US" sz="2800" i="1">
                            <a:solidFill>
                              <a:schemeClr val="tx1"/>
                            </a:solidFill>
                            <a:latin typeface="Cambria Math" panose="02040503050406030204" pitchFamily="18" charset="0"/>
                          </a:rPr>
                          <m:t>𝑖</m:t>
                        </m:r>
                        <m:r>
                          <a:rPr lang="en-US" sz="2800" i="1">
                            <a:solidFill>
                              <a:schemeClr val="tx1"/>
                            </a:solidFill>
                            <a:latin typeface="Cambria Math" panose="02040503050406030204" pitchFamily="18" charset="0"/>
                            <a:ea typeface="Cambria Math" panose="02040503050406030204" pitchFamily="18" charset="0"/>
                          </a:rPr>
                          <m:t>∈</m:t>
                        </m:r>
                        <m:r>
                          <a:rPr lang="en-US" sz="2800" i="1">
                            <a:solidFill>
                              <a:schemeClr val="tx1"/>
                            </a:solidFill>
                            <a:latin typeface="Cambria Math" panose="02040503050406030204" pitchFamily="18" charset="0"/>
                            <a:ea typeface="Cambria Math" panose="02040503050406030204" pitchFamily="18" charset="0"/>
                          </a:rPr>
                          <m:t>𝐺</m:t>
                        </m:r>
                      </m:sub>
                      <m:sup/>
                      <m:e>
                        <m:r>
                          <a:rPr lang="en-US" sz="2800" b="0" i="1" smtClean="0">
                            <a:solidFill>
                              <a:schemeClr val="tx1"/>
                            </a:solidFill>
                            <a:latin typeface="Cambria Math" panose="02040503050406030204" pitchFamily="18" charset="0"/>
                            <a:ea typeface="Cambria Math" panose="02040503050406030204" pitchFamily="18" charset="0"/>
                          </a:rPr>
                          <m:t> </m:t>
                        </m:r>
                        <m:f>
                          <m:fPr>
                            <m:ctrlPr>
                              <a:rPr lang="en-US" sz="2800" b="0" i="1" smtClean="0">
                                <a:solidFill>
                                  <a:srgbClr val="FF0000"/>
                                </a:solidFill>
                                <a:latin typeface="Cambria Math" panose="02040503050406030204" pitchFamily="18" charset="0"/>
                                <a:ea typeface="Cambria Math" panose="02040503050406030204" pitchFamily="18" charset="0"/>
                              </a:rPr>
                            </m:ctrlPr>
                          </m:fPr>
                          <m:num>
                            <m:r>
                              <a:rPr lang="en-US" sz="2800" b="0" i="1" smtClean="0">
                                <a:solidFill>
                                  <a:srgbClr val="FF0000"/>
                                </a:solidFill>
                                <a:latin typeface="Cambria Math" panose="02040503050406030204" pitchFamily="18" charset="0"/>
                                <a:ea typeface="Cambria Math" panose="02040503050406030204" pitchFamily="18" charset="0"/>
                              </a:rPr>
                              <m:t>1</m:t>
                            </m:r>
                          </m:num>
                          <m:den>
                            <m:r>
                              <a:rPr lang="en-US" sz="2800" b="0" i="1" smtClean="0">
                                <a:solidFill>
                                  <a:srgbClr val="FF0000"/>
                                </a:solidFill>
                                <a:latin typeface="Cambria Math" panose="02040503050406030204" pitchFamily="18" charset="0"/>
                                <a:ea typeface="Cambria Math" panose="02040503050406030204" pitchFamily="18" charset="0"/>
                              </a:rPr>
                              <m:t>|</m:t>
                            </m:r>
                            <m:r>
                              <a:rPr lang="en-US" sz="2800" b="0" i="1" smtClean="0">
                                <a:solidFill>
                                  <a:srgbClr val="FF0000"/>
                                </a:solidFill>
                                <a:latin typeface="Cambria Math" panose="02040503050406030204" pitchFamily="18" charset="0"/>
                                <a:ea typeface="Cambria Math" panose="02040503050406030204" pitchFamily="18" charset="0"/>
                              </a:rPr>
                              <m:t>𝐺</m:t>
                            </m:r>
                            <m:r>
                              <a:rPr lang="en-US" sz="2800" b="0" i="1" smtClean="0">
                                <a:solidFill>
                                  <a:srgbClr val="FF0000"/>
                                </a:solidFill>
                                <a:latin typeface="Cambria Math" panose="02040503050406030204" pitchFamily="18" charset="0"/>
                                <a:ea typeface="Cambria Math" panose="02040503050406030204" pitchFamily="18" charset="0"/>
                              </a:rPr>
                              <m:t>|</m:t>
                            </m:r>
                          </m:den>
                        </m:f>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𝑓</m:t>
                            </m:r>
                          </m:e>
                          <m:sub>
                            <m:r>
                              <a:rPr lang="en-US" sz="2800" i="1">
                                <a:solidFill>
                                  <a:schemeClr val="tx1"/>
                                </a:solidFill>
                                <a:latin typeface="Cambria Math" panose="02040503050406030204" pitchFamily="18" charset="0"/>
                              </a:rPr>
                              <m:t>𝑖</m:t>
                            </m:r>
                          </m:sub>
                        </m:sSub>
                        <m:d>
                          <m:dPr>
                            <m:ctrlPr>
                              <a:rPr lang="en-US" sz="2800" i="1">
                                <a:solidFill>
                                  <a:schemeClr val="tx1"/>
                                </a:solidFill>
                                <a:latin typeface="Cambria Math" panose="02040503050406030204" pitchFamily="18" charset="0"/>
                              </a:rPr>
                            </m:ctrlPr>
                          </m:dPr>
                          <m:e>
                            <m:r>
                              <a:rPr lang="en-US" sz="2800" i="1">
                                <a:solidFill>
                                  <a:schemeClr val="tx1"/>
                                </a:solidFill>
                                <a:latin typeface="Cambria Math" panose="02040503050406030204" pitchFamily="18" charset="0"/>
                              </a:rPr>
                              <m:t>𝑥</m:t>
                            </m:r>
                          </m:e>
                        </m:d>
                      </m:e>
                    </m:nary>
                  </m:oMath>
                </a14:m>
                <a:endParaRPr lang="en-US" sz="2800" i="1" dirty="0">
                  <a:solidFill>
                    <a:schemeClr val="tx1"/>
                  </a:solidFill>
                  <a:latin typeface="Times New Roman" panose="02020603050405020304" pitchFamily="18" charset="0"/>
                  <a:ea typeface="Helvetica"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CCA43A9E-E916-DB4B-8D7B-E4F216BC67C6}"/>
                  </a:ext>
                </a:extLst>
              </p:cNvPr>
              <p:cNvSpPr txBox="1">
                <a:spLocks noRot="1" noChangeAspect="1" noMove="1" noResize="1" noEditPoints="1" noAdjustHandles="1" noChangeArrowheads="1" noChangeShapeType="1" noTextEdit="1"/>
              </p:cNvSpPr>
              <p:nvPr/>
            </p:nvSpPr>
            <p:spPr>
              <a:xfrm>
                <a:off x="590152" y="2443524"/>
                <a:ext cx="7963696" cy="755784"/>
              </a:xfrm>
              <a:prstGeom prst="rect">
                <a:avLst/>
              </a:prstGeom>
              <a:blipFill>
                <a:blip r:embed="rId3"/>
                <a:stretch>
                  <a:fillRect t="-78333" b="-115000"/>
                </a:stretch>
              </a:blipFill>
            </p:spPr>
            <p:txBody>
              <a:bodyPr/>
              <a:lstStyle/>
              <a:p>
                <a:r>
                  <a:rPr lang="en-US">
                    <a:noFill/>
                  </a:rPr>
                  <a:t> </a:t>
                </a:r>
              </a:p>
            </p:txBody>
          </p:sp>
        </mc:Fallback>
      </mc:AlternateContent>
    </p:spTree>
    <p:extLst>
      <p:ext uri="{BB962C8B-B14F-4D97-AF65-F5344CB8AC3E}">
        <p14:creationId xmlns:p14="http://schemas.microsoft.com/office/powerpoint/2010/main" val="30132394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A7F9214-328B-A64A-B6D5-171D8B86C4EE}"/>
              </a:ext>
            </a:extLst>
          </p:cNvPr>
          <p:cNvSpPr/>
          <p:nvPr/>
        </p:nvSpPr>
        <p:spPr bwMode="auto">
          <a:xfrm flipV="1">
            <a:off x="457202" y="4698522"/>
            <a:ext cx="6993293" cy="1947209"/>
          </a:xfrm>
          <a:prstGeom prst="rect">
            <a:avLst/>
          </a:prstGeom>
          <a:solidFill>
            <a:schemeClr val="accent6">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p:cNvSpPr>
            <a:spLocks noGrp="1"/>
          </p:cNvSpPr>
          <p:nvPr>
            <p:ph type="title"/>
          </p:nvPr>
        </p:nvSpPr>
        <p:spPr/>
        <p:txBody>
          <a:bodyPr/>
          <a:lstStyle/>
          <a:p>
            <a:r>
              <a:rPr lang="en-US" dirty="0"/>
              <a:t>Distributed Optimization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437601"/>
                <a:ext cx="7886700" cy="3993803"/>
              </a:xfrm>
            </p:spPr>
            <p:txBody>
              <a:bodyPr>
                <a:noAutofit/>
              </a:bodyPr>
              <a:lstStyle/>
              <a:p>
                <a:r>
                  <a:rPr lang="en-US" dirty="0"/>
                  <a:t>Server maintains estimate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oMath>
                </a14:m>
                <a:endParaRPr lang="en-US" dirty="0"/>
              </a:p>
              <a:p>
                <a:pPr marL="0" indent="0">
                  <a:buNone/>
                </a:pPr>
                <a:endParaRPr lang="en-US" dirty="0"/>
              </a:p>
              <a:p>
                <a:pPr marL="0" indent="0">
                  <a:buNone/>
                </a:pPr>
                <a:r>
                  <a:rPr lang="en-US" u="sng" dirty="0"/>
                  <a:t>In each iteration</a:t>
                </a:r>
              </a:p>
              <a:p>
                <a:pPr marL="0" indent="0">
                  <a:buNone/>
                </a:pPr>
                <a:endParaRPr lang="en-US" dirty="0">
                  <a:solidFill>
                    <a:srgbClr val="00B050"/>
                  </a:solidFill>
                </a:endParaRPr>
              </a:p>
              <a:p>
                <a:r>
                  <a:rPr lang="en-US" dirty="0"/>
                  <a:t>Agent</a:t>
                </a:r>
                <a:r>
                  <a:rPr lang="en-US" i="1" dirty="0">
                    <a:latin typeface="Times" charset="0"/>
                    <a:ea typeface="Times" charset="0"/>
                    <a:cs typeface="Times" charset="0"/>
                  </a:rPr>
                  <a:t> </a:t>
                </a:r>
                <a:r>
                  <a:rPr lang="en-US" i="1" dirty="0" err="1">
                    <a:latin typeface="Times" charset="0"/>
                    <a:ea typeface="Times" charset="0"/>
                    <a:cs typeface="Times" charset="0"/>
                  </a:rPr>
                  <a:t>i</a:t>
                </a:r>
                <a:endParaRPr lang="en-US" i="1" dirty="0">
                  <a:latin typeface="Times" charset="0"/>
                  <a:ea typeface="Times" charset="0"/>
                  <a:cs typeface="Times" charset="0"/>
                </a:endParaRPr>
              </a:p>
              <a:p>
                <a:pPr lvl="1"/>
                <a:r>
                  <a:rPr lang="en-US" sz="2400" dirty="0"/>
                  <a:t>Downloads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𝑘</m:t>
                        </m:r>
                      </m:sub>
                    </m:sSub>
                  </m:oMath>
                </a14:m>
                <a:r>
                  <a:rPr lang="en-US" sz="2400" dirty="0"/>
                  <a:t> from server</a:t>
                </a:r>
              </a:p>
              <a:p>
                <a:pPr lvl="1"/>
                <a:r>
                  <a:rPr lang="en-US" sz="2400" dirty="0"/>
                  <a:t>Uploads gradient </a:t>
                </a:r>
                <a14:m>
                  <m:oMath xmlns:m="http://schemas.openxmlformats.org/officeDocument/2006/math">
                    <m:r>
                      <a:rPr lang="en-US" sz="2400" b="0" i="0"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𝑘</m:t>
                        </m:r>
                      </m:sub>
                    </m:sSub>
                    <m:r>
                      <a:rPr lang="en-US" sz="2400" b="0" i="1" smtClean="0">
                        <a:latin typeface="Cambria Math" panose="02040503050406030204" pitchFamily="18" charset="0"/>
                      </a:rPr>
                      <m:t>)</m:t>
                    </m:r>
                  </m:oMath>
                </a14:m>
                <a:r>
                  <a:rPr lang="en-US" sz="2400" dirty="0"/>
                  <a:t> </a:t>
                </a:r>
              </a:p>
              <a:p>
                <a:pPr lvl="1"/>
                <a:endParaRPr lang="en-US" sz="1800" dirty="0"/>
              </a:p>
              <a:p>
                <a:r>
                  <a:rPr lang="en-US" dirty="0"/>
                  <a:t>Server updates estimate</a:t>
                </a:r>
                <a:endParaRPr lang="en-US" dirty="0">
                  <a:solidFill>
                    <a:srgbClr val="FF0000"/>
                  </a:solidFill>
                </a:endParaRPr>
              </a:p>
              <a:p>
                <a:pPr marL="0" indent="0">
                  <a:buNone/>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 </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 </m:t>
                          </m:r>
                          <m:r>
                            <a:rPr lang="en-US" sz="3200" b="0" i="1" smtClean="0">
                              <a:latin typeface="Cambria Math" panose="02040503050406030204" pitchFamily="18" charset="0"/>
                            </a:rPr>
                            <m:t>𝑥</m:t>
                          </m:r>
                        </m:e>
                        <m:sub>
                          <m:r>
                            <a:rPr lang="en-US" sz="3200" b="0" i="1" smtClean="0">
                              <a:latin typeface="Cambria Math" panose="02040503050406030204" pitchFamily="18" charset="0"/>
                            </a:rPr>
                            <m:t>𝑘</m:t>
                          </m:r>
                          <m:r>
                            <a:rPr lang="en-US" sz="3200" b="0" i="1" smtClean="0">
                              <a:latin typeface="Cambria Math" panose="02040503050406030204" pitchFamily="18" charset="0"/>
                            </a:rPr>
                            <m:t>+1</m:t>
                          </m:r>
                        </m:sub>
                      </m:sSub>
                      <m:r>
                        <a:rPr lang="en-US" sz="3200" b="0" i="1" smtClean="0">
                          <a:latin typeface="Cambria Math" panose="02040503050406030204" pitchFamily="18" charset="0"/>
                        </a:rPr>
                        <m:t> ⟵ </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𝑥</m:t>
                          </m:r>
                        </m:e>
                        <m:sub>
                          <m:r>
                            <a:rPr lang="en-US" sz="3200" b="0" i="1" smtClean="0">
                              <a:latin typeface="Cambria Math" panose="02040503050406030204" pitchFamily="18" charset="0"/>
                            </a:rPr>
                            <m:t>𝑘</m:t>
                          </m:r>
                        </m:sub>
                      </m:sSub>
                      <m:r>
                        <a:rPr lang="en-US" sz="3200" b="0" i="1" smtClean="0">
                          <a:latin typeface="Cambria Math" panose="02040503050406030204" pitchFamily="18" charset="0"/>
                        </a:rPr>
                        <m:t> −</m:t>
                      </m:r>
                      <m:sSub>
                        <m:sSubPr>
                          <m:ctrlPr>
                            <a:rPr lang="en-US" sz="3200" b="0" i="1" smtClean="0">
                              <a:latin typeface="Cambria Math" panose="02040503050406030204" pitchFamily="18" charset="0"/>
                            </a:rPr>
                          </m:ctrlPr>
                        </m:sSubPr>
                        <m:e>
                          <m:sSub>
                            <m:sSubPr>
                              <m:ctrlPr>
                                <a:rPr lang="en-US" sz="3200" i="1">
                                  <a:latin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𝜆</m:t>
                              </m:r>
                            </m:e>
                            <m:sub>
                              <m:r>
                                <a:rPr lang="en-US" sz="3200" i="1">
                                  <a:latin typeface="Cambria Math" panose="02040503050406030204" pitchFamily="18" charset="0"/>
                                </a:rPr>
                                <m:t>𝑘</m:t>
                              </m:r>
                            </m:sub>
                          </m:sSub>
                        </m:e>
                        <m:sub>
                          <m:r>
                            <a:rPr lang="en-US" sz="3200" b="0" i="1" smtClean="0">
                              <a:latin typeface="Cambria Math" panose="02040503050406030204" pitchFamily="18" charset="0"/>
                            </a:rPr>
                            <m:t> </m:t>
                          </m:r>
                        </m:sub>
                      </m:sSub>
                      <m:nary>
                        <m:naryPr>
                          <m:chr m:val="∑"/>
                          <m:subHide m:val="on"/>
                          <m:supHide m:val="on"/>
                          <m:ctrlPr>
                            <a:rPr lang="en-US" sz="3200" b="0" i="1" smtClean="0">
                              <a:latin typeface="Cambria Math" panose="02040503050406030204" pitchFamily="18" charset="0"/>
                            </a:rPr>
                          </m:ctrlPr>
                        </m:naryPr>
                        <m:sub/>
                        <m:sup/>
                        <m:e>
                          <m:r>
                            <a:rPr lang="en-US" sz="3200">
                              <a:latin typeface="Cambria Math" panose="02040503050406030204" pitchFamily="18" charset="0"/>
                            </a:rPr>
                            <m:t>𝛻</m:t>
                          </m:r>
                          <m:sSub>
                            <m:sSubPr>
                              <m:ctrlPr>
                                <a:rPr lang="en-US" sz="3200" i="1">
                                  <a:latin typeface="Cambria Math" panose="02040503050406030204" pitchFamily="18" charset="0"/>
                                </a:rPr>
                              </m:ctrlPr>
                            </m:sSubPr>
                            <m:e>
                              <m:r>
                                <a:rPr lang="en-US" sz="3200" b="0" i="1" smtClean="0">
                                  <a:latin typeface="Cambria Math" panose="02040503050406030204" pitchFamily="18" charset="0"/>
                                </a:rPr>
                                <m:t>𝑓</m:t>
                              </m:r>
                            </m:e>
                            <m:sub>
                              <m:r>
                                <a:rPr lang="en-US" sz="3200" i="1">
                                  <a:latin typeface="Cambria Math" panose="02040503050406030204" pitchFamily="18" charset="0"/>
                                </a:rPr>
                                <m:t>𝑖</m:t>
                              </m:r>
                            </m:sub>
                          </m:sSub>
                          <m:d>
                            <m:dPr>
                              <m:ctrlPr>
                                <a:rPr lang="en-US" sz="3200" i="1">
                                  <a:latin typeface="Cambria Math" panose="02040503050406030204" pitchFamily="18" charset="0"/>
                                </a:rPr>
                              </m:ctrlPr>
                            </m:dPr>
                            <m:e>
                              <m:sSub>
                                <m:sSubPr>
                                  <m:ctrlPr>
                                    <a:rPr lang="en-US" sz="3200" i="1">
                                      <a:latin typeface="Cambria Math" panose="02040503050406030204" pitchFamily="18" charset="0"/>
                                    </a:rPr>
                                  </m:ctrlPr>
                                </m:sSubPr>
                                <m:e>
                                  <m:r>
                                    <a:rPr lang="en-US" sz="3200" i="1">
                                      <a:latin typeface="Cambria Math" panose="02040503050406030204" pitchFamily="18" charset="0"/>
                                    </a:rPr>
                                    <m:t>𝑥</m:t>
                                  </m:r>
                                </m:e>
                                <m:sub>
                                  <m:r>
                                    <a:rPr lang="en-US" sz="3200" i="1">
                                      <a:latin typeface="Cambria Math" panose="02040503050406030204" pitchFamily="18" charset="0"/>
                                    </a:rPr>
                                    <m:t>𝑘</m:t>
                                  </m:r>
                                </m:sub>
                              </m:sSub>
                            </m:e>
                          </m:d>
                        </m:e>
                      </m:nary>
                    </m:oMath>
                  </m:oMathPara>
                </a14:m>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437601"/>
                <a:ext cx="7886700" cy="3993803"/>
              </a:xfrm>
              <a:blipFill>
                <a:blip r:embed="rId2"/>
                <a:stretch>
                  <a:fillRect l="-1286" t="-949" b="-86392"/>
                </a:stretch>
              </a:blipFill>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EAFE5763-E15B-464B-AF14-94A7EE380E5C}"/>
              </a:ext>
            </a:extLst>
          </p:cNvPr>
          <p:cNvGrpSpPr/>
          <p:nvPr/>
        </p:nvGrpSpPr>
        <p:grpSpPr>
          <a:xfrm>
            <a:off x="6078711" y="2580601"/>
            <a:ext cx="2745647" cy="1168674"/>
            <a:chOff x="2980750" y="2760326"/>
            <a:chExt cx="3475087" cy="1491482"/>
          </a:xfrm>
          <a:solidFill>
            <a:schemeClr val="accent1">
              <a:lumMod val="20000"/>
              <a:lumOff val="80000"/>
            </a:schemeClr>
          </a:solidFill>
        </p:grpSpPr>
        <p:cxnSp>
          <p:nvCxnSpPr>
            <p:cNvPr id="33" name="Straight Arrow Connector 32">
              <a:extLst>
                <a:ext uri="{FF2B5EF4-FFF2-40B4-BE49-F238E27FC236}">
                  <a16:creationId xmlns:a16="http://schemas.microsoft.com/office/drawing/2014/main" id="{5BD98647-909E-464F-87FF-F47BA95456B9}"/>
                </a:ext>
              </a:extLst>
            </p:cNvPr>
            <p:cNvCxnSpPr/>
            <p:nvPr/>
          </p:nvCxnSpPr>
          <p:spPr>
            <a:xfrm flipH="1">
              <a:off x="2980750" y="2760326"/>
              <a:ext cx="1522459" cy="1478705"/>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FE24933-8C59-BC44-9994-F5291C6FA031}"/>
                </a:ext>
              </a:extLst>
            </p:cNvPr>
            <p:cNvCxnSpPr/>
            <p:nvPr/>
          </p:nvCxnSpPr>
          <p:spPr>
            <a:xfrm>
              <a:off x="5070770" y="2760326"/>
              <a:ext cx="1385067" cy="1444918"/>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20AB885-AD8F-C14B-A8E0-B401A6CA6A70}"/>
                </a:ext>
              </a:extLst>
            </p:cNvPr>
            <p:cNvCxnSpPr/>
            <p:nvPr/>
          </p:nvCxnSpPr>
          <p:spPr>
            <a:xfrm flipH="1">
              <a:off x="4716979" y="2760326"/>
              <a:ext cx="5147" cy="1491482"/>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36" name="Content Placeholder 11">
            <a:extLst>
              <a:ext uri="{FF2B5EF4-FFF2-40B4-BE49-F238E27FC236}">
                <a16:creationId xmlns:a16="http://schemas.microsoft.com/office/drawing/2014/main" id="{B5F5A4C1-CA5F-464F-9ACE-81B436D76B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5764471" y="3736831"/>
            <a:ext cx="595745" cy="595745"/>
          </a:xfrm>
          <a:prstGeom prst="rect">
            <a:avLst/>
          </a:prstGeom>
          <a:noFill/>
          <a:ln w="9525">
            <a:noFill/>
            <a:miter lim="800000"/>
            <a:headEnd/>
            <a:tailEnd/>
          </a:ln>
        </p:spPr>
      </p:pic>
      <p:pic>
        <p:nvPicPr>
          <p:cNvPr id="38" name="Content Placeholder 11">
            <a:extLst>
              <a:ext uri="{FF2B5EF4-FFF2-40B4-BE49-F238E27FC236}">
                <a16:creationId xmlns:a16="http://schemas.microsoft.com/office/drawing/2014/main" id="{7B4BA7DC-B72E-AF47-B3CC-C0405983F15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7152623" y="3736831"/>
            <a:ext cx="595745" cy="595745"/>
          </a:xfrm>
          <a:prstGeom prst="rect">
            <a:avLst/>
          </a:prstGeom>
          <a:noFill/>
          <a:ln w="9525">
            <a:noFill/>
            <a:miter lim="800000"/>
            <a:headEnd/>
            <a:tailEnd/>
          </a:ln>
        </p:spPr>
      </p:pic>
      <p:sp>
        <p:nvSpPr>
          <p:cNvPr id="39" name="Rectangle 38">
            <a:extLst>
              <a:ext uri="{FF2B5EF4-FFF2-40B4-BE49-F238E27FC236}">
                <a16:creationId xmlns:a16="http://schemas.microsoft.com/office/drawing/2014/main" id="{79DF4683-AA1F-E548-BA6A-46A4337E8D02}"/>
              </a:ext>
            </a:extLst>
          </p:cNvPr>
          <p:cNvSpPr/>
          <p:nvPr/>
        </p:nvSpPr>
        <p:spPr bwMode="auto">
          <a:xfrm>
            <a:off x="6608855" y="2102761"/>
            <a:ext cx="1678675" cy="487877"/>
          </a:xfrm>
          <a:prstGeom prst="rect">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FA5FDC3-3FCA-EE43-AF22-0026EE1F845F}"/>
                  </a:ext>
                </a:extLst>
              </p:cNvPr>
              <p:cNvSpPr txBox="1"/>
              <p:nvPr/>
            </p:nvSpPr>
            <p:spPr>
              <a:xfrm>
                <a:off x="5617688" y="2909219"/>
                <a:ext cx="1304396" cy="461665"/>
              </a:xfrm>
              <a:prstGeom prst="rect">
                <a:avLst/>
              </a:prstGeom>
              <a:noFill/>
            </p:spPr>
            <p:txBody>
              <a:bodyPr wrap="none" rtlCol="0">
                <a:spAutoFit/>
              </a:bodyPr>
              <a:lstStyle/>
              <a:p>
                <a:pPr eaLnBrk="1" fontAlgn="auto" hangingPunct="1">
                  <a:spcBef>
                    <a:spcPts val="0"/>
                  </a:spcBef>
                  <a:spcAft>
                    <a:spcPts val="0"/>
                  </a:spcAft>
                  <a:buClrTx/>
                  <a:buSzTx/>
                  <a:buNone/>
                </a:pPr>
                <a14:m>
                  <m:oMath xmlns:m="http://schemas.openxmlformats.org/officeDocument/2006/math">
                    <m:r>
                      <a:rPr lang="en-US"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r>
                      <a:rPr lang="en-US" i="1">
                        <a:latin typeface="Cambria Math" panose="02040503050406030204" pitchFamily="18" charset="0"/>
                      </a:rPr>
                      <m:t>)</m:t>
                    </m:r>
                  </m:oMath>
                </a14:m>
                <a:r>
                  <a:rPr lang="en-US" dirty="0"/>
                  <a:t> </a:t>
                </a:r>
              </a:p>
            </p:txBody>
          </p:sp>
        </mc:Choice>
        <mc:Fallback xmlns="">
          <p:sp>
            <p:nvSpPr>
              <p:cNvPr id="40" name="TextBox 39">
                <a:extLst>
                  <a:ext uri="{FF2B5EF4-FFF2-40B4-BE49-F238E27FC236}">
                    <a16:creationId xmlns:a16="http://schemas.microsoft.com/office/drawing/2014/main" id="{AFA5FDC3-3FCA-EE43-AF22-0026EE1F845F}"/>
                  </a:ext>
                </a:extLst>
              </p:cNvPr>
              <p:cNvSpPr txBox="1">
                <a:spLocks noRot="1" noChangeAspect="1" noMove="1" noResize="1" noEditPoints="1" noAdjustHandles="1" noChangeArrowheads="1" noChangeShapeType="1" noTextEdit="1"/>
              </p:cNvSpPr>
              <p:nvPr/>
            </p:nvSpPr>
            <p:spPr>
              <a:xfrm>
                <a:off x="5617688" y="2909219"/>
                <a:ext cx="1304396" cy="461665"/>
              </a:xfrm>
              <a:prstGeom prst="rect">
                <a:avLst/>
              </a:prstGeom>
              <a:blipFill>
                <a:blip r:embed="rId4"/>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2A772E1-DD0B-E34D-BC8F-14E9598275D9}"/>
                  </a:ext>
                </a:extLst>
              </p:cNvPr>
              <p:cNvSpPr txBox="1"/>
              <p:nvPr/>
            </p:nvSpPr>
            <p:spPr>
              <a:xfrm>
                <a:off x="7251116" y="1590907"/>
                <a:ext cx="592150" cy="523220"/>
              </a:xfrm>
              <a:prstGeom prst="rect">
                <a:avLst/>
              </a:prstGeom>
              <a:noFill/>
            </p:spPr>
            <p:txBody>
              <a:bodyPr wrap="square" rtlCol="0">
                <a:spAutoFit/>
              </a:bodyPr>
              <a:lstStyle/>
              <a:p>
                <a:pPr>
                  <a:buNone/>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𝑘</m:t>
                          </m:r>
                        </m:sub>
                      </m:sSub>
                    </m:oMath>
                  </m:oMathPara>
                </a14:m>
                <a:endParaRPr lang="en-US" sz="2800" dirty="0"/>
              </a:p>
            </p:txBody>
          </p:sp>
        </mc:Choice>
        <mc:Fallback xmlns="">
          <p:sp>
            <p:nvSpPr>
              <p:cNvPr id="17" name="TextBox 16">
                <a:extLst>
                  <a:ext uri="{FF2B5EF4-FFF2-40B4-BE49-F238E27FC236}">
                    <a16:creationId xmlns:a16="http://schemas.microsoft.com/office/drawing/2014/main" id="{52A772E1-DD0B-E34D-BC8F-14E9598275D9}"/>
                  </a:ext>
                </a:extLst>
              </p:cNvPr>
              <p:cNvSpPr txBox="1">
                <a:spLocks noRot="1" noChangeAspect="1" noMove="1" noResize="1" noEditPoints="1" noAdjustHandles="1" noChangeArrowheads="1" noChangeShapeType="1" noTextEdit="1"/>
              </p:cNvSpPr>
              <p:nvPr/>
            </p:nvSpPr>
            <p:spPr>
              <a:xfrm>
                <a:off x="7251116" y="1590907"/>
                <a:ext cx="592150" cy="523220"/>
              </a:xfrm>
              <a:prstGeom prst="rect">
                <a:avLst/>
              </a:prstGeom>
              <a:blipFill>
                <a:blip r:embed="rId7"/>
                <a:stretch>
                  <a:fillRect l="-4167" b="-4762"/>
                </a:stretch>
              </a:blipFill>
            </p:spPr>
            <p:txBody>
              <a:bodyPr/>
              <a:lstStyle/>
              <a:p>
                <a:r>
                  <a:rPr lang="en-US">
                    <a:noFill/>
                  </a:rPr>
                  <a:t> </a:t>
                </a:r>
              </a:p>
            </p:txBody>
          </p:sp>
        </mc:Fallback>
      </mc:AlternateContent>
      <p:sp>
        <p:nvSpPr>
          <p:cNvPr id="20" name="Left Arrow 19">
            <a:extLst>
              <a:ext uri="{FF2B5EF4-FFF2-40B4-BE49-F238E27FC236}">
                <a16:creationId xmlns:a16="http://schemas.microsoft.com/office/drawing/2014/main" id="{7F04946B-D2EC-C849-9FFA-98D093195B15}"/>
              </a:ext>
            </a:extLst>
          </p:cNvPr>
          <p:cNvSpPr/>
          <p:nvPr/>
        </p:nvSpPr>
        <p:spPr bwMode="auto">
          <a:xfrm>
            <a:off x="7475547" y="5600700"/>
            <a:ext cx="837035" cy="440871"/>
          </a:xfrm>
          <a:prstGeom prst="leftArrow">
            <a:avLst/>
          </a:prstGeom>
          <a:solidFill>
            <a:schemeClr val="accent1"/>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51CF222-6557-3847-91E9-D21C0D384C86}"/>
                  </a:ext>
                </a:extLst>
              </p:cNvPr>
              <p:cNvSpPr txBox="1"/>
              <p:nvPr/>
            </p:nvSpPr>
            <p:spPr>
              <a:xfrm>
                <a:off x="7808442" y="2912326"/>
                <a:ext cx="1311513" cy="461665"/>
              </a:xfrm>
              <a:prstGeom prst="rect">
                <a:avLst/>
              </a:prstGeom>
              <a:solidFill>
                <a:srgbClr val="C00000"/>
              </a:solidFill>
            </p:spPr>
            <p:txBody>
              <a:bodyPr wrap="none" rtlCol="0">
                <a:spAutoFit/>
              </a:bodyPr>
              <a:lstStyle/>
              <a:p>
                <a:pPr eaLnBrk="1" fontAlgn="auto" hangingPunct="1">
                  <a:spcBef>
                    <a:spcPts val="0"/>
                  </a:spcBef>
                  <a:spcAft>
                    <a:spcPts val="0"/>
                  </a:spcAft>
                  <a:buClrTx/>
                  <a:buSzTx/>
                  <a:buNone/>
                </a:pPr>
                <a14:m>
                  <m:oMath xmlns:m="http://schemas.openxmlformats.org/officeDocument/2006/math">
                    <m:r>
                      <a:rPr lang="en-US" smtClean="0">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𝑓</m:t>
                        </m:r>
                      </m:e>
                      <m:sub>
                        <m:r>
                          <a:rPr lang="en-US" b="0" i="1" smtClean="0">
                            <a:solidFill>
                              <a:schemeClr val="bg1"/>
                            </a:solidFill>
                            <a:latin typeface="Cambria Math" panose="02040503050406030204" pitchFamily="18" charset="0"/>
                          </a:rPr>
                          <m:t>3</m:t>
                        </m:r>
                      </m:sub>
                    </m:sSub>
                    <m:r>
                      <a:rPr lang="en-US" i="1">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𝑥</m:t>
                        </m:r>
                      </m:e>
                      <m:sub>
                        <m:r>
                          <a:rPr lang="en-US" i="1">
                            <a:solidFill>
                              <a:schemeClr val="bg1"/>
                            </a:solidFill>
                            <a:latin typeface="Cambria Math" panose="02040503050406030204" pitchFamily="18" charset="0"/>
                          </a:rPr>
                          <m:t>𝑘</m:t>
                        </m:r>
                      </m:sub>
                    </m:sSub>
                    <m:r>
                      <a:rPr lang="en-US" i="1">
                        <a:solidFill>
                          <a:schemeClr val="bg1"/>
                        </a:solidFill>
                        <a:latin typeface="Cambria Math" panose="02040503050406030204" pitchFamily="18" charset="0"/>
                      </a:rPr>
                      <m:t>)</m:t>
                    </m:r>
                  </m:oMath>
                </a14:m>
                <a:r>
                  <a:rPr lang="en-US" dirty="0">
                    <a:solidFill>
                      <a:schemeClr val="bg1"/>
                    </a:solidFill>
                  </a:rPr>
                  <a:t> </a:t>
                </a:r>
              </a:p>
            </p:txBody>
          </p:sp>
        </mc:Choice>
        <mc:Fallback xmlns="">
          <p:sp>
            <p:nvSpPr>
              <p:cNvPr id="22" name="TextBox 21">
                <a:extLst>
                  <a:ext uri="{FF2B5EF4-FFF2-40B4-BE49-F238E27FC236}">
                    <a16:creationId xmlns:a16="http://schemas.microsoft.com/office/drawing/2014/main" id="{951CF222-6557-3847-91E9-D21C0D384C86}"/>
                  </a:ext>
                </a:extLst>
              </p:cNvPr>
              <p:cNvSpPr txBox="1">
                <a:spLocks noRot="1" noChangeAspect="1" noMove="1" noResize="1" noEditPoints="1" noAdjustHandles="1" noChangeArrowheads="1" noChangeShapeType="1" noTextEdit="1"/>
              </p:cNvSpPr>
              <p:nvPr/>
            </p:nvSpPr>
            <p:spPr>
              <a:xfrm>
                <a:off x="7808442" y="2912326"/>
                <a:ext cx="1311513" cy="461665"/>
              </a:xfrm>
              <a:prstGeom prst="rect">
                <a:avLst/>
              </a:prstGeom>
              <a:blipFill>
                <a:blip r:embed="rId9"/>
                <a:stretch>
                  <a:fillRect b="-15789"/>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2D49C3DF-32A5-284B-B9C8-30A80D48C72A}"/>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477994" y="3749275"/>
            <a:ext cx="692727" cy="692727"/>
          </a:xfrm>
          <a:prstGeom prst="rect">
            <a:avLst/>
          </a:prstGeom>
        </p:spPr>
      </p:pic>
    </p:spTree>
    <p:extLst>
      <p:ext uri="{BB962C8B-B14F-4D97-AF65-F5344CB8AC3E}">
        <p14:creationId xmlns:p14="http://schemas.microsoft.com/office/powerpoint/2010/main" val="39313607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2285BC7-27B4-984D-9516-0473A6E18EA6}"/>
              </a:ext>
            </a:extLst>
          </p:cNvPr>
          <p:cNvSpPr/>
          <p:nvPr/>
        </p:nvSpPr>
        <p:spPr bwMode="auto">
          <a:xfrm flipV="1">
            <a:off x="457202" y="4698522"/>
            <a:ext cx="6993293" cy="1947209"/>
          </a:xfrm>
          <a:prstGeom prst="rect">
            <a:avLst/>
          </a:prstGeom>
          <a:solidFill>
            <a:schemeClr val="accent6">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6" name="Rectangle 5">
            <a:extLst>
              <a:ext uri="{FF2B5EF4-FFF2-40B4-BE49-F238E27FC236}">
                <a16:creationId xmlns:a16="http://schemas.microsoft.com/office/drawing/2014/main" id="{58609698-6C60-FC4B-82C4-B4A562906AC2}"/>
              </a:ext>
            </a:extLst>
          </p:cNvPr>
          <p:cNvSpPr/>
          <p:nvPr/>
        </p:nvSpPr>
        <p:spPr bwMode="auto">
          <a:xfrm>
            <a:off x="4233797" y="5575648"/>
            <a:ext cx="3017319" cy="496215"/>
          </a:xfrm>
          <a:prstGeom prst="rect">
            <a:avLst/>
          </a:prstGeom>
          <a:solidFill>
            <a:schemeClr val="accent5">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p:cNvSpPr>
            <a:spLocks noGrp="1"/>
          </p:cNvSpPr>
          <p:nvPr>
            <p:ph type="title"/>
          </p:nvPr>
        </p:nvSpPr>
        <p:spPr/>
        <p:txBody>
          <a:bodyPr/>
          <a:lstStyle/>
          <a:p>
            <a:r>
              <a:rPr lang="en-US" dirty="0"/>
              <a:t>Fault-Tolerant Distributed Optimization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437601"/>
                <a:ext cx="7886700" cy="3993803"/>
              </a:xfrm>
            </p:spPr>
            <p:txBody>
              <a:bodyPr>
                <a:noAutofit/>
              </a:bodyPr>
              <a:lstStyle/>
              <a:p>
                <a:r>
                  <a:rPr lang="en-US" dirty="0"/>
                  <a:t>Server maintains estimate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oMath>
                </a14:m>
                <a:endParaRPr lang="en-US" dirty="0"/>
              </a:p>
              <a:p>
                <a:pPr marL="0" indent="0">
                  <a:buNone/>
                </a:pPr>
                <a:endParaRPr lang="en-US" dirty="0"/>
              </a:p>
              <a:p>
                <a:pPr marL="0" indent="0">
                  <a:buNone/>
                </a:pPr>
                <a:r>
                  <a:rPr lang="en-US" u="sng" dirty="0"/>
                  <a:t>In each iteration</a:t>
                </a:r>
              </a:p>
              <a:p>
                <a:pPr marL="0" indent="0">
                  <a:buNone/>
                </a:pPr>
                <a:endParaRPr lang="en-US" dirty="0">
                  <a:solidFill>
                    <a:srgbClr val="00B050"/>
                  </a:solidFill>
                </a:endParaRPr>
              </a:p>
              <a:p>
                <a:r>
                  <a:rPr lang="en-US" dirty="0"/>
                  <a:t>Agent</a:t>
                </a:r>
                <a:r>
                  <a:rPr lang="en-US" i="1" dirty="0">
                    <a:latin typeface="Times" charset="0"/>
                    <a:ea typeface="Times" charset="0"/>
                    <a:cs typeface="Times" charset="0"/>
                  </a:rPr>
                  <a:t> </a:t>
                </a:r>
                <a:r>
                  <a:rPr lang="en-US" i="1" dirty="0" err="1">
                    <a:latin typeface="Times" charset="0"/>
                    <a:ea typeface="Times" charset="0"/>
                    <a:cs typeface="Times" charset="0"/>
                  </a:rPr>
                  <a:t>i</a:t>
                </a:r>
                <a:endParaRPr lang="en-US" i="1" dirty="0">
                  <a:latin typeface="Times" charset="0"/>
                  <a:ea typeface="Times" charset="0"/>
                  <a:cs typeface="Times" charset="0"/>
                </a:endParaRPr>
              </a:p>
              <a:p>
                <a:pPr lvl="1"/>
                <a:r>
                  <a:rPr lang="en-US" sz="2400" dirty="0"/>
                  <a:t>Downloads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𝑘</m:t>
                        </m:r>
                      </m:sub>
                    </m:sSub>
                  </m:oMath>
                </a14:m>
                <a:r>
                  <a:rPr lang="en-US" sz="2400" dirty="0"/>
                  <a:t> from server</a:t>
                </a:r>
              </a:p>
              <a:p>
                <a:pPr lvl="1"/>
                <a:r>
                  <a:rPr lang="en-US" sz="2400" dirty="0"/>
                  <a:t>Uploads gradient </a:t>
                </a:r>
                <a14:m>
                  <m:oMath xmlns:m="http://schemas.openxmlformats.org/officeDocument/2006/math">
                    <m:r>
                      <a:rPr lang="en-US" sz="2400" b="0" i="0"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𝑘</m:t>
                        </m:r>
                      </m:sub>
                    </m:sSub>
                    <m:r>
                      <a:rPr lang="en-US" sz="2400" b="0" i="1" smtClean="0">
                        <a:latin typeface="Cambria Math" panose="02040503050406030204" pitchFamily="18" charset="0"/>
                      </a:rPr>
                      <m:t>)</m:t>
                    </m:r>
                  </m:oMath>
                </a14:m>
                <a:r>
                  <a:rPr lang="en-US" sz="2400" dirty="0"/>
                  <a:t> </a:t>
                </a:r>
              </a:p>
              <a:p>
                <a:pPr lvl="1"/>
                <a:endParaRPr lang="en-US" sz="1800" dirty="0"/>
              </a:p>
              <a:p>
                <a:r>
                  <a:rPr lang="en-US" dirty="0"/>
                  <a:t>Server updates estimate</a:t>
                </a:r>
                <a:br>
                  <a:rPr lang="en-US" dirty="0">
                    <a:solidFill>
                      <a:srgbClr val="FF0000"/>
                    </a:solidFill>
                  </a:rPr>
                </a:br>
                <a:endParaRPr lang="en-US" dirty="0">
                  <a:solidFill>
                    <a:srgbClr val="FF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437601"/>
                <a:ext cx="7886700" cy="3993803"/>
              </a:xfrm>
              <a:blipFill>
                <a:blip r:embed="rId2"/>
                <a:stretch>
                  <a:fillRect l="-1286" t="-949"/>
                </a:stretch>
              </a:blipFill>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EAFE5763-E15B-464B-AF14-94A7EE380E5C}"/>
              </a:ext>
            </a:extLst>
          </p:cNvPr>
          <p:cNvGrpSpPr/>
          <p:nvPr/>
        </p:nvGrpSpPr>
        <p:grpSpPr>
          <a:xfrm>
            <a:off x="6078711" y="2580601"/>
            <a:ext cx="2745647" cy="1168674"/>
            <a:chOff x="2980750" y="2760326"/>
            <a:chExt cx="3475087" cy="1491482"/>
          </a:xfrm>
          <a:solidFill>
            <a:schemeClr val="accent1">
              <a:lumMod val="20000"/>
              <a:lumOff val="80000"/>
            </a:schemeClr>
          </a:solidFill>
        </p:grpSpPr>
        <p:cxnSp>
          <p:nvCxnSpPr>
            <p:cNvPr id="33" name="Straight Arrow Connector 32">
              <a:extLst>
                <a:ext uri="{FF2B5EF4-FFF2-40B4-BE49-F238E27FC236}">
                  <a16:creationId xmlns:a16="http://schemas.microsoft.com/office/drawing/2014/main" id="{5BD98647-909E-464F-87FF-F47BA95456B9}"/>
                </a:ext>
              </a:extLst>
            </p:cNvPr>
            <p:cNvCxnSpPr/>
            <p:nvPr/>
          </p:nvCxnSpPr>
          <p:spPr>
            <a:xfrm flipH="1">
              <a:off x="2980750" y="2760326"/>
              <a:ext cx="1522459" cy="1478705"/>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FE24933-8C59-BC44-9994-F5291C6FA031}"/>
                </a:ext>
              </a:extLst>
            </p:cNvPr>
            <p:cNvCxnSpPr/>
            <p:nvPr/>
          </p:nvCxnSpPr>
          <p:spPr>
            <a:xfrm>
              <a:off x="5070770" y="2760326"/>
              <a:ext cx="1385067" cy="1444918"/>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20AB885-AD8F-C14B-A8E0-B401A6CA6A70}"/>
                </a:ext>
              </a:extLst>
            </p:cNvPr>
            <p:cNvCxnSpPr/>
            <p:nvPr/>
          </p:nvCxnSpPr>
          <p:spPr>
            <a:xfrm flipH="1">
              <a:off x="4716979" y="2760326"/>
              <a:ext cx="5147" cy="1491482"/>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36" name="Content Placeholder 11">
            <a:extLst>
              <a:ext uri="{FF2B5EF4-FFF2-40B4-BE49-F238E27FC236}">
                <a16:creationId xmlns:a16="http://schemas.microsoft.com/office/drawing/2014/main" id="{B5F5A4C1-CA5F-464F-9ACE-81B436D76B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5764471" y="3736831"/>
            <a:ext cx="595745" cy="595745"/>
          </a:xfrm>
          <a:prstGeom prst="rect">
            <a:avLst/>
          </a:prstGeom>
          <a:noFill/>
          <a:ln w="9525">
            <a:noFill/>
            <a:miter lim="800000"/>
            <a:headEnd/>
            <a:tailEnd/>
          </a:ln>
        </p:spPr>
      </p:pic>
      <p:pic>
        <p:nvPicPr>
          <p:cNvPr id="37" name="Picture 36">
            <a:extLst>
              <a:ext uri="{FF2B5EF4-FFF2-40B4-BE49-F238E27FC236}">
                <a16:creationId xmlns:a16="http://schemas.microsoft.com/office/drawing/2014/main" id="{67986374-7C7E-7445-85E9-9447B31B4BA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77994" y="3749275"/>
            <a:ext cx="692727" cy="692727"/>
          </a:xfrm>
          <a:prstGeom prst="rect">
            <a:avLst/>
          </a:prstGeom>
        </p:spPr>
      </p:pic>
      <p:pic>
        <p:nvPicPr>
          <p:cNvPr id="38" name="Content Placeholder 11">
            <a:extLst>
              <a:ext uri="{FF2B5EF4-FFF2-40B4-BE49-F238E27FC236}">
                <a16:creationId xmlns:a16="http://schemas.microsoft.com/office/drawing/2014/main" id="{7B4BA7DC-B72E-AF47-B3CC-C0405983F15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7152623" y="3736831"/>
            <a:ext cx="595745" cy="595745"/>
          </a:xfrm>
          <a:prstGeom prst="rect">
            <a:avLst/>
          </a:prstGeom>
          <a:noFill/>
          <a:ln w="9525">
            <a:noFill/>
            <a:miter lim="800000"/>
            <a:headEnd/>
            <a:tailEnd/>
          </a:ln>
        </p:spPr>
      </p:pic>
      <p:sp>
        <p:nvSpPr>
          <p:cNvPr id="39" name="Rectangle 38">
            <a:extLst>
              <a:ext uri="{FF2B5EF4-FFF2-40B4-BE49-F238E27FC236}">
                <a16:creationId xmlns:a16="http://schemas.microsoft.com/office/drawing/2014/main" id="{79DF4683-AA1F-E548-BA6A-46A4337E8D02}"/>
              </a:ext>
            </a:extLst>
          </p:cNvPr>
          <p:cNvSpPr/>
          <p:nvPr/>
        </p:nvSpPr>
        <p:spPr bwMode="auto">
          <a:xfrm>
            <a:off x="6608855" y="2102761"/>
            <a:ext cx="1678675" cy="487877"/>
          </a:xfrm>
          <a:prstGeom prst="rect">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FA5FDC3-3FCA-EE43-AF22-0026EE1F845F}"/>
                  </a:ext>
                </a:extLst>
              </p:cNvPr>
              <p:cNvSpPr txBox="1"/>
              <p:nvPr/>
            </p:nvSpPr>
            <p:spPr>
              <a:xfrm>
                <a:off x="5617688" y="2909219"/>
                <a:ext cx="1304396" cy="461665"/>
              </a:xfrm>
              <a:prstGeom prst="rect">
                <a:avLst/>
              </a:prstGeom>
              <a:noFill/>
            </p:spPr>
            <p:txBody>
              <a:bodyPr wrap="none" rtlCol="0">
                <a:spAutoFit/>
              </a:bodyPr>
              <a:lstStyle/>
              <a:p>
                <a:pPr eaLnBrk="1" fontAlgn="auto" hangingPunct="1">
                  <a:spcBef>
                    <a:spcPts val="0"/>
                  </a:spcBef>
                  <a:spcAft>
                    <a:spcPts val="0"/>
                  </a:spcAft>
                  <a:buClrTx/>
                  <a:buSzTx/>
                  <a:buNone/>
                </a:pPr>
                <a14:m>
                  <m:oMath xmlns:m="http://schemas.openxmlformats.org/officeDocument/2006/math">
                    <m:r>
                      <a:rPr lang="en-US"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r>
                      <a:rPr lang="en-US" i="1">
                        <a:latin typeface="Cambria Math" panose="02040503050406030204" pitchFamily="18" charset="0"/>
                      </a:rPr>
                      <m:t>)</m:t>
                    </m:r>
                  </m:oMath>
                </a14:m>
                <a:r>
                  <a:rPr lang="en-US" dirty="0"/>
                  <a:t> </a:t>
                </a:r>
              </a:p>
            </p:txBody>
          </p:sp>
        </mc:Choice>
        <mc:Fallback xmlns="">
          <p:sp>
            <p:nvSpPr>
              <p:cNvPr id="40" name="TextBox 39">
                <a:extLst>
                  <a:ext uri="{FF2B5EF4-FFF2-40B4-BE49-F238E27FC236}">
                    <a16:creationId xmlns:a16="http://schemas.microsoft.com/office/drawing/2014/main" id="{AFA5FDC3-3FCA-EE43-AF22-0026EE1F845F}"/>
                  </a:ext>
                </a:extLst>
              </p:cNvPr>
              <p:cNvSpPr txBox="1">
                <a:spLocks noRot="1" noChangeAspect="1" noMove="1" noResize="1" noEditPoints="1" noAdjustHandles="1" noChangeArrowheads="1" noChangeShapeType="1" noTextEdit="1"/>
              </p:cNvSpPr>
              <p:nvPr/>
            </p:nvSpPr>
            <p:spPr>
              <a:xfrm>
                <a:off x="5617688" y="2909219"/>
                <a:ext cx="1304396" cy="461665"/>
              </a:xfrm>
              <a:prstGeom prst="rect">
                <a:avLst/>
              </a:prstGeom>
              <a:blipFill>
                <a:blip r:embed="rId5"/>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3B55974-EAFB-B648-BE78-8F32EB066A54}"/>
                  </a:ext>
                </a:extLst>
              </p:cNvPr>
              <p:cNvSpPr txBox="1"/>
              <p:nvPr/>
            </p:nvSpPr>
            <p:spPr>
              <a:xfrm>
                <a:off x="7808442" y="2912326"/>
                <a:ext cx="1311513" cy="461665"/>
              </a:xfrm>
              <a:prstGeom prst="rect">
                <a:avLst/>
              </a:prstGeom>
              <a:solidFill>
                <a:srgbClr val="C00000"/>
              </a:solidFill>
            </p:spPr>
            <p:txBody>
              <a:bodyPr wrap="none" rtlCol="0">
                <a:spAutoFit/>
              </a:bodyPr>
              <a:lstStyle/>
              <a:p>
                <a:pPr eaLnBrk="1" fontAlgn="auto" hangingPunct="1">
                  <a:spcBef>
                    <a:spcPts val="0"/>
                  </a:spcBef>
                  <a:spcAft>
                    <a:spcPts val="0"/>
                  </a:spcAft>
                  <a:buClrTx/>
                  <a:buSzTx/>
                  <a:buNone/>
                </a:pPr>
                <a14:m>
                  <m:oMath xmlns:m="http://schemas.openxmlformats.org/officeDocument/2006/math">
                    <m:r>
                      <a:rPr lang="en-US" smtClean="0">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𝑓</m:t>
                        </m:r>
                      </m:e>
                      <m:sub>
                        <m:r>
                          <a:rPr lang="en-US" b="0" i="1" smtClean="0">
                            <a:solidFill>
                              <a:schemeClr val="bg1"/>
                            </a:solidFill>
                            <a:latin typeface="Cambria Math" panose="02040503050406030204" pitchFamily="18" charset="0"/>
                          </a:rPr>
                          <m:t>3</m:t>
                        </m:r>
                      </m:sub>
                    </m:sSub>
                    <m:r>
                      <a:rPr lang="en-US" i="1">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𝑥</m:t>
                        </m:r>
                      </m:e>
                      <m:sub>
                        <m:r>
                          <a:rPr lang="en-US" i="1">
                            <a:solidFill>
                              <a:schemeClr val="bg1"/>
                            </a:solidFill>
                            <a:latin typeface="Cambria Math" panose="02040503050406030204" pitchFamily="18" charset="0"/>
                          </a:rPr>
                          <m:t>𝑘</m:t>
                        </m:r>
                      </m:sub>
                    </m:sSub>
                    <m:r>
                      <a:rPr lang="en-US" i="1">
                        <a:solidFill>
                          <a:schemeClr val="bg1"/>
                        </a:solidFill>
                        <a:latin typeface="Cambria Math" panose="02040503050406030204" pitchFamily="18" charset="0"/>
                      </a:rPr>
                      <m:t>)</m:t>
                    </m:r>
                  </m:oMath>
                </a14:m>
                <a:r>
                  <a:rPr lang="en-US" dirty="0">
                    <a:solidFill>
                      <a:schemeClr val="bg1"/>
                    </a:solidFill>
                  </a:rPr>
                  <a:t> </a:t>
                </a:r>
              </a:p>
            </p:txBody>
          </p:sp>
        </mc:Choice>
        <mc:Fallback xmlns="">
          <p:sp>
            <p:nvSpPr>
              <p:cNvPr id="41" name="TextBox 40">
                <a:extLst>
                  <a:ext uri="{FF2B5EF4-FFF2-40B4-BE49-F238E27FC236}">
                    <a16:creationId xmlns:a16="http://schemas.microsoft.com/office/drawing/2014/main" id="{73B55974-EAFB-B648-BE78-8F32EB066A54}"/>
                  </a:ext>
                </a:extLst>
              </p:cNvPr>
              <p:cNvSpPr txBox="1">
                <a:spLocks noRot="1" noChangeAspect="1" noMove="1" noResize="1" noEditPoints="1" noAdjustHandles="1" noChangeArrowheads="1" noChangeShapeType="1" noTextEdit="1"/>
              </p:cNvSpPr>
              <p:nvPr/>
            </p:nvSpPr>
            <p:spPr>
              <a:xfrm>
                <a:off x="7808442" y="2912326"/>
                <a:ext cx="1311513" cy="461665"/>
              </a:xfrm>
              <a:prstGeom prst="rect">
                <a:avLst/>
              </a:prstGeom>
              <a:blipFill>
                <a:blip r:embed="rId6"/>
                <a:stretch>
                  <a:fillRect b="-15789"/>
                </a:stretch>
              </a:blipFill>
            </p:spPr>
            <p:txBody>
              <a:bodyPr/>
              <a:lstStyle/>
              <a:p>
                <a:r>
                  <a:rPr lang="en-US">
                    <a:noFill/>
                  </a:rPr>
                  <a:t> </a:t>
                </a:r>
              </a:p>
            </p:txBody>
          </p:sp>
        </mc:Fallback>
      </mc:AlternateContent>
      <p:sp>
        <p:nvSpPr>
          <p:cNvPr id="4" name="Left Arrow 3">
            <a:extLst>
              <a:ext uri="{FF2B5EF4-FFF2-40B4-BE49-F238E27FC236}">
                <a16:creationId xmlns:a16="http://schemas.microsoft.com/office/drawing/2014/main" id="{AE17C6BA-FD43-8B46-988A-32A16BF33177}"/>
              </a:ext>
            </a:extLst>
          </p:cNvPr>
          <p:cNvSpPr/>
          <p:nvPr/>
        </p:nvSpPr>
        <p:spPr bwMode="auto">
          <a:xfrm>
            <a:off x="7475547" y="5600700"/>
            <a:ext cx="837035" cy="440871"/>
          </a:xfrm>
          <a:prstGeom prst="leftArrow">
            <a:avLst/>
          </a:prstGeom>
          <a:solidFill>
            <a:schemeClr val="accent1"/>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1605F615-D306-3045-971E-030416AFC4CA}"/>
                  </a:ext>
                </a:extLst>
              </p:cNvPr>
              <p:cNvSpPr/>
              <p:nvPr/>
            </p:nvSpPr>
            <p:spPr>
              <a:xfrm>
                <a:off x="737541" y="5531696"/>
                <a:ext cx="6582058" cy="565219"/>
              </a:xfrm>
              <a:prstGeom prst="rect">
                <a:avLst/>
              </a:prstGeom>
            </p:spPr>
            <p:txBody>
              <a:bodyPr wrap="none">
                <a:spAutoFit/>
              </a:bodyPr>
              <a:lstStyle/>
              <a:p>
                <a:pPr marL="0" indent="0">
                  <a:buNone/>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 </m:t>
                      </m:r>
                      <m:r>
                        <a:rPr lang="en-US" sz="2800" b="0" i="1" smtClean="0">
                          <a:latin typeface="Cambria Math" panose="02040503050406030204" pitchFamily="18" charset="0"/>
                        </a:rPr>
                        <m:t>       </m:t>
                      </m:r>
                      <m:sSub>
                        <m:sSubPr>
                          <m:ctrlPr>
                            <a:rPr lang="en-US" sz="2800" i="1">
                              <a:latin typeface="Cambria Math" panose="02040503050406030204" pitchFamily="18" charset="0"/>
                            </a:rPr>
                          </m:ctrlPr>
                        </m:sSubPr>
                        <m:e>
                          <m:r>
                            <a:rPr lang="en-US" sz="2800" i="1">
                              <a:latin typeface="Cambria Math" panose="02040503050406030204" pitchFamily="18" charset="0"/>
                            </a:rPr>
                            <m:t> </m:t>
                          </m:r>
                          <m:r>
                            <a:rPr lang="en-US" sz="2800" i="1">
                              <a:latin typeface="Cambria Math" panose="02040503050406030204" pitchFamily="18" charset="0"/>
                            </a:rPr>
                            <m:t>𝑥</m:t>
                          </m:r>
                        </m:e>
                        <m:sub>
                          <m:r>
                            <a:rPr lang="en-US" sz="2800" i="1">
                              <a:latin typeface="Cambria Math" panose="02040503050406030204" pitchFamily="18" charset="0"/>
                            </a:rPr>
                            <m:t>𝑘</m:t>
                          </m:r>
                          <m:r>
                            <a:rPr lang="en-US" sz="2800" i="1">
                              <a:latin typeface="Cambria Math" panose="02040503050406030204" pitchFamily="18" charset="0"/>
                            </a:rPr>
                            <m:t>+1</m:t>
                          </m:r>
                        </m:sub>
                      </m:sSub>
                      <m:r>
                        <a:rPr lang="en-US" sz="2800" i="1">
                          <a:latin typeface="Cambria Math" panose="02040503050406030204" pitchFamily="18" charset="0"/>
                        </a:rPr>
                        <m:t> ⟵ </m:t>
                      </m:r>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𝑘</m:t>
                          </m:r>
                        </m:sub>
                      </m:sSub>
                      <m:r>
                        <a:rPr lang="en-US" sz="2800" i="1">
                          <a:latin typeface="Cambria Math" panose="02040503050406030204" pitchFamily="18" charset="0"/>
                        </a:rPr>
                        <m:t> −</m:t>
                      </m:r>
                      <m:sSub>
                        <m:sSubPr>
                          <m:ctrlPr>
                            <a:rPr lang="en-US" sz="2800" i="1">
                              <a:latin typeface="Cambria Math" panose="02040503050406030204" pitchFamily="18" charset="0"/>
                            </a:rPr>
                          </m:ctrlPr>
                        </m:sSubPr>
                        <m:e>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𝜆</m:t>
                              </m:r>
                            </m:e>
                            <m:sub>
                              <m:r>
                                <a:rPr lang="en-US" sz="2800" i="1">
                                  <a:latin typeface="Cambria Math" panose="02040503050406030204" pitchFamily="18" charset="0"/>
                                </a:rPr>
                                <m:t>𝑘</m:t>
                              </m:r>
                            </m:sub>
                          </m:sSub>
                        </m:e>
                        <m:sub>
                          <m:r>
                            <a:rPr lang="en-US" sz="2800" i="1">
                              <a:latin typeface="Cambria Math" panose="02040503050406030204" pitchFamily="18" charset="0"/>
                            </a:rPr>
                            <m:t> </m:t>
                          </m:r>
                        </m:sub>
                      </m:sSub>
                      <m:r>
                        <m:rPr>
                          <m:nor/>
                        </m:rPr>
                        <a:rPr lang="en-US" sz="2800" b="0" i="0" smtClean="0">
                          <a:latin typeface="Cambria Math" panose="02040503050406030204" pitchFamily="18" charset="0"/>
                        </a:rPr>
                        <m:t> </m:t>
                      </m:r>
                      <m:r>
                        <m:rPr>
                          <m:nor/>
                        </m:rPr>
                        <a:rPr lang="en-US" sz="2800" b="0" i="0" smtClean="0">
                          <a:solidFill>
                            <a:srgbClr val="C00000"/>
                          </a:solidFill>
                          <a:latin typeface="Cambria Math" panose="02040503050406030204" pitchFamily="18" charset="0"/>
                        </a:rPr>
                        <m:t>Filtered</m:t>
                      </m:r>
                      <m:r>
                        <m:rPr>
                          <m:nor/>
                        </m:rPr>
                        <a:rPr lang="en-US" sz="2800" b="0" i="0" smtClean="0">
                          <a:solidFill>
                            <a:srgbClr val="C00000"/>
                          </a:solidFill>
                          <a:latin typeface="Cambria Math" panose="02040503050406030204" pitchFamily="18" charset="0"/>
                        </a:rPr>
                        <m:t>−</m:t>
                      </m:r>
                      <m:r>
                        <m:rPr>
                          <m:nor/>
                        </m:rPr>
                        <a:rPr lang="en-US" sz="2800" b="0" i="0" smtClean="0">
                          <a:solidFill>
                            <a:srgbClr val="C00000"/>
                          </a:solidFill>
                          <a:latin typeface="Cambria Math" panose="02040503050406030204" pitchFamily="18" charset="0"/>
                        </a:rPr>
                        <m:t>Gradient</m:t>
                      </m:r>
                    </m:oMath>
                  </m:oMathPara>
                </a14:m>
                <a:endParaRPr lang="en-US" sz="2000" dirty="0"/>
              </a:p>
            </p:txBody>
          </p:sp>
        </mc:Choice>
        <mc:Fallback xmlns="">
          <p:sp>
            <p:nvSpPr>
              <p:cNvPr id="5" name="Rectangle 4">
                <a:extLst>
                  <a:ext uri="{FF2B5EF4-FFF2-40B4-BE49-F238E27FC236}">
                    <a16:creationId xmlns:a16="http://schemas.microsoft.com/office/drawing/2014/main" id="{1605F615-D306-3045-971E-030416AFC4CA}"/>
                  </a:ext>
                </a:extLst>
              </p:cNvPr>
              <p:cNvSpPr>
                <a:spLocks noRot="1" noChangeAspect="1" noMove="1" noResize="1" noEditPoints="1" noAdjustHandles="1" noChangeArrowheads="1" noChangeShapeType="1" noTextEdit="1"/>
              </p:cNvSpPr>
              <p:nvPr/>
            </p:nvSpPr>
            <p:spPr>
              <a:xfrm>
                <a:off x="737541" y="5531696"/>
                <a:ext cx="6582058" cy="565219"/>
              </a:xfrm>
              <a:prstGeom prst="rect">
                <a:avLst/>
              </a:prstGeom>
              <a:blipFill>
                <a:blip r:embed="rId7"/>
                <a:stretch>
                  <a:fillRect l="-771" b="-2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55A3AFA-C892-8745-9914-78BF49474159}"/>
                  </a:ext>
                </a:extLst>
              </p:cNvPr>
              <p:cNvSpPr txBox="1"/>
              <p:nvPr/>
            </p:nvSpPr>
            <p:spPr>
              <a:xfrm>
                <a:off x="7251116" y="1590907"/>
                <a:ext cx="592150" cy="523220"/>
              </a:xfrm>
              <a:prstGeom prst="rect">
                <a:avLst/>
              </a:prstGeom>
              <a:noFill/>
            </p:spPr>
            <p:txBody>
              <a:bodyPr wrap="square" rtlCol="0">
                <a:spAutoFit/>
              </a:bodyPr>
              <a:lstStyle/>
              <a:p>
                <a:pPr>
                  <a:buNone/>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𝑘</m:t>
                          </m:r>
                        </m:sub>
                      </m:sSub>
                    </m:oMath>
                  </m:oMathPara>
                </a14:m>
                <a:endParaRPr lang="en-US" sz="2800" dirty="0"/>
              </a:p>
            </p:txBody>
          </p:sp>
        </mc:Choice>
        <mc:Fallback xmlns="">
          <p:sp>
            <p:nvSpPr>
              <p:cNvPr id="19" name="TextBox 18">
                <a:extLst>
                  <a:ext uri="{FF2B5EF4-FFF2-40B4-BE49-F238E27FC236}">
                    <a16:creationId xmlns:a16="http://schemas.microsoft.com/office/drawing/2014/main" id="{755A3AFA-C892-8745-9914-78BF49474159}"/>
                  </a:ext>
                </a:extLst>
              </p:cNvPr>
              <p:cNvSpPr txBox="1">
                <a:spLocks noRot="1" noChangeAspect="1" noMove="1" noResize="1" noEditPoints="1" noAdjustHandles="1" noChangeArrowheads="1" noChangeShapeType="1" noTextEdit="1"/>
              </p:cNvSpPr>
              <p:nvPr/>
            </p:nvSpPr>
            <p:spPr>
              <a:xfrm>
                <a:off x="7251116" y="1590907"/>
                <a:ext cx="592150" cy="523220"/>
              </a:xfrm>
              <a:prstGeom prst="rect">
                <a:avLst/>
              </a:prstGeom>
              <a:blipFill>
                <a:blip r:embed="rId8"/>
                <a:stretch>
                  <a:fillRect l="-4167" b="-4762"/>
                </a:stretch>
              </a:blipFill>
            </p:spPr>
            <p:txBody>
              <a:bodyPr/>
              <a:lstStyle/>
              <a:p>
                <a:r>
                  <a:rPr lang="en-US">
                    <a:noFill/>
                  </a:rPr>
                  <a:t> </a:t>
                </a:r>
              </a:p>
            </p:txBody>
          </p:sp>
        </mc:Fallback>
      </mc:AlternateContent>
    </p:spTree>
    <p:extLst>
      <p:ext uri="{BB962C8B-B14F-4D97-AF65-F5344CB8AC3E}">
        <p14:creationId xmlns:p14="http://schemas.microsoft.com/office/powerpoint/2010/main" val="11503095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3036C-9143-E945-BA48-F293FFEB08BA}"/>
              </a:ext>
            </a:extLst>
          </p:cNvPr>
          <p:cNvSpPr>
            <a:spLocks noGrp="1"/>
          </p:cNvSpPr>
          <p:nvPr>
            <p:ph type="title"/>
          </p:nvPr>
        </p:nvSpPr>
        <p:spPr/>
        <p:txBody>
          <a:bodyPr/>
          <a:lstStyle/>
          <a:p>
            <a:r>
              <a:rPr lang="en-US" dirty="0"/>
              <a:t>Su and Vaidya </a:t>
            </a:r>
            <a:r>
              <a:rPr lang="en-US" sz="2400" dirty="0">
                <a:solidFill>
                  <a:schemeClr val="bg1">
                    <a:lumMod val="65000"/>
                  </a:schemeClr>
                </a:solidFill>
              </a:rPr>
              <a:t>[</a:t>
            </a:r>
            <a:r>
              <a:rPr lang="en-US" sz="2400" dirty="0" err="1">
                <a:solidFill>
                  <a:schemeClr val="bg1">
                    <a:lumMod val="65000"/>
                  </a:schemeClr>
                </a:solidFill>
              </a:rPr>
              <a:t>arXiv</a:t>
            </a:r>
            <a:r>
              <a:rPr lang="en-US" sz="2400" dirty="0">
                <a:solidFill>
                  <a:schemeClr val="bg1">
                    <a:lumMod val="65000"/>
                  </a:schemeClr>
                </a:solidFill>
              </a:rPr>
              <a:t> 2015, </a:t>
            </a:r>
            <a:r>
              <a:rPr lang="en-US" sz="2400" dirty="0">
                <a:solidFill>
                  <a:schemeClr val="bg1">
                    <a:lumMod val="65000"/>
                  </a:schemeClr>
                </a:solidFill>
                <a:hlinkClick r:id="rId2"/>
              </a:rPr>
              <a:t>PODC 2016</a:t>
            </a:r>
            <a:r>
              <a:rPr lang="en-US" sz="2400" dirty="0">
                <a:solidFill>
                  <a:schemeClr val="bg1">
                    <a:lumMod val="65000"/>
                  </a:schemeClr>
                </a:solidFill>
              </a:rPr>
              <a:t>]</a:t>
            </a:r>
            <a:br>
              <a:rPr lang="en-US" sz="2400" dirty="0">
                <a:solidFill>
                  <a:schemeClr val="bg1">
                    <a:lumMod val="65000"/>
                  </a:schemeClr>
                </a:solidFill>
              </a:rPr>
            </a:br>
            <a:r>
              <a:rPr lang="en-US" dirty="0">
                <a:solidFill>
                  <a:srgbClr val="C00000"/>
                </a:solidFill>
              </a:rPr>
              <a:t>Scalar Argument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6CA5F8B-F74B-1645-B37D-C0E80091F9A1}"/>
                  </a:ext>
                </a:extLst>
              </p:cNvPr>
              <p:cNvSpPr>
                <a:spLocks noGrp="1"/>
              </p:cNvSpPr>
              <p:nvPr>
                <p:ph idx="1"/>
              </p:nvPr>
            </p:nvSpPr>
            <p:spPr/>
            <p:txBody>
              <a:bodyPr/>
              <a:lstStyle/>
              <a:p>
                <a14:m>
                  <m:oMath xmlns:m="http://schemas.openxmlformats.org/officeDocument/2006/math">
                    <m:r>
                      <a:rPr lang="en-US" i="1" smtClean="0">
                        <a:latin typeface="Cambria Math" panose="02040503050406030204" pitchFamily="18" charset="0"/>
                      </a:rPr>
                      <m:t>𝑛</m:t>
                    </m:r>
                  </m:oMath>
                </a14:m>
                <a:r>
                  <a:rPr lang="en-US" i="1" dirty="0">
                    <a:latin typeface="Cambria Math" panose="02040503050406030204" pitchFamily="18" charset="0"/>
                    <a:ea typeface="Cambria Math" panose="02040503050406030204" pitchFamily="18" charset="0"/>
                  </a:rPr>
                  <a:t> </a:t>
                </a:r>
                <a:r>
                  <a:rPr lang="en-US" dirty="0">
                    <a:ea typeface="Cambria Math" panose="02040503050406030204" pitchFamily="18" charset="0"/>
                  </a:rPr>
                  <a:t>agents, up to </a:t>
                </a:r>
                <a14:m>
                  <m:oMath xmlns:m="http://schemas.openxmlformats.org/officeDocument/2006/math">
                    <m:r>
                      <a:rPr lang="en-US" b="0" i="1" smtClean="0">
                        <a:latin typeface="Cambria Math" panose="02040503050406030204" pitchFamily="18" charset="0"/>
                      </a:rPr>
                      <m:t>𝑡</m:t>
                    </m:r>
                  </m:oMath>
                </a14:m>
                <a:r>
                  <a:rPr lang="en-US" dirty="0">
                    <a:ea typeface="Cambria Math" panose="02040503050406030204" pitchFamily="18" charset="0"/>
                  </a:rPr>
                  <a:t> faulty</a:t>
                </a:r>
              </a:p>
              <a:p>
                <a:endParaRPr lang="en-US" dirty="0">
                  <a:ea typeface="Cambria Math" panose="02040503050406030204" pitchFamily="18" charset="0"/>
                </a:endParaRPr>
              </a:p>
              <a:p>
                <a:pPr lvl="1"/>
                <a14:m>
                  <m:oMath xmlns:m="http://schemas.openxmlformats.org/officeDocument/2006/math">
                    <m:nary>
                      <m:naryPr>
                        <m:chr m:val="∑"/>
                        <m:supHide m:val="on"/>
                        <m:ctrlPr>
                          <a:rPr lang="en-US" i="1" smtClean="0">
                            <a:latin typeface="Cambria Math" panose="02040503050406030204" pitchFamily="18" charset="0"/>
                            <a:ea typeface="Cambria Math" panose="02040503050406030204" pitchFamily="18" charset="0"/>
                          </a:rPr>
                        </m:ctrlPr>
                      </m:naryPr>
                      <m:sub>
                        <m:r>
                          <m:rPr>
                            <m:brk m:alnAt="7"/>
                          </m:rPr>
                          <a:rPr lang="en-US" i="1">
                            <a:latin typeface="Cambria Math" panose="02040503050406030204" pitchFamily="18" charset="0"/>
                            <a:ea typeface="Cambria Math" panose="02040503050406030204" pitchFamily="18" charset="0"/>
                          </a:rPr>
                          <m:t>𝑘</m:t>
                        </m:r>
                      </m:sub>
                      <m:sup/>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ea typeface="Cambria Math" panose="02040503050406030204" pitchFamily="18" charset="0"/>
                              </a:rPr>
                              <m:t>𝑘</m:t>
                            </m:r>
                          </m:sub>
                        </m:sSub>
                        <m:r>
                          <a:rPr lang="en-US" i="1">
                            <a:latin typeface="Cambria Math" panose="02040503050406030204" pitchFamily="18" charset="0"/>
                            <a:ea typeface="Cambria Math" panose="02040503050406030204" pitchFamily="18" charset="0"/>
                          </a:rPr>
                          <m:t>&gt;∞ ,   </m:t>
                        </m:r>
                        <m:nary>
                          <m:naryPr>
                            <m:chr m:val="∑"/>
                            <m:subHide m:val="on"/>
                            <m:supHide m:val="on"/>
                            <m:ctrlPr>
                              <a:rPr lang="en-US" i="1">
                                <a:latin typeface="Cambria Math" panose="02040503050406030204" pitchFamily="18" charset="0"/>
                                <a:ea typeface="Cambria Math" panose="02040503050406030204" pitchFamily="18" charset="0"/>
                              </a:rPr>
                            </m:ctrlPr>
                          </m:naryPr>
                          <m:sub/>
                          <m:sup/>
                          <m:e>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ea typeface="Cambria Math" panose="02040503050406030204" pitchFamily="18" charset="0"/>
                                  </a:rPr>
                                  <m:t>𝑘</m:t>
                                </m:r>
                              </m:sub>
                              <m:sup>
                                <m:r>
                                  <a:rPr lang="en-US" i="1">
                                    <a:latin typeface="Cambria Math" panose="02040503050406030204" pitchFamily="18" charset="0"/>
                                    <a:ea typeface="Cambria Math" panose="02040503050406030204" pitchFamily="18" charset="0"/>
                                  </a:rPr>
                                  <m:t>2</m:t>
                                </m:r>
                              </m:sup>
                            </m:sSubSup>
                          </m:e>
                        </m:nary>
                      </m:e>
                    </m:nary>
                    <m:r>
                      <a:rPr lang="en-US" i="1">
                        <a:latin typeface="Cambria Math" panose="02040503050406030204" pitchFamily="18" charset="0"/>
                        <a:ea typeface="Cambria Math" panose="02040503050406030204" pitchFamily="18" charset="0"/>
                      </a:rPr>
                      <m:t>&lt; ∞</m:t>
                    </m:r>
                  </m:oMath>
                </a14:m>
                <a:endParaRPr lang="en-US" dirty="0"/>
              </a:p>
              <a:p>
                <a:endParaRPr lang="en-US" dirty="0"/>
              </a:p>
              <a:p>
                <a:r>
                  <a:rPr lang="en-US" dirty="0"/>
                  <a:t>Sort the </a:t>
                </a:r>
                <a14:m>
                  <m:oMath xmlns:m="http://schemas.openxmlformats.org/officeDocument/2006/math">
                    <m:r>
                      <a:rPr lang="en-US" b="0" i="1" smtClean="0">
                        <a:latin typeface="Cambria Math" panose="02040503050406030204" pitchFamily="18" charset="0"/>
                      </a:rPr>
                      <m:t>𝑛</m:t>
                    </m:r>
                  </m:oMath>
                </a14:m>
                <a:r>
                  <a:rPr lang="en-US" dirty="0"/>
                  <a:t> gradients</a:t>
                </a:r>
              </a:p>
              <a:p>
                <a:endParaRPr lang="en-US" dirty="0"/>
              </a:p>
              <a:p>
                <a:r>
                  <a:rPr lang="en-US" dirty="0"/>
                  <a:t>Discard smallest </a:t>
                </a:r>
                <a14:m>
                  <m:oMath xmlns:m="http://schemas.openxmlformats.org/officeDocument/2006/math">
                    <m:r>
                      <a:rPr lang="en-US" b="0" i="1" smtClean="0">
                        <a:latin typeface="Cambria Math" panose="02040503050406030204" pitchFamily="18" charset="0"/>
                      </a:rPr>
                      <m:t>𝑡</m:t>
                    </m:r>
                  </m:oMath>
                </a14:m>
                <a:r>
                  <a:rPr lang="en-US" dirty="0"/>
                  <a:t> and largest </a:t>
                </a:r>
                <a14:m>
                  <m:oMath xmlns:m="http://schemas.openxmlformats.org/officeDocument/2006/math">
                    <m:r>
                      <a:rPr lang="en-US" b="0" i="1" smtClean="0">
                        <a:latin typeface="Cambria Math" panose="02040503050406030204" pitchFamily="18" charset="0"/>
                      </a:rPr>
                      <m:t>𝑡</m:t>
                    </m:r>
                  </m:oMath>
                </a14:m>
                <a:r>
                  <a:rPr lang="en-US" dirty="0"/>
                  <a:t> gradients</a:t>
                </a:r>
              </a:p>
              <a:p>
                <a:endParaRPr lang="en-US" dirty="0"/>
              </a:p>
              <a:p>
                <a:r>
                  <a:rPr lang="en-US" dirty="0"/>
                  <a:t>Filtered gradient = average of the remaining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𝑛</m:t>
                        </m:r>
                        <m:r>
                          <a:rPr lang="en-US" b="0" i="1" smtClean="0">
                            <a:latin typeface="Cambria Math" panose="02040503050406030204" pitchFamily="18" charset="0"/>
                          </a:rPr>
                          <m:t>−2</m:t>
                        </m:r>
                        <m:r>
                          <a:rPr lang="en-US" b="0" i="1" smtClean="0">
                            <a:latin typeface="Cambria Math" panose="02040503050406030204" pitchFamily="18" charset="0"/>
                          </a:rPr>
                          <m:t>𝑡</m:t>
                        </m:r>
                      </m:e>
                    </m:d>
                  </m:oMath>
                </a14:m>
                <a:br>
                  <a:rPr lang="en-US" dirty="0"/>
                </a:br>
                <a:r>
                  <a:rPr lang="en-US" dirty="0"/>
                  <a:t>			  gradients</a:t>
                </a:r>
              </a:p>
            </p:txBody>
          </p:sp>
        </mc:Choice>
        <mc:Fallback xmlns="">
          <p:sp>
            <p:nvSpPr>
              <p:cNvPr id="3" name="Content Placeholder 2">
                <a:extLst>
                  <a:ext uri="{FF2B5EF4-FFF2-40B4-BE49-F238E27FC236}">
                    <a16:creationId xmlns:a16="http://schemas.microsoft.com/office/drawing/2014/main" id="{46CA5F8B-F74B-1645-B37D-C0E80091F9A1}"/>
                  </a:ext>
                </a:extLst>
              </p:cNvPr>
              <p:cNvSpPr>
                <a:spLocks noGrp="1" noRot="1" noChangeAspect="1" noMove="1" noResize="1" noEditPoints="1" noAdjustHandles="1" noChangeArrowheads="1" noChangeShapeType="1" noTextEdit="1"/>
              </p:cNvSpPr>
              <p:nvPr>
                <p:ph idx="1"/>
              </p:nvPr>
            </p:nvSpPr>
            <p:spPr>
              <a:blipFill>
                <a:blip r:embed="rId3"/>
                <a:stretch>
                  <a:fillRect l="-163" t="-1111"/>
                </a:stretch>
              </a:blipFill>
            </p:spPr>
            <p:txBody>
              <a:bodyPr/>
              <a:lstStyle/>
              <a:p>
                <a:r>
                  <a:rPr lang="en-US">
                    <a:noFill/>
                  </a:rPr>
                  <a:t> </a:t>
                </a:r>
              </a:p>
            </p:txBody>
          </p:sp>
        </mc:Fallback>
      </mc:AlternateContent>
    </p:spTree>
    <p:extLst>
      <p:ext uri="{BB962C8B-B14F-4D97-AF65-F5344CB8AC3E}">
        <p14:creationId xmlns:p14="http://schemas.microsoft.com/office/powerpoint/2010/main" val="31097849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8C83703-C106-4840-A8CD-17570B45237E}"/>
                  </a:ext>
                </a:extLst>
              </p:cNvPr>
              <p:cNvSpPr>
                <a:spLocks noGrp="1"/>
              </p:cNvSpPr>
              <p:nvPr>
                <p:ph type="title"/>
              </p:nvPr>
            </p:nvSpPr>
            <p:spPr/>
            <p:txBody>
              <a:bodyPr/>
              <a:lstStyle/>
              <a:p>
                <a:r>
                  <a:rPr lang="en-US" dirty="0"/>
                  <a:t>Results for Scalar Argument </a:t>
                </a:r>
                <a14:m>
                  <m:oMath xmlns:m="http://schemas.openxmlformats.org/officeDocument/2006/math">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a14:m>
                <a:endParaRPr lang="en-US" dirty="0"/>
              </a:p>
            </p:txBody>
          </p:sp>
        </mc:Choice>
        <mc:Fallback xmlns="">
          <p:sp>
            <p:nvSpPr>
              <p:cNvPr id="2" name="Title 1">
                <a:extLst>
                  <a:ext uri="{FF2B5EF4-FFF2-40B4-BE49-F238E27FC236}">
                    <a16:creationId xmlns:a16="http://schemas.microsoft.com/office/drawing/2014/main" id="{38C83703-C106-4840-A8CD-17570B45237E}"/>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22CBD3A-7EDD-D347-99FB-891084C7777A}"/>
                  </a:ext>
                </a:extLst>
              </p:cNvPr>
              <p:cNvSpPr>
                <a:spLocks noGrp="1"/>
              </p:cNvSpPr>
              <p:nvPr>
                <p:ph idx="1"/>
              </p:nvPr>
            </p:nvSpPr>
            <p:spPr/>
            <p:txBody>
              <a:bodyPr/>
              <a:lstStyle/>
              <a:p>
                <a:r>
                  <a:rPr lang="en-US" dirty="0"/>
                  <a:t>For each faulty agent,</a:t>
                </a:r>
                <a:br>
                  <a:rPr lang="en-US" dirty="0"/>
                </a:br>
                <a:r>
                  <a:rPr lang="en-US" dirty="0">
                    <a:solidFill>
                      <a:srgbClr val="C00000"/>
                    </a:solidFill>
                  </a:rPr>
                  <a:t>a good agent may be sacrificed (i.e., ignored)</a:t>
                </a:r>
                <a:br>
                  <a:rPr lang="en-US" dirty="0">
                    <a:solidFill>
                      <a:srgbClr val="C00000"/>
                    </a:solidFill>
                  </a:rPr>
                </a:br>
                <a:br>
                  <a:rPr lang="en-US" dirty="0">
                    <a:solidFill>
                      <a:srgbClr val="C00000"/>
                    </a:solidFill>
                  </a:rPr>
                </a:br>
                <a:r>
                  <a:rPr lang="en-US" dirty="0">
                    <a:solidFill>
                      <a:srgbClr val="C00000"/>
                    </a:solidFill>
                  </a:rPr>
                  <a:t>		</a:t>
                </a:r>
                <a:r>
                  <a:rPr lang="en-US" dirty="0">
                    <a:solidFill>
                      <a:schemeClr val="bg2">
                        <a:lumMod val="75000"/>
                      </a:schemeClr>
                    </a:solidFill>
                    <a:sym typeface="Wingdings" pitchFamily="2" charset="2"/>
                  </a:rPr>
                  <a:t> </a:t>
                </a:r>
                <a14:m>
                  <m:oMath xmlns:m="http://schemas.openxmlformats.org/officeDocument/2006/math">
                    <m:r>
                      <a:rPr lang="en-US" b="0" i="0" smtClean="0">
                        <a:latin typeface="Cambria Math" panose="02040503050406030204" pitchFamily="18" charset="0"/>
                      </a:rPr>
                      <m:t> </m:t>
                    </m:r>
                    <m:r>
                      <a:rPr lang="en-US" b="0" i="1" smtClean="0">
                        <a:latin typeface="Cambria Math" panose="02040503050406030204" pitchFamily="18" charset="0"/>
                      </a:rPr>
                      <m:t>𝑡</m:t>
                    </m:r>
                    <m:r>
                      <a:rPr lang="en-US" i="1">
                        <a:latin typeface="Cambria Math" panose="02040503050406030204" pitchFamily="18" charset="0"/>
                      </a:rPr>
                      <m:t> </m:t>
                    </m:r>
                  </m:oMath>
                </a14:m>
                <a:r>
                  <a:rPr lang="en-US" dirty="0">
                    <a:solidFill>
                      <a:schemeClr val="bg2">
                        <a:lumMod val="75000"/>
                      </a:schemeClr>
                    </a:solidFill>
                    <a:sym typeface="Wingdings" pitchFamily="2" charset="2"/>
                  </a:rPr>
                  <a:t> good agents may have weight 0</a:t>
                </a:r>
              </a:p>
              <a:p>
                <a:pPr marL="0" indent="0">
                  <a:buNone/>
                </a:pPr>
                <a:endParaRPr lang="en-US" dirty="0">
                  <a:sym typeface="Wingdings" pitchFamily="2" charset="2"/>
                </a:endParaRPr>
              </a:p>
              <a:p>
                <a:pPr marL="0" indent="0">
                  <a:buNone/>
                </a:pPr>
                <a:endParaRPr lang="en-US" dirty="0">
                  <a:sym typeface="Wingdings" pitchFamily="2" charset="2"/>
                </a:endParaRPr>
              </a:p>
              <a:p>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422CBD3A-7EDD-D347-99FB-891084C7777A}"/>
                  </a:ext>
                </a:extLst>
              </p:cNvPr>
              <p:cNvSpPr>
                <a:spLocks noGrp="1" noRot="1" noChangeAspect="1" noMove="1" noResize="1" noEditPoints="1" noAdjustHandles="1" noChangeArrowheads="1" noChangeShapeType="1" noTextEdit="1"/>
              </p:cNvSpPr>
              <p:nvPr>
                <p:ph idx="1"/>
              </p:nvPr>
            </p:nvSpPr>
            <p:spPr>
              <a:blipFill>
                <a:blip r:embed="rId3"/>
                <a:stretch>
                  <a:fillRect l="-163" t="-1111"/>
                </a:stretch>
              </a:blipFill>
            </p:spPr>
            <p:txBody>
              <a:bodyPr/>
              <a:lstStyle/>
              <a:p>
                <a:r>
                  <a:rPr lang="en-US">
                    <a:noFill/>
                  </a:rPr>
                  <a:t> </a:t>
                </a:r>
              </a:p>
            </p:txBody>
          </p:sp>
        </mc:Fallback>
      </mc:AlternateContent>
    </p:spTree>
    <p:extLst>
      <p:ext uri="{BB962C8B-B14F-4D97-AF65-F5344CB8AC3E}">
        <p14:creationId xmlns:p14="http://schemas.microsoft.com/office/powerpoint/2010/main" val="242197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8C83703-C106-4840-A8CD-17570B45237E}"/>
                  </a:ext>
                </a:extLst>
              </p:cNvPr>
              <p:cNvSpPr>
                <a:spLocks noGrp="1"/>
              </p:cNvSpPr>
              <p:nvPr>
                <p:ph type="title"/>
              </p:nvPr>
            </p:nvSpPr>
            <p:spPr/>
            <p:txBody>
              <a:bodyPr/>
              <a:lstStyle/>
              <a:p>
                <a:r>
                  <a:rPr lang="en-US" dirty="0"/>
                  <a:t>Results for Scalar Argument </a:t>
                </a:r>
                <a14:m>
                  <m:oMath xmlns:m="http://schemas.openxmlformats.org/officeDocument/2006/math">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a14:m>
                <a:endParaRPr lang="en-US" dirty="0"/>
              </a:p>
            </p:txBody>
          </p:sp>
        </mc:Choice>
        <mc:Fallback xmlns="">
          <p:sp>
            <p:nvSpPr>
              <p:cNvPr id="2" name="Title 1">
                <a:extLst>
                  <a:ext uri="{FF2B5EF4-FFF2-40B4-BE49-F238E27FC236}">
                    <a16:creationId xmlns:a16="http://schemas.microsoft.com/office/drawing/2014/main" id="{38C83703-C106-4840-A8CD-17570B45237E}"/>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22CBD3A-7EDD-D347-99FB-891084C7777A}"/>
                  </a:ext>
                </a:extLst>
              </p:cNvPr>
              <p:cNvSpPr>
                <a:spLocks noGrp="1"/>
              </p:cNvSpPr>
              <p:nvPr>
                <p:ph idx="1"/>
              </p:nvPr>
            </p:nvSpPr>
            <p:spPr/>
            <p:txBody>
              <a:bodyPr/>
              <a:lstStyle/>
              <a:p>
                <a:r>
                  <a:rPr lang="en-US" dirty="0"/>
                  <a:t>For each faulty agent,</a:t>
                </a:r>
                <a:br>
                  <a:rPr lang="en-US" dirty="0"/>
                </a:br>
                <a:r>
                  <a:rPr lang="en-US" dirty="0">
                    <a:solidFill>
                      <a:srgbClr val="C00000"/>
                    </a:solidFill>
                  </a:rPr>
                  <a:t>a good agent may be sacrificed (i.e., ignored)</a:t>
                </a:r>
                <a:br>
                  <a:rPr lang="en-US" dirty="0">
                    <a:solidFill>
                      <a:srgbClr val="C00000"/>
                    </a:solidFill>
                  </a:rPr>
                </a:br>
                <a:br>
                  <a:rPr lang="en-US" dirty="0">
                    <a:solidFill>
                      <a:srgbClr val="C00000"/>
                    </a:solidFill>
                  </a:rPr>
                </a:br>
                <a:r>
                  <a:rPr lang="en-US" dirty="0">
                    <a:solidFill>
                      <a:srgbClr val="C00000"/>
                    </a:solidFill>
                  </a:rPr>
                  <a:t>		</a:t>
                </a:r>
                <a:r>
                  <a:rPr lang="en-US" dirty="0">
                    <a:solidFill>
                      <a:schemeClr val="bg2">
                        <a:lumMod val="75000"/>
                      </a:schemeClr>
                    </a:solidFill>
                    <a:sym typeface="Wingdings" pitchFamily="2" charset="2"/>
                  </a:rPr>
                  <a:t> </a:t>
                </a:r>
                <a14:m>
                  <m:oMath xmlns:m="http://schemas.openxmlformats.org/officeDocument/2006/math">
                    <m:r>
                      <a:rPr lang="en-US" b="0" i="0" smtClean="0">
                        <a:latin typeface="Cambria Math" panose="02040503050406030204" pitchFamily="18" charset="0"/>
                      </a:rPr>
                      <m:t> </m:t>
                    </m:r>
                    <m:r>
                      <a:rPr lang="en-US" b="0" i="1" smtClean="0">
                        <a:latin typeface="Cambria Math" panose="02040503050406030204" pitchFamily="18" charset="0"/>
                      </a:rPr>
                      <m:t>𝑡</m:t>
                    </m:r>
                    <m:r>
                      <a:rPr lang="en-US" i="1">
                        <a:latin typeface="Cambria Math" panose="02040503050406030204" pitchFamily="18" charset="0"/>
                      </a:rPr>
                      <m:t> </m:t>
                    </m:r>
                  </m:oMath>
                </a14:m>
                <a:r>
                  <a:rPr lang="en-US" dirty="0">
                    <a:solidFill>
                      <a:schemeClr val="bg2">
                        <a:lumMod val="75000"/>
                      </a:schemeClr>
                    </a:solidFill>
                    <a:sym typeface="Wingdings" pitchFamily="2" charset="2"/>
                  </a:rPr>
                  <a:t> good agents may have weight 0</a:t>
                </a:r>
              </a:p>
              <a:p>
                <a:pPr marL="0" indent="0">
                  <a:buNone/>
                </a:pPr>
                <a:endParaRPr lang="en-US" dirty="0">
                  <a:sym typeface="Wingdings" pitchFamily="2" charset="2"/>
                </a:endParaRPr>
              </a:p>
              <a:p>
                <a:pPr marL="0" indent="0">
                  <a:buNone/>
                </a:pPr>
                <a:endParaRPr lang="en-US" dirty="0">
                  <a:sym typeface="Wingdings" pitchFamily="2" charset="2"/>
                </a:endParaRPr>
              </a:p>
              <a:p>
                <a:r>
                  <a:rPr lang="en-US" dirty="0"/>
                  <a:t>But remaining </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𝑛</m:t>
                    </m:r>
                    <m:r>
                      <a:rPr lang="en-US" i="1" dirty="0">
                        <a:latin typeface="Cambria Math" panose="02040503050406030204" pitchFamily="18" charset="0"/>
                        <a:ea typeface="Cambria Math" panose="02040503050406030204" pitchFamily="18" charset="0"/>
                      </a:rPr>
                      <m:t>−2</m:t>
                    </m:r>
                    <m:r>
                      <a:rPr lang="en-US" i="1" dirty="0">
                        <a:latin typeface="Cambria Math" panose="02040503050406030204" pitchFamily="18" charset="0"/>
                        <a:ea typeface="Cambria Math" panose="02040503050406030204" pitchFamily="18" charset="0"/>
                      </a:rPr>
                      <m:t>𝑡</m:t>
                    </m:r>
                    <m:r>
                      <a:rPr lang="en-US" i="1" dirty="0">
                        <a:latin typeface="Cambria Math" panose="02040503050406030204" pitchFamily="18" charset="0"/>
                        <a:ea typeface="Cambria Math" panose="02040503050406030204" pitchFamily="18" charset="0"/>
                      </a:rPr>
                      <m:t>)</m:t>
                    </m:r>
                  </m:oMath>
                </a14:m>
                <a:r>
                  <a:rPr lang="en-US" dirty="0"/>
                  <a:t> agents get</a:t>
                </a:r>
                <a:br>
                  <a:rPr lang="en-US" dirty="0"/>
                </a:br>
                <a:r>
                  <a:rPr lang="en-US" dirty="0"/>
                  <a:t>almost uniform weight</a:t>
                </a:r>
              </a:p>
              <a:p>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422CBD3A-7EDD-D347-99FB-891084C7777A}"/>
                  </a:ext>
                </a:extLst>
              </p:cNvPr>
              <p:cNvSpPr>
                <a:spLocks noGrp="1" noRot="1" noChangeAspect="1" noMove="1" noResize="1" noEditPoints="1" noAdjustHandles="1" noChangeArrowheads="1" noChangeShapeType="1" noTextEdit="1"/>
              </p:cNvSpPr>
              <p:nvPr>
                <p:ph idx="1"/>
              </p:nvPr>
            </p:nvSpPr>
            <p:spPr>
              <a:blipFill>
                <a:blip r:embed="rId3"/>
                <a:stretch>
                  <a:fillRect l="-163" t="-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E9FC1B9-02C2-CE49-8F76-1198C3B05DA5}"/>
                  </a:ext>
                </a:extLst>
              </p:cNvPr>
              <p:cNvSpPr txBox="1"/>
              <p:nvPr/>
            </p:nvSpPr>
            <p:spPr>
              <a:xfrm>
                <a:off x="6978566" y="3810000"/>
                <a:ext cx="1904176" cy="904863"/>
              </a:xfrm>
              <a:prstGeom prst="rect">
                <a:avLst/>
              </a:prstGeom>
              <a:solidFill>
                <a:srgbClr val="FFFF00"/>
              </a:solidFill>
            </p:spPr>
            <p:txBody>
              <a:bodyPr wrap="none" rtlCol="0">
                <a:spAutoFit/>
              </a:bodyPr>
              <a:lstStyle/>
              <a:p>
                <a:pPr>
                  <a:buNone/>
                </a:pPr>
                <a14:m>
                  <m:oMath xmlns:m="http://schemas.openxmlformats.org/officeDocument/2006/math">
                    <m:r>
                      <a:rPr lang="en-US" i="1" dirty="0">
                        <a:latin typeface="Cambria Math" panose="02040503050406030204" pitchFamily="18" charset="0"/>
                        <a:ea typeface="Cambria Math" panose="02040503050406030204" pitchFamily="18" charset="0"/>
                      </a:rPr>
                      <m:t>𝑛</m:t>
                    </m:r>
                  </m:oMath>
                </a14:m>
                <a:r>
                  <a:rPr lang="en-US" dirty="0">
                    <a:latin typeface="Arial" panose="020B0604020202020204" pitchFamily="34" charset="0"/>
                    <a:cs typeface="Arial" panose="020B0604020202020204" pitchFamily="34" charset="0"/>
                  </a:rPr>
                  <a:t> agents,</a:t>
                </a:r>
              </a:p>
              <a:p>
                <a:pPr>
                  <a:buNone/>
                </a:pPr>
                <a:r>
                  <a:rPr lang="en-US" dirty="0">
                    <a:latin typeface="Arial" panose="020B0604020202020204" pitchFamily="34" charset="0"/>
                    <a:cs typeface="Arial" panose="020B0604020202020204" pitchFamily="34" charset="0"/>
                  </a:rPr>
                  <a:t>up to </a:t>
                </a:r>
                <a14:m>
                  <m:oMath xmlns:m="http://schemas.openxmlformats.org/officeDocument/2006/math">
                    <m:r>
                      <a:rPr lang="en-US" i="1" dirty="0" smtClean="0">
                        <a:latin typeface="Cambria Math" panose="02040503050406030204" pitchFamily="18" charset="0"/>
                        <a:ea typeface="Cambria Math" panose="02040503050406030204" pitchFamily="18" charset="0"/>
                      </a:rPr>
                      <m:t>𝑡</m:t>
                    </m:r>
                  </m:oMath>
                </a14:m>
                <a:r>
                  <a:rPr lang="en-US" dirty="0">
                    <a:latin typeface="Arial" panose="020B0604020202020204" pitchFamily="34" charset="0"/>
                    <a:cs typeface="Arial" panose="020B0604020202020204" pitchFamily="34" charset="0"/>
                  </a:rPr>
                  <a:t> faulty</a:t>
                </a:r>
              </a:p>
            </p:txBody>
          </p:sp>
        </mc:Choice>
        <mc:Fallback xmlns="">
          <p:sp>
            <p:nvSpPr>
              <p:cNvPr id="4" name="TextBox 3">
                <a:extLst>
                  <a:ext uri="{FF2B5EF4-FFF2-40B4-BE49-F238E27FC236}">
                    <a16:creationId xmlns:a16="http://schemas.microsoft.com/office/drawing/2014/main" id="{DE9FC1B9-02C2-CE49-8F76-1198C3B05DA5}"/>
                  </a:ext>
                </a:extLst>
              </p:cNvPr>
              <p:cNvSpPr txBox="1">
                <a:spLocks noRot="1" noChangeAspect="1" noMove="1" noResize="1" noEditPoints="1" noAdjustHandles="1" noChangeArrowheads="1" noChangeShapeType="1" noTextEdit="1"/>
              </p:cNvSpPr>
              <p:nvPr/>
            </p:nvSpPr>
            <p:spPr>
              <a:xfrm>
                <a:off x="6978566" y="3810000"/>
                <a:ext cx="1904176" cy="904863"/>
              </a:xfrm>
              <a:prstGeom prst="rect">
                <a:avLst/>
              </a:prstGeom>
              <a:blipFill>
                <a:blip r:embed="rId4"/>
                <a:stretch>
                  <a:fillRect l="-3974" t="-5634" r="-4636" b="-14085"/>
                </a:stretch>
              </a:blipFill>
            </p:spPr>
            <p:txBody>
              <a:bodyPr/>
              <a:lstStyle/>
              <a:p>
                <a:r>
                  <a:rPr lang="en-US">
                    <a:noFill/>
                  </a:rPr>
                  <a:t> </a:t>
                </a:r>
              </a:p>
            </p:txBody>
          </p:sp>
        </mc:Fallback>
      </mc:AlternateContent>
    </p:spTree>
    <p:extLst>
      <p:ext uri="{BB962C8B-B14F-4D97-AF65-F5344CB8AC3E}">
        <p14:creationId xmlns:p14="http://schemas.microsoft.com/office/powerpoint/2010/main" val="32504029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645DE49-BB30-9343-A426-DE66269BA676}"/>
                  </a:ext>
                </a:extLst>
              </p:cNvPr>
              <p:cNvSpPr>
                <a:spLocks noGrp="1"/>
              </p:cNvSpPr>
              <p:nvPr>
                <p:ph type="title"/>
              </p:nvPr>
            </p:nvSpPr>
            <p:spPr/>
            <p:txBody>
              <a:bodyPr/>
              <a:lstStyle/>
              <a:p>
                <a:r>
                  <a:rPr lang="en-US" dirty="0"/>
                  <a:t>Results for Scalar Argument </a:t>
                </a:r>
                <a14:m>
                  <m:oMath xmlns:m="http://schemas.openxmlformats.org/officeDocument/2006/math">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a14:m>
                <a:endParaRPr lang="en-US" dirty="0"/>
              </a:p>
            </p:txBody>
          </p:sp>
        </mc:Choice>
        <mc:Fallback xmlns="">
          <p:sp>
            <p:nvSpPr>
              <p:cNvPr id="2" name="Title 1">
                <a:extLst>
                  <a:ext uri="{FF2B5EF4-FFF2-40B4-BE49-F238E27FC236}">
                    <a16:creationId xmlns:a16="http://schemas.microsoft.com/office/drawing/2014/main" id="{A645DE49-BB30-9343-A426-DE66269BA676}"/>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BAFCE67-C2D5-1040-9D73-E983BB422CDF}"/>
                  </a:ext>
                </a:extLst>
              </p:cNvPr>
              <p:cNvSpPr>
                <a:spLocks noGrp="1"/>
              </p:cNvSpPr>
              <p:nvPr>
                <p:ph idx="1"/>
              </p:nvPr>
            </p:nvSpPr>
            <p:spPr>
              <a:xfrm>
                <a:off x="685800" y="1524000"/>
                <a:ext cx="8066314" cy="4572000"/>
              </a:xfrm>
            </p:spPr>
            <p:txBody>
              <a:bodyPr/>
              <a:lstStyle/>
              <a:p>
                <a:pPr marL="0" indent="0">
                  <a:buNone/>
                </a:pPr>
                <a:r>
                  <a:rPr lang="en-US" dirty="0"/>
                  <a:t>Computes</a:t>
                </a:r>
              </a:p>
              <a:p>
                <a:endParaRPr lang="en-US" dirty="0"/>
              </a:p>
              <a:p>
                <a:endParaRPr lang="en-US" dirty="0"/>
              </a:p>
              <a:p>
                <a:endParaRPr lang="en-US" dirty="0"/>
              </a:p>
              <a:p>
                <a:pPr marL="0" indent="0">
                  <a:buNone/>
                </a:pPr>
                <a:endParaRPr lang="en-US" dirty="0"/>
              </a:p>
              <a:p>
                <a:pPr marL="0" indent="0">
                  <a:buNone/>
                </a:pPr>
                <a:endParaRPr lang="en-US" dirty="0"/>
              </a:p>
              <a:p>
                <a:pPr marL="0" indent="0">
                  <a:buNone/>
                </a:pPr>
                <a:r>
                  <a:rPr lang="en-US" dirty="0"/>
                  <a:t>for some </a:t>
                </a:r>
                <a:r>
                  <a:rPr lang="en-US" dirty="0">
                    <a:solidFill>
                      <a:srgbClr val="FF0000"/>
                    </a:solidFill>
                  </a:rPr>
                  <a:t>unknown</a:t>
                </a:r>
                <a:r>
                  <a:rPr lang="en-US" dirty="0"/>
                  <a:t> weights (</a:t>
                </a:r>
                <a14:m>
                  <m:oMath xmlns:m="http://schemas.openxmlformats.org/officeDocument/2006/math">
                    <m:sSub>
                      <m:sSubPr>
                        <m:ctrlPr>
                          <a:rPr lang="en-US" i="1">
                            <a:solidFill>
                              <a:schemeClr val="accent1">
                                <a:lumMod val="50000"/>
                              </a:schemeClr>
                            </a:solidFill>
                            <a:latin typeface="Cambria Math" panose="02040503050406030204" pitchFamily="18" charset="0"/>
                          </a:rPr>
                        </m:ctrlPr>
                      </m:sSubPr>
                      <m:e>
                        <m:r>
                          <a:rPr lang="en-US" i="1">
                            <a:solidFill>
                              <a:schemeClr val="accent1">
                                <a:lumMod val="50000"/>
                              </a:schemeClr>
                            </a:solidFill>
                            <a:latin typeface="Cambria Math" panose="02040503050406030204" pitchFamily="18" charset="0"/>
                            <a:ea typeface="Cambria Math" panose="02040503050406030204" pitchFamily="18" charset="0"/>
                          </a:rPr>
                          <m:t>𝛼</m:t>
                        </m:r>
                      </m:e>
                      <m:sub>
                        <m:r>
                          <a:rPr lang="en-US" i="1">
                            <a:solidFill>
                              <a:schemeClr val="accent1">
                                <a:lumMod val="50000"/>
                              </a:schemeClr>
                            </a:solidFill>
                            <a:latin typeface="Cambria Math" panose="02040503050406030204" pitchFamily="18" charset="0"/>
                          </a:rPr>
                          <m:t>𝑖</m:t>
                        </m:r>
                      </m:sub>
                    </m:sSub>
                  </m:oMath>
                </a14:m>
                <a:r>
                  <a:rPr lang="en-US" dirty="0"/>
                  <a:t>)</a:t>
                </a:r>
              </a:p>
              <a:p>
                <a:endParaRPr lang="en-US" dirty="0"/>
              </a:p>
              <a:p>
                <a:pPr marL="0" indent="0">
                  <a:buNone/>
                </a:pPr>
                <a:r>
                  <a:rPr lang="en-US" dirty="0"/>
                  <a:t>where at least </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𝑛</m:t>
                    </m:r>
                    <m:r>
                      <a:rPr lang="en-US" i="1" dirty="0">
                        <a:latin typeface="Cambria Math" panose="02040503050406030204" pitchFamily="18" charset="0"/>
                        <a:ea typeface="Cambria Math" panose="02040503050406030204" pitchFamily="18" charset="0"/>
                      </a:rPr>
                      <m:t>−2</m:t>
                    </m:r>
                    <m:r>
                      <a:rPr lang="en-US" i="1" dirty="0">
                        <a:latin typeface="Cambria Math" panose="02040503050406030204" pitchFamily="18" charset="0"/>
                        <a:ea typeface="Cambria Math" panose="02040503050406030204" pitchFamily="18" charset="0"/>
                      </a:rPr>
                      <m:t>𝑡</m:t>
                    </m:r>
                  </m:oMath>
                </a14:m>
                <a:r>
                  <a:rPr lang="en-US" dirty="0"/>
                  <a:t>) good agents have weight</a:t>
                </a:r>
                <a:br>
                  <a:rPr lang="en-US" dirty="0"/>
                </a:br>
                <a14:m>
                  <m:oMathPara xmlns:m="http://schemas.openxmlformats.org/officeDocument/2006/math">
                    <m:oMathParaPr>
                      <m:jc m:val="centerGroup"/>
                    </m:oMathParaPr>
                    <m:oMath xmlns:m="http://schemas.openxmlformats.org/officeDocument/2006/math">
                      <m:sSub>
                        <m:sSubPr>
                          <m:ctrlPr>
                            <a:rPr lang="en-US" i="1">
                              <a:solidFill>
                                <a:schemeClr val="accent2">
                                  <a:lumMod val="50000"/>
                                </a:schemeClr>
                              </a:solidFill>
                              <a:latin typeface="Cambria Math" panose="02040503050406030204" pitchFamily="18" charset="0"/>
                            </a:rPr>
                          </m:ctrlPr>
                        </m:sSubPr>
                        <m:e>
                          <m:r>
                            <a:rPr lang="en-US" i="1">
                              <a:solidFill>
                                <a:schemeClr val="accent2">
                                  <a:lumMod val="50000"/>
                                </a:schemeClr>
                              </a:solidFill>
                              <a:latin typeface="Cambria Math" panose="02040503050406030204" pitchFamily="18" charset="0"/>
                              <a:ea typeface="Cambria Math" panose="02040503050406030204" pitchFamily="18" charset="0"/>
                            </a:rPr>
                            <m:t>𝛼</m:t>
                          </m:r>
                        </m:e>
                        <m:sub>
                          <m:r>
                            <a:rPr lang="en-US" i="1">
                              <a:solidFill>
                                <a:schemeClr val="accent2">
                                  <a:lumMod val="50000"/>
                                </a:schemeClr>
                              </a:solidFill>
                              <a:latin typeface="Cambria Math" panose="02040503050406030204" pitchFamily="18" charset="0"/>
                            </a:rPr>
                            <m:t>𝑖</m:t>
                          </m:r>
                        </m:sub>
                      </m:sSub>
                      <m:r>
                        <a:rPr lang="en-US" i="1">
                          <a:solidFill>
                            <a:schemeClr val="accent2">
                              <a:lumMod val="50000"/>
                            </a:schemeClr>
                          </a:solidFill>
                          <a:latin typeface="Cambria Math" panose="02040503050406030204" pitchFamily="18" charset="0"/>
                        </a:rPr>
                        <m:t> </m:t>
                      </m:r>
                      <m:r>
                        <a:rPr lang="en-US" dirty="0">
                          <a:latin typeface="Cambria Math" panose="02040503050406030204" pitchFamily="18" charset="0"/>
                          <a:ea typeface="Cambria Math" panose="02040503050406030204" pitchFamily="18" charset="0"/>
                        </a:rPr>
                        <m:t>≥</m:t>
                      </m:r>
                      <m:f>
                        <m:fPr>
                          <m:ctrlPr>
                            <a:rPr lang="en-US" i="1" dirty="0" smtClean="0">
                              <a:latin typeface="Cambria Math" panose="02040503050406030204" pitchFamily="18" charset="0"/>
                              <a:ea typeface="Cambria Math" panose="02040503050406030204" pitchFamily="18" charset="0"/>
                            </a:rPr>
                          </m:ctrlPr>
                        </m:fPr>
                        <m:num>
                          <m:r>
                            <a:rPr lang="en-US" b="0" i="1" dirty="0" smtClean="0">
                              <a:latin typeface="Cambria Math" panose="02040503050406030204" pitchFamily="18" charset="0"/>
                              <a:ea typeface="Cambria Math" panose="02040503050406030204" pitchFamily="18" charset="0"/>
                            </a:rPr>
                            <m:t>1</m:t>
                          </m:r>
                        </m:num>
                        <m:den>
                          <m:r>
                            <a:rPr lang="en-US" b="0" i="1" dirty="0" smtClean="0">
                              <a:latin typeface="Cambria Math" panose="02040503050406030204" pitchFamily="18" charset="0"/>
                              <a:ea typeface="Cambria Math" panose="02040503050406030204" pitchFamily="18" charset="0"/>
                            </a:rPr>
                            <m:t>2(</m:t>
                          </m:r>
                          <m:r>
                            <a:rPr lang="en-US" b="0" i="1" dirty="0" smtClean="0">
                              <a:latin typeface="Cambria Math" panose="02040503050406030204" pitchFamily="18" charset="0"/>
                              <a:ea typeface="Cambria Math" panose="02040503050406030204" pitchFamily="18" charset="0"/>
                            </a:rPr>
                            <m:t>𝑛</m:t>
                          </m:r>
                          <m:r>
                            <a:rPr lang="en-US" b="0" i="1" dirty="0" smtClean="0">
                              <a:latin typeface="Cambria Math" panose="02040503050406030204" pitchFamily="18" charset="0"/>
                              <a:ea typeface="Cambria Math" panose="02040503050406030204" pitchFamily="18" charset="0"/>
                            </a:rPr>
                            <m:t>−2</m:t>
                          </m:r>
                          <m:r>
                            <a:rPr lang="en-US" b="0" i="1" dirty="0" smtClean="0">
                              <a:latin typeface="Cambria Math" panose="02040503050406030204" pitchFamily="18" charset="0"/>
                              <a:ea typeface="Cambria Math" panose="02040503050406030204" pitchFamily="18" charset="0"/>
                            </a:rPr>
                            <m:t>𝑡</m:t>
                          </m:r>
                          <m:r>
                            <a:rPr lang="en-US" b="0" i="1" dirty="0" smtClean="0">
                              <a:latin typeface="Cambria Math" panose="02040503050406030204" pitchFamily="18" charset="0"/>
                              <a:ea typeface="Cambria Math" panose="02040503050406030204" pitchFamily="18" charset="0"/>
                            </a:rPr>
                            <m:t>)</m:t>
                          </m:r>
                        </m:den>
                      </m:f>
                    </m:oMath>
                  </m:oMathPara>
                </a14:m>
                <a:endParaRPr lang="en-US" dirty="0"/>
              </a:p>
            </p:txBody>
          </p:sp>
        </mc:Choice>
        <mc:Fallback xmlns="">
          <p:sp>
            <p:nvSpPr>
              <p:cNvPr id="3" name="Content Placeholder 2">
                <a:extLst>
                  <a:ext uri="{FF2B5EF4-FFF2-40B4-BE49-F238E27FC236}">
                    <a16:creationId xmlns:a16="http://schemas.microsoft.com/office/drawing/2014/main" id="{9BAFCE67-C2D5-1040-9D73-E983BB422CDF}"/>
                  </a:ext>
                </a:extLst>
              </p:cNvPr>
              <p:cNvSpPr>
                <a:spLocks noGrp="1" noRot="1" noChangeAspect="1" noMove="1" noResize="1" noEditPoints="1" noAdjustHandles="1" noChangeArrowheads="1" noChangeShapeType="1" noTextEdit="1"/>
              </p:cNvSpPr>
              <p:nvPr>
                <p:ph idx="1"/>
              </p:nvPr>
            </p:nvSpPr>
            <p:spPr>
              <a:xfrm>
                <a:off x="685800" y="1524000"/>
                <a:ext cx="8066314" cy="4572000"/>
              </a:xfrm>
              <a:blipFill>
                <a:blip r:embed="rId3"/>
                <a:stretch>
                  <a:fillRect l="-1101" t="-1111" b="-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5D72DC1-4EC7-2542-9262-CD91F3957DA2}"/>
                  </a:ext>
                </a:extLst>
              </p:cNvPr>
              <p:cNvSpPr txBox="1"/>
              <p:nvPr/>
            </p:nvSpPr>
            <p:spPr>
              <a:xfrm>
                <a:off x="3025830" y="1847525"/>
                <a:ext cx="3745484" cy="1693669"/>
              </a:xfrm>
              <a:prstGeom prst="rect">
                <a:avLst/>
              </a:prstGeom>
              <a:solidFill>
                <a:schemeClr val="accent6">
                  <a:lumMod val="20000"/>
                  <a:lumOff val="80000"/>
                </a:scheme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3200" b="0" dirty="0">
                  <a:solidFill>
                    <a:schemeClr val="accent2">
                      <a:lumMod val="50000"/>
                    </a:schemeClr>
                  </a:solidFill>
                  <a:latin typeface="Times" pitchFamily="2"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3200" b="0" dirty="0" err="1">
                    <a:solidFill>
                      <a:schemeClr val="accent2">
                        <a:lumMod val="50000"/>
                      </a:schemeClr>
                    </a:solidFill>
                    <a:latin typeface="Times" pitchFamily="2" charset="0"/>
                    <a:cs typeface="Arial" panose="020B0604020202020204" pitchFamily="34" charset="0"/>
                  </a:rPr>
                  <a:t>argmin</a:t>
                </a:r>
                <a:r>
                  <a:rPr lang="en-US" sz="3200" b="0" dirty="0">
                    <a:solidFill>
                      <a:schemeClr val="accent2">
                        <a:lumMod val="50000"/>
                      </a:schemeClr>
                    </a:solidFill>
                    <a:latin typeface="Arial" panose="020B0604020202020204" pitchFamily="34" charset="0"/>
                    <a:cs typeface="Arial" panose="020B0604020202020204" pitchFamily="34" charset="0"/>
                  </a:rPr>
                  <a:t> </a:t>
                </a:r>
                <a14:m>
                  <m:oMath xmlns:m="http://schemas.openxmlformats.org/officeDocument/2006/math">
                    <m:nary>
                      <m:naryPr>
                        <m:chr m:val="∑"/>
                        <m:supHide m:val="on"/>
                        <m:ctrlPr>
                          <a:rPr lang="en-US" sz="3200" b="0" i="1" smtClean="0">
                            <a:solidFill>
                              <a:schemeClr val="accent2">
                                <a:lumMod val="50000"/>
                              </a:schemeClr>
                            </a:solidFill>
                            <a:latin typeface="Cambria Math" panose="02040503050406030204" pitchFamily="18" charset="0"/>
                          </a:rPr>
                        </m:ctrlPr>
                      </m:naryPr>
                      <m:sub>
                        <m:r>
                          <m:rPr>
                            <m:brk m:alnAt="7"/>
                          </m:rPr>
                          <a:rPr lang="en-US" sz="3200" b="0" i="1" smtClean="0">
                            <a:solidFill>
                              <a:schemeClr val="accent2">
                                <a:lumMod val="50000"/>
                              </a:schemeClr>
                            </a:solidFill>
                            <a:latin typeface="Cambria Math" panose="02040503050406030204" pitchFamily="18" charset="0"/>
                          </a:rPr>
                          <m:t>𝑖</m:t>
                        </m:r>
                        <m:r>
                          <a:rPr lang="en-US" sz="3200" b="0" i="1" smtClean="0">
                            <a:solidFill>
                              <a:schemeClr val="accent2">
                                <a:lumMod val="50000"/>
                              </a:schemeClr>
                            </a:solidFill>
                            <a:latin typeface="Cambria Math" panose="02040503050406030204" pitchFamily="18" charset="0"/>
                            <a:ea typeface="Cambria Math" panose="02040503050406030204" pitchFamily="18" charset="0"/>
                          </a:rPr>
                          <m:t>∈</m:t>
                        </m:r>
                        <m:r>
                          <a:rPr lang="en-US" sz="3200" b="0" i="1" smtClean="0">
                            <a:solidFill>
                              <a:schemeClr val="accent2">
                                <a:lumMod val="50000"/>
                              </a:schemeClr>
                            </a:solidFill>
                            <a:latin typeface="Cambria Math" panose="02040503050406030204" pitchFamily="18" charset="0"/>
                            <a:ea typeface="Cambria Math" panose="02040503050406030204" pitchFamily="18" charset="0"/>
                          </a:rPr>
                          <m:t>𝐺</m:t>
                        </m:r>
                      </m:sub>
                      <m:sup/>
                      <m:e>
                        <m:sSub>
                          <m:sSubPr>
                            <m:ctrlPr>
                              <a:rPr lang="en-US" sz="3200" i="1">
                                <a:solidFill>
                                  <a:schemeClr val="accent2">
                                    <a:lumMod val="50000"/>
                                  </a:schemeClr>
                                </a:solidFill>
                                <a:latin typeface="Cambria Math" panose="02040503050406030204" pitchFamily="18" charset="0"/>
                              </a:rPr>
                            </m:ctrlPr>
                          </m:sSubPr>
                          <m:e>
                            <m:sSub>
                              <m:sSubPr>
                                <m:ctrlPr>
                                  <a:rPr lang="en-US" sz="3200" i="1" smtClean="0">
                                    <a:solidFill>
                                      <a:schemeClr val="accent1">
                                        <a:lumMod val="50000"/>
                                      </a:schemeClr>
                                    </a:solidFill>
                                    <a:latin typeface="Cambria Math" panose="02040503050406030204" pitchFamily="18" charset="0"/>
                                  </a:rPr>
                                </m:ctrlPr>
                              </m:sSubPr>
                              <m:e>
                                <m:r>
                                  <a:rPr lang="en-US" sz="3200" i="1" smtClean="0">
                                    <a:solidFill>
                                      <a:schemeClr val="accent1">
                                        <a:lumMod val="50000"/>
                                      </a:schemeClr>
                                    </a:solidFill>
                                    <a:latin typeface="Cambria Math" panose="02040503050406030204" pitchFamily="18" charset="0"/>
                                    <a:ea typeface="Cambria Math" panose="02040503050406030204" pitchFamily="18" charset="0"/>
                                  </a:rPr>
                                  <m:t>𝛼</m:t>
                                </m:r>
                              </m:e>
                              <m:sub>
                                <m:r>
                                  <a:rPr lang="en-US" sz="3200" b="0" i="1" smtClean="0">
                                    <a:solidFill>
                                      <a:schemeClr val="accent1">
                                        <a:lumMod val="50000"/>
                                      </a:schemeClr>
                                    </a:solidFill>
                                    <a:latin typeface="Cambria Math" panose="02040503050406030204" pitchFamily="18" charset="0"/>
                                  </a:rPr>
                                  <m:t>𝑖</m:t>
                                </m:r>
                              </m:sub>
                            </m:sSub>
                            <m:r>
                              <a:rPr lang="en-US" sz="3200" b="0" i="1" smtClean="0">
                                <a:solidFill>
                                  <a:schemeClr val="accent1">
                                    <a:lumMod val="50000"/>
                                  </a:schemeClr>
                                </a:solidFill>
                                <a:latin typeface="Cambria Math" panose="02040503050406030204" pitchFamily="18" charset="0"/>
                              </a:rPr>
                              <m:t> </m:t>
                            </m:r>
                            <m:r>
                              <a:rPr lang="en-US" sz="3200" i="1" smtClean="0">
                                <a:solidFill>
                                  <a:schemeClr val="accent2">
                                    <a:lumMod val="50000"/>
                                  </a:schemeClr>
                                </a:solidFill>
                                <a:latin typeface="Cambria Math" panose="02040503050406030204" pitchFamily="18" charset="0"/>
                              </a:rPr>
                              <m:t>𝑓</m:t>
                            </m:r>
                          </m:e>
                          <m:sub>
                            <m:r>
                              <a:rPr lang="en-US" sz="3200" i="1" smtClean="0">
                                <a:solidFill>
                                  <a:schemeClr val="accent2">
                                    <a:lumMod val="50000"/>
                                  </a:schemeClr>
                                </a:solidFill>
                                <a:latin typeface="Cambria Math" panose="02040503050406030204" pitchFamily="18" charset="0"/>
                              </a:rPr>
                              <m:t>𝑖</m:t>
                            </m:r>
                          </m:sub>
                        </m:sSub>
                        <m:d>
                          <m:dPr>
                            <m:ctrlPr>
                              <a:rPr lang="en-US" sz="3200" i="1">
                                <a:solidFill>
                                  <a:schemeClr val="accent2">
                                    <a:lumMod val="50000"/>
                                  </a:schemeClr>
                                </a:solidFill>
                                <a:latin typeface="Cambria Math" panose="02040503050406030204" pitchFamily="18" charset="0"/>
                              </a:rPr>
                            </m:ctrlPr>
                          </m:dPr>
                          <m:e>
                            <m:r>
                              <a:rPr lang="en-US" sz="3200" i="1" smtClean="0">
                                <a:solidFill>
                                  <a:schemeClr val="accent2">
                                    <a:lumMod val="50000"/>
                                  </a:schemeClr>
                                </a:solidFill>
                                <a:latin typeface="Cambria Math" panose="02040503050406030204" pitchFamily="18" charset="0"/>
                              </a:rPr>
                              <m:t>𝑥</m:t>
                            </m:r>
                          </m:e>
                        </m:d>
                      </m:e>
                    </m:nary>
                  </m:oMath>
                </a14:m>
                <a:endParaRPr lang="en-US" sz="3200" dirty="0">
                  <a:solidFill>
                    <a:schemeClr val="accent2">
                      <a:lumMod val="50000"/>
                    </a:schemeClr>
                  </a:solidFill>
                  <a:latin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4000" i="1" dirty="0">
                  <a:solidFill>
                    <a:srgbClr val="FF0000"/>
                  </a:solidFill>
                  <a:latin typeface="Arial" panose="020B0604020202020204" pitchFamily="34" charset="0"/>
                  <a:ea typeface="Helvetica"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85D72DC1-4EC7-2542-9262-CD91F3957DA2}"/>
                  </a:ext>
                </a:extLst>
              </p:cNvPr>
              <p:cNvSpPr txBox="1">
                <a:spLocks noRot="1" noChangeAspect="1" noMove="1" noResize="1" noEditPoints="1" noAdjustHandles="1" noChangeArrowheads="1" noChangeShapeType="1" noTextEdit="1"/>
              </p:cNvSpPr>
              <p:nvPr/>
            </p:nvSpPr>
            <p:spPr>
              <a:xfrm>
                <a:off x="3025830" y="1847525"/>
                <a:ext cx="3745484" cy="1693669"/>
              </a:xfrm>
              <a:prstGeom prst="rect">
                <a:avLst/>
              </a:prstGeom>
              <a:blipFill>
                <a:blip r:embed="rId4"/>
                <a:stretch>
                  <a:fillRect l="-2027" t="-17037" b="-33333"/>
                </a:stretch>
              </a:blipFill>
            </p:spPr>
            <p:txBody>
              <a:bodyPr/>
              <a:lstStyle/>
              <a:p>
                <a:r>
                  <a:rPr lang="en-US">
                    <a:noFill/>
                  </a:rPr>
                  <a:t> </a:t>
                </a:r>
              </a:p>
            </p:txBody>
          </p:sp>
        </mc:Fallback>
      </mc:AlternateContent>
    </p:spTree>
    <p:extLst>
      <p:ext uri="{BB962C8B-B14F-4D97-AF65-F5344CB8AC3E}">
        <p14:creationId xmlns:p14="http://schemas.microsoft.com/office/powerpoint/2010/main" val="24619261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645DE49-BB30-9343-A426-DE66269BA676}"/>
                  </a:ext>
                </a:extLst>
              </p:cNvPr>
              <p:cNvSpPr>
                <a:spLocks noGrp="1"/>
              </p:cNvSpPr>
              <p:nvPr>
                <p:ph type="title"/>
              </p:nvPr>
            </p:nvSpPr>
            <p:spPr/>
            <p:txBody>
              <a:bodyPr/>
              <a:lstStyle/>
              <a:p>
                <a:r>
                  <a:rPr lang="en-US" dirty="0"/>
                  <a:t>Results for Scalar Argument </a:t>
                </a:r>
                <a14:m>
                  <m:oMath xmlns:m="http://schemas.openxmlformats.org/officeDocument/2006/math">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a14:m>
                <a:endParaRPr lang="en-US" dirty="0"/>
              </a:p>
            </p:txBody>
          </p:sp>
        </mc:Choice>
        <mc:Fallback xmlns="">
          <p:sp>
            <p:nvSpPr>
              <p:cNvPr id="2" name="Title 1">
                <a:extLst>
                  <a:ext uri="{FF2B5EF4-FFF2-40B4-BE49-F238E27FC236}">
                    <a16:creationId xmlns:a16="http://schemas.microsoft.com/office/drawing/2014/main" id="{A645DE49-BB30-9343-A426-DE66269BA676}"/>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BAFCE67-C2D5-1040-9D73-E983BB422CDF}"/>
                  </a:ext>
                </a:extLst>
              </p:cNvPr>
              <p:cNvSpPr>
                <a:spLocks noGrp="1"/>
              </p:cNvSpPr>
              <p:nvPr>
                <p:ph idx="1"/>
              </p:nvPr>
            </p:nvSpPr>
            <p:spPr>
              <a:xfrm>
                <a:off x="685800" y="1524000"/>
                <a:ext cx="8066314" cy="4572000"/>
              </a:xfrm>
            </p:spPr>
            <p:txBody>
              <a:bodyPr/>
              <a:lstStyle/>
              <a:p>
                <a:pPr marL="0" indent="0">
                  <a:buNone/>
                </a:pPr>
                <a:r>
                  <a:rPr lang="en-US" dirty="0"/>
                  <a:t>Computes</a:t>
                </a:r>
              </a:p>
              <a:p>
                <a:endParaRPr lang="en-US" dirty="0"/>
              </a:p>
              <a:p>
                <a:endParaRPr lang="en-US" dirty="0"/>
              </a:p>
              <a:p>
                <a:endParaRPr lang="en-US" dirty="0"/>
              </a:p>
              <a:p>
                <a:pPr marL="0" indent="0">
                  <a:buNone/>
                </a:pPr>
                <a:endParaRPr lang="en-US" dirty="0"/>
              </a:p>
              <a:p>
                <a:pPr marL="0" indent="0">
                  <a:buNone/>
                </a:pPr>
                <a:endParaRPr lang="en-US" dirty="0"/>
              </a:p>
              <a:p>
                <a:pPr marL="0" indent="0">
                  <a:buNone/>
                </a:pPr>
                <a:r>
                  <a:rPr lang="en-US" dirty="0"/>
                  <a:t>for some </a:t>
                </a:r>
                <a:r>
                  <a:rPr lang="en-US" dirty="0">
                    <a:solidFill>
                      <a:srgbClr val="FF0000"/>
                    </a:solidFill>
                  </a:rPr>
                  <a:t>unknown</a:t>
                </a:r>
                <a:r>
                  <a:rPr lang="en-US" dirty="0"/>
                  <a:t> weights (</a:t>
                </a:r>
                <a14:m>
                  <m:oMath xmlns:m="http://schemas.openxmlformats.org/officeDocument/2006/math">
                    <m:sSub>
                      <m:sSubPr>
                        <m:ctrlPr>
                          <a:rPr lang="en-US" i="1">
                            <a:solidFill>
                              <a:schemeClr val="accent1">
                                <a:lumMod val="50000"/>
                              </a:schemeClr>
                            </a:solidFill>
                            <a:latin typeface="Cambria Math" panose="02040503050406030204" pitchFamily="18" charset="0"/>
                          </a:rPr>
                        </m:ctrlPr>
                      </m:sSubPr>
                      <m:e>
                        <m:r>
                          <a:rPr lang="en-US" i="1">
                            <a:solidFill>
                              <a:schemeClr val="accent1">
                                <a:lumMod val="50000"/>
                              </a:schemeClr>
                            </a:solidFill>
                            <a:latin typeface="Cambria Math" panose="02040503050406030204" pitchFamily="18" charset="0"/>
                            <a:ea typeface="Cambria Math" panose="02040503050406030204" pitchFamily="18" charset="0"/>
                          </a:rPr>
                          <m:t>𝛼</m:t>
                        </m:r>
                      </m:e>
                      <m:sub>
                        <m:r>
                          <a:rPr lang="en-US" i="1">
                            <a:solidFill>
                              <a:schemeClr val="accent1">
                                <a:lumMod val="50000"/>
                              </a:schemeClr>
                            </a:solidFill>
                            <a:latin typeface="Cambria Math" panose="02040503050406030204" pitchFamily="18" charset="0"/>
                          </a:rPr>
                          <m:t>𝑖</m:t>
                        </m:r>
                      </m:sub>
                    </m:sSub>
                  </m:oMath>
                </a14:m>
                <a:r>
                  <a:rPr lang="en-US" dirty="0"/>
                  <a:t>)</a:t>
                </a:r>
              </a:p>
              <a:p>
                <a:endParaRPr lang="en-US" dirty="0"/>
              </a:p>
              <a:p>
                <a:pPr marL="0" indent="0">
                  <a:buNone/>
                </a:pPr>
                <a:r>
                  <a:rPr lang="en-US" dirty="0"/>
                  <a:t>where at least </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𝑛</m:t>
                    </m:r>
                    <m:r>
                      <a:rPr lang="en-US" i="1" dirty="0">
                        <a:latin typeface="Cambria Math" panose="02040503050406030204" pitchFamily="18" charset="0"/>
                        <a:ea typeface="Cambria Math" panose="02040503050406030204" pitchFamily="18" charset="0"/>
                      </a:rPr>
                      <m:t>−2</m:t>
                    </m:r>
                    <m:r>
                      <a:rPr lang="en-US" i="1" dirty="0">
                        <a:latin typeface="Cambria Math" panose="02040503050406030204" pitchFamily="18" charset="0"/>
                        <a:ea typeface="Cambria Math" panose="02040503050406030204" pitchFamily="18" charset="0"/>
                      </a:rPr>
                      <m:t>𝑡</m:t>
                    </m:r>
                  </m:oMath>
                </a14:m>
                <a:r>
                  <a:rPr lang="en-US" dirty="0"/>
                  <a:t>) good agents have weight</a:t>
                </a:r>
                <a:br>
                  <a:rPr lang="en-US" dirty="0"/>
                </a:br>
                <a14:m>
                  <m:oMathPara xmlns:m="http://schemas.openxmlformats.org/officeDocument/2006/math">
                    <m:oMathParaPr>
                      <m:jc m:val="centerGroup"/>
                    </m:oMathParaPr>
                    <m:oMath xmlns:m="http://schemas.openxmlformats.org/officeDocument/2006/math">
                      <m:sSub>
                        <m:sSubPr>
                          <m:ctrlPr>
                            <a:rPr lang="en-US" i="1">
                              <a:solidFill>
                                <a:schemeClr val="accent2">
                                  <a:lumMod val="50000"/>
                                </a:schemeClr>
                              </a:solidFill>
                              <a:latin typeface="Cambria Math" panose="02040503050406030204" pitchFamily="18" charset="0"/>
                            </a:rPr>
                          </m:ctrlPr>
                        </m:sSubPr>
                        <m:e>
                          <m:r>
                            <a:rPr lang="en-US" i="1">
                              <a:solidFill>
                                <a:schemeClr val="accent2">
                                  <a:lumMod val="50000"/>
                                </a:schemeClr>
                              </a:solidFill>
                              <a:latin typeface="Cambria Math" panose="02040503050406030204" pitchFamily="18" charset="0"/>
                              <a:ea typeface="Cambria Math" panose="02040503050406030204" pitchFamily="18" charset="0"/>
                            </a:rPr>
                            <m:t>𝛼</m:t>
                          </m:r>
                        </m:e>
                        <m:sub>
                          <m:r>
                            <a:rPr lang="en-US" i="1">
                              <a:solidFill>
                                <a:schemeClr val="accent2">
                                  <a:lumMod val="50000"/>
                                </a:schemeClr>
                              </a:solidFill>
                              <a:latin typeface="Cambria Math" panose="02040503050406030204" pitchFamily="18" charset="0"/>
                            </a:rPr>
                            <m:t>𝑖</m:t>
                          </m:r>
                        </m:sub>
                      </m:sSub>
                      <m:r>
                        <a:rPr lang="en-US" i="1">
                          <a:solidFill>
                            <a:schemeClr val="accent2">
                              <a:lumMod val="50000"/>
                            </a:schemeClr>
                          </a:solidFill>
                          <a:latin typeface="Cambria Math" panose="02040503050406030204" pitchFamily="18" charset="0"/>
                        </a:rPr>
                        <m:t> </m:t>
                      </m:r>
                      <m:r>
                        <a:rPr lang="en-US" dirty="0">
                          <a:latin typeface="Cambria Math" panose="02040503050406030204" pitchFamily="18" charset="0"/>
                          <a:ea typeface="Cambria Math" panose="02040503050406030204" pitchFamily="18" charset="0"/>
                        </a:rPr>
                        <m:t>≥</m:t>
                      </m:r>
                      <m:f>
                        <m:fPr>
                          <m:ctrlPr>
                            <a:rPr lang="en-US" i="1" dirty="0" smtClean="0">
                              <a:latin typeface="Cambria Math" panose="02040503050406030204" pitchFamily="18" charset="0"/>
                              <a:ea typeface="Cambria Math" panose="02040503050406030204" pitchFamily="18" charset="0"/>
                            </a:rPr>
                          </m:ctrlPr>
                        </m:fPr>
                        <m:num>
                          <m:r>
                            <a:rPr lang="en-US" b="0" i="1" dirty="0" smtClean="0">
                              <a:latin typeface="Cambria Math" panose="02040503050406030204" pitchFamily="18" charset="0"/>
                              <a:ea typeface="Cambria Math" panose="02040503050406030204" pitchFamily="18" charset="0"/>
                            </a:rPr>
                            <m:t>1</m:t>
                          </m:r>
                        </m:num>
                        <m:den>
                          <m:r>
                            <a:rPr lang="en-US" b="0" i="1" dirty="0" smtClean="0">
                              <a:latin typeface="Cambria Math" panose="02040503050406030204" pitchFamily="18" charset="0"/>
                              <a:ea typeface="Cambria Math" panose="02040503050406030204" pitchFamily="18" charset="0"/>
                            </a:rPr>
                            <m:t>2(</m:t>
                          </m:r>
                          <m:r>
                            <a:rPr lang="en-US" b="0" i="1" dirty="0" smtClean="0">
                              <a:latin typeface="Cambria Math" panose="02040503050406030204" pitchFamily="18" charset="0"/>
                              <a:ea typeface="Cambria Math" panose="02040503050406030204" pitchFamily="18" charset="0"/>
                            </a:rPr>
                            <m:t>𝑛</m:t>
                          </m:r>
                          <m:r>
                            <a:rPr lang="en-US" b="0" i="1" dirty="0" smtClean="0">
                              <a:latin typeface="Cambria Math" panose="02040503050406030204" pitchFamily="18" charset="0"/>
                              <a:ea typeface="Cambria Math" panose="02040503050406030204" pitchFamily="18" charset="0"/>
                            </a:rPr>
                            <m:t>−2</m:t>
                          </m:r>
                          <m:r>
                            <a:rPr lang="en-US" b="0" i="1" dirty="0" smtClean="0">
                              <a:latin typeface="Cambria Math" panose="02040503050406030204" pitchFamily="18" charset="0"/>
                              <a:ea typeface="Cambria Math" panose="02040503050406030204" pitchFamily="18" charset="0"/>
                            </a:rPr>
                            <m:t>𝑡</m:t>
                          </m:r>
                          <m:r>
                            <a:rPr lang="en-US" b="0" i="1" dirty="0" smtClean="0">
                              <a:latin typeface="Cambria Math" panose="02040503050406030204" pitchFamily="18" charset="0"/>
                              <a:ea typeface="Cambria Math" panose="02040503050406030204" pitchFamily="18" charset="0"/>
                            </a:rPr>
                            <m:t>)</m:t>
                          </m:r>
                        </m:den>
                      </m:f>
                    </m:oMath>
                  </m:oMathPara>
                </a14:m>
                <a:endParaRPr lang="en-US" dirty="0"/>
              </a:p>
            </p:txBody>
          </p:sp>
        </mc:Choice>
        <mc:Fallback xmlns="">
          <p:sp>
            <p:nvSpPr>
              <p:cNvPr id="3" name="Content Placeholder 2">
                <a:extLst>
                  <a:ext uri="{FF2B5EF4-FFF2-40B4-BE49-F238E27FC236}">
                    <a16:creationId xmlns:a16="http://schemas.microsoft.com/office/drawing/2014/main" id="{9BAFCE67-C2D5-1040-9D73-E983BB422CDF}"/>
                  </a:ext>
                </a:extLst>
              </p:cNvPr>
              <p:cNvSpPr>
                <a:spLocks noGrp="1" noRot="1" noChangeAspect="1" noMove="1" noResize="1" noEditPoints="1" noAdjustHandles="1" noChangeArrowheads="1" noChangeShapeType="1" noTextEdit="1"/>
              </p:cNvSpPr>
              <p:nvPr>
                <p:ph idx="1"/>
              </p:nvPr>
            </p:nvSpPr>
            <p:spPr>
              <a:xfrm>
                <a:off x="685800" y="1524000"/>
                <a:ext cx="8066314" cy="4572000"/>
              </a:xfrm>
              <a:blipFill>
                <a:blip r:embed="rId3"/>
                <a:stretch>
                  <a:fillRect l="-1101" t="-1111" b="-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5D72DC1-4EC7-2542-9262-CD91F3957DA2}"/>
                  </a:ext>
                </a:extLst>
              </p:cNvPr>
              <p:cNvSpPr txBox="1"/>
              <p:nvPr/>
            </p:nvSpPr>
            <p:spPr>
              <a:xfrm>
                <a:off x="3025830" y="1847525"/>
                <a:ext cx="3745484" cy="1693669"/>
              </a:xfrm>
              <a:prstGeom prst="rect">
                <a:avLst/>
              </a:prstGeom>
              <a:solidFill>
                <a:schemeClr val="accent6">
                  <a:lumMod val="20000"/>
                  <a:lumOff val="80000"/>
                </a:scheme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3200" b="0" dirty="0">
                  <a:solidFill>
                    <a:schemeClr val="accent2">
                      <a:lumMod val="50000"/>
                    </a:schemeClr>
                  </a:solidFill>
                  <a:latin typeface="Times" pitchFamily="2"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3200" b="0" dirty="0" err="1">
                    <a:solidFill>
                      <a:schemeClr val="accent2">
                        <a:lumMod val="50000"/>
                      </a:schemeClr>
                    </a:solidFill>
                    <a:latin typeface="Times" pitchFamily="2" charset="0"/>
                    <a:cs typeface="Arial" panose="020B0604020202020204" pitchFamily="34" charset="0"/>
                  </a:rPr>
                  <a:t>argmin</a:t>
                </a:r>
                <a:r>
                  <a:rPr lang="en-US" sz="3200" b="0" dirty="0">
                    <a:solidFill>
                      <a:schemeClr val="accent2">
                        <a:lumMod val="50000"/>
                      </a:schemeClr>
                    </a:solidFill>
                    <a:latin typeface="Arial" panose="020B0604020202020204" pitchFamily="34" charset="0"/>
                    <a:cs typeface="Arial" panose="020B0604020202020204" pitchFamily="34" charset="0"/>
                  </a:rPr>
                  <a:t> </a:t>
                </a:r>
                <a14:m>
                  <m:oMath xmlns:m="http://schemas.openxmlformats.org/officeDocument/2006/math">
                    <m:nary>
                      <m:naryPr>
                        <m:chr m:val="∑"/>
                        <m:supHide m:val="on"/>
                        <m:ctrlPr>
                          <a:rPr lang="en-US" sz="3200" b="0" i="1" smtClean="0">
                            <a:solidFill>
                              <a:schemeClr val="accent2">
                                <a:lumMod val="50000"/>
                              </a:schemeClr>
                            </a:solidFill>
                            <a:latin typeface="Cambria Math" panose="02040503050406030204" pitchFamily="18" charset="0"/>
                          </a:rPr>
                        </m:ctrlPr>
                      </m:naryPr>
                      <m:sub>
                        <m:r>
                          <m:rPr>
                            <m:brk m:alnAt="7"/>
                          </m:rPr>
                          <a:rPr lang="en-US" sz="3200" b="0" i="1" smtClean="0">
                            <a:solidFill>
                              <a:schemeClr val="accent2">
                                <a:lumMod val="50000"/>
                              </a:schemeClr>
                            </a:solidFill>
                            <a:latin typeface="Cambria Math" panose="02040503050406030204" pitchFamily="18" charset="0"/>
                          </a:rPr>
                          <m:t>𝑖</m:t>
                        </m:r>
                        <m:r>
                          <a:rPr lang="en-US" sz="3200" b="0" i="1" smtClean="0">
                            <a:solidFill>
                              <a:schemeClr val="accent2">
                                <a:lumMod val="50000"/>
                              </a:schemeClr>
                            </a:solidFill>
                            <a:latin typeface="Cambria Math" panose="02040503050406030204" pitchFamily="18" charset="0"/>
                            <a:ea typeface="Cambria Math" panose="02040503050406030204" pitchFamily="18" charset="0"/>
                          </a:rPr>
                          <m:t>∈</m:t>
                        </m:r>
                        <m:r>
                          <a:rPr lang="en-US" sz="3200" b="0" i="1" smtClean="0">
                            <a:solidFill>
                              <a:schemeClr val="accent2">
                                <a:lumMod val="50000"/>
                              </a:schemeClr>
                            </a:solidFill>
                            <a:latin typeface="Cambria Math" panose="02040503050406030204" pitchFamily="18" charset="0"/>
                            <a:ea typeface="Cambria Math" panose="02040503050406030204" pitchFamily="18" charset="0"/>
                          </a:rPr>
                          <m:t>𝐺</m:t>
                        </m:r>
                      </m:sub>
                      <m:sup/>
                      <m:e>
                        <m:sSub>
                          <m:sSubPr>
                            <m:ctrlPr>
                              <a:rPr lang="en-US" sz="3200" i="1">
                                <a:solidFill>
                                  <a:schemeClr val="accent2">
                                    <a:lumMod val="50000"/>
                                  </a:schemeClr>
                                </a:solidFill>
                                <a:latin typeface="Cambria Math" panose="02040503050406030204" pitchFamily="18" charset="0"/>
                              </a:rPr>
                            </m:ctrlPr>
                          </m:sSubPr>
                          <m:e>
                            <m:sSub>
                              <m:sSubPr>
                                <m:ctrlPr>
                                  <a:rPr lang="en-US" sz="3200" i="1" smtClean="0">
                                    <a:solidFill>
                                      <a:schemeClr val="accent1">
                                        <a:lumMod val="50000"/>
                                      </a:schemeClr>
                                    </a:solidFill>
                                    <a:latin typeface="Cambria Math" panose="02040503050406030204" pitchFamily="18" charset="0"/>
                                  </a:rPr>
                                </m:ctrlPr>
                              </m:sSubPr>
                              <m:e>
                                <m:r>
                                  <a:rPr lang="en-US" sz="3200" i="1" smtClean="0">
                                    <a:solidFill>
                                      <a:schemeClr val="accent1">
                                        <a:lumMod val="50000"/>
                                      </a:schemeClr>
                                    </a:solidFill>
                                    <a:latin typeface="Cambria Math" panose="02040503050406030204" pitchFamily="18" charset="0"/>
                                    <a:ea typeface="Cambria Math" panose="02040503050406030204" pitchFamily="18" charset="0"/>
                                  </a:rPr>
                                  <m:t>𝛼</m:t>
                                </m:r>
                              </m:e>
                              <m:sub>
                                <m:r>
                                  <a:rPr lang="en-US" sz="3200" b="0" i="1" smtClean="0">
                                    <a:solidFill>
                                      <a:schemeClr val="accent1">
                                        <a:lumMod val="50000"/>
                                      </a:schemeClr>
                                    </a:solidFill>
                                    <a:latin typeface="Cambria Math" panose="02040503050406030204" pitchFamily="18" charset="0"/>
                                  </a:rPr>
                                  <m:t>𝑖</m:t>
                                </m:r>
                              </m:sub>
                            </m:sSub>
                            <m:r>
                              <a:rPr lang="en-US" sz="3200" b="0" i="1" smtClean="0">
                                <a:solidFill>
                                  <a:schemeClr val="accent1">
                                    <a:lumMod val="50000"/>
                                  </a:schemeClr>
                                </a:solidFill>
                                <a:latin typeface="Cambria Math" panose="02040503050406030204" pitchFamily="18" charset="0"/>
                              </a:rPr>
                              <m:t> </m:t>
                            </m:r>
                            <m:r>
                              <a:rPr lang="en-US" sz="3200" i="1" smtClean="0">
                                <a:solidFill>
                                  <a:schemeClr val="accent2">
                                    <a:lumMod val="50000"/>
                                  </a:schemeClr>
                                </a:solidFill>
                                <a:latin typeface="Cambria Math" panose="02040503050406030204" pitchFamily="18" charset="0"/>
                              </a:rPr>
                              <m:t>𝑓</m:t>
                            </m:r>
                          </m:e>
                          <m:sub>
                            <m:r>
                              <a:rPr lang="en-US" sz="3200" i="1" smtClean="0">
                                <a:solidFill>
                                  <a:schemeClr val="accent2">
                                    <a:lumMod val="50000"/>
                                  </a:schemeClr>
                                </a:solidFill>
                                <a:latin typeface="Cambria Math" panose="02040503050406030204" pitchFamily="18" charset="0"/>
                              </a:rPr>
                              <m:t>𝑖</m:t>
                            </m:r>
                          </m:sub>
                        </m:sSub>
                        <m:d>
                          <m:dPr>
                            <m:ctrlPr>
                              <a:rPr lang="en-US" sz="3200" i="1">
                                <a:solidFill>
                                  <a:schemeClr val="accent2">
                                    <a:lumMod val="50000"/>
                                  </a:schemeClr>
                                </a:solidFill>
                                <a:latin typeface="Cambria Math" panose="02040503050406030204" pitchFamily="18" charset="0"/>
                              </a:rPr>
                            </m:ctrlPr>
                          </m:dPr>
                          <m:e>
                            <m:r>
                              <a:rPr lang="en-US" sz="3200" i="1" smtClean="0">
                                <a:solidFill>
                                  <a:schemeClr val="accent2">
                                    <a:lumMod val="50000"/>
                                  </a:schemeClr>
                                </a:solidFill>
                                <a:latin typeface="Cambria Math" panose="02040503050406030204" pitchFamily="18" charset="0"/>
                              </a:rPr>
                              <m:t>𝑥</m:t>
                            </m:r>
                          </m:e>
                        </m:d>
                      </m:e>
                    </m:nary>
                  </m:oMath>
                </a14:m>
                <a:endParaRPr lang="en-US" sz="3200" dirty="0">
                  <a:solidFill>
                    <a:schemeClr val="accent2">
                      <a:lumMod val="50000"/>
                    </a:schemeClr>
                  </a:solidFill>
                  <a:latin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4000" i="1" dirty="0">
                  <a:solidFill>
                    <a:srgbClr val="FF0000"/>
                  </a:solidFill>
                  <a:latin typeface="Arial" panose="020B0604020202020204" pitchFamily="34" charset="0"/>
                  <a:ea typeface="Helvetica"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85D72DC1-4EC7-2542-9262-CD91F3957DA2}"/>
                  </a:ext>
                </a:extLst>
              </p:cNvPr>
              <p:cNvSpPr txBox="1">
                <a:spLocks noRot="1" noChangeAspect="1" noMove="1" noResize="1" noEditPoints="1" noAdjustHandles="1" noChangeArrowheads="1" noChangeShapeType="1" noTextEdit="1"/>
              </p:cNvSpPr>
              <p:nvPr/>
            </p:nvSpPr>
            <p:spPr>
              <a:xfrm>
                <a:off x="3025830" y="1847525"/>
                <a:ext cx="3745484" cy="1693669"/>
              </a:xfrm>
              <a:prstGeom prst="rect">
                <a:avLst/>
              </a:prstGeom>
              <a:blipFill>
                <a:blip r:embed="rId4"/>
                <a:stretch>
                  <a:fillRect l="-2027" t="-17037" b="-33333"/>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F850BF3F-A50F-9948-92EF-63844BFCFA21}"/>
              </a:ext>
            </a:extLst>
          </p:cNvPr>
          <p:cNvSpPr txBox="1"/>
          <p:nvPr/>
        </p:nvSpPr>
        <p:spPr>
          <a:xfrm>
            <a:off x="4465727" y="3050197"/>
            <a:ext cx="4412117" cy="1938992"/>
          </a:xfrm>
          <a:prstGeom prst="rect">
            <a:avLst/>
          </a:prstGeom>
          <a:solidFill>
            <a:srgbClr val="C00000"/>
          </a:solidFill>
        </p:spPr>
        <p:txBody>
          <a:bodyPr wrap="square" rtlCol="0">
            <a:spAutoFit/>
          </a:bodyPr>
          <a:lstStyle/>
          <a:p>
            <a:pPr>
              <a:buNone/>
            </a:pPr>
            <a:endParaRPr lang="en-US" dirty="0">
              <a:solidFill>
                <a:schemeClr val="bg1">
                  <a:lumMod val="95000"/>
                </a:schemeClr>
              </a:solidFill>
              <a:latin typeface="Helvetica" pitchFamily="2" charset="0"/>
            </a:endParaRPr>
          </a:p>
          <a:p>
            <a:pPr>
              <a:buNone/>
            </a:pPr>
            <a:r>
              <a:rPr lang="en-US" sz="2800" dirty="0">
                <a:solidFill>
                  <a:schemeClr val="bg1">
                    <a:lumMod val="95000"/>
                  </a:schemeClr>
                </a:solidFill>
                <a:latin typeface="Helvetica" pitchFamily="2" charset="0"/>
              </a:rPr>
              <a:t>Note that weight for</a:t>
            </a:r>
          </a:p>
          <a:p>
            <a:pPr>
              <a:buNone/>
            </a:pPr>
            <a:r>
              <a:rPr lang="en-US" sz="2800" dirty="0">
                <a:solidFill>
                  <a:schemeClr val="bg1">
                    <a:lumMod val="95000"/>
                  </a:schemeClr>
                </a:solidFill>
                <a:latin typeface="Helvetica" pitchFamily="2" charset="0"/>
              </a:rPr>
              <a:t>faulty agents is 0</a:t>
            </a:r>
          </a:p>
          <a:p>
            <a:pPr>
              <a:buNone/>
            </a:pPr>
            <a:endParaRPr lang="en-US" dirty="0">
              <a:solidFill>
                <a:schemeClr val="bg1">
                  <a:lumMod val="95000"/>
                </a:schemeClr>
              </a:solidFill>
              <a:latin typeface="Helvetica" pitchFamily="2" charset="0"/>
            </a:endParaRPr>
          </a:p>
        </p:txBody>
      </p:sp>
    </p:spTree>
    <p:extLst>
      <p:ext uri="{BB962C8B-B14F-4D97-AF65-F5344CB8AC3E}">
        <p14:creationId xmlns:p14="http://schemas.microsoft.com/office/powerpoint/2010/main" val="37546402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E17CED1-15DA-9348-8415-62536D4EB947}"/>
                  </a:ext>
                </a:extLst>
              </p:cNvPr>
              <p:cNvSpPr>
                <a:spLocks noGrp="1"/>
              </p:cNvSpPr>
              <p:nvPr>
                <p:ph type="title"/>
              </p:nvPr>
            </p:nvSpPr>
            <p:spPr/>
            <p:txBody>
              <a:bodyPr/>
              <a:lstStyle/>
              <a:p>
                <a:r>
                  <a:rPr lang="en-US" dirty="0"/>
                  <a:t>Degradation for High Dimensional </a:t>
                </a:r>
                <a14:m>
                  <m:oMath xmlns:m="http://schemas.openxmlformats.org/officeDocument/2006/math">
                    <m:r>
                      <a:rPr lang="en-US" b="0" i="1" smtClean="0">
                        <a:latin typeface="Cambria Math" panose="02040503050406030204" pitchFamily="18" charset="0"/>
                      </a:rPr>
                      <m:t>𝑥</m:t>
                    </m:r>
                  </m:oMath>
                </a14:m>
                <a:endParaRPr lang="en-US" dirty="0"/>
              </a:p>
            </p:txBody>
          </p:sp>
        </mc:Choice>
        <mc:Fallback xmlns="">
          <p:sp>
            <p:nvSpPr>
              <p:cNvPr id="2" name="Title 1">
                <a:extLst>
                  <a:ext uri="{FF2B5EF4-FFF2-40B4-BE49-F238E27FC236}">
                    <a16:creationId xmlns:a16="http://schemas.microsoft.com/office/drawing/2014/main" id="{8E17CED1-15DA-9348-8415-62536D4EB947}"/>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5523875-93EE-A94B-BCCA-044AFA6C9C03}"/>
                  </a:ext>
                </a:extLst>
              </p:cNvPr>
              <p:cNvSpPr>
                <a:spLocks noGrp="1"/>
              </p:cNvSpPr>
              <p:nvPr>
                <p:ph idx="1"/>
              </p:nvPr>
            </p:nvSpPr>
            <p:spPr>
              <a:xfrm>
                <a:off x="685800" y="1524000"/>
                <a:ext cx="8023860" cy="4572000"/>
              </a:xfrm>
            </p:spPr>
            <p:txBody>
              <a:bodyPr/>
              <a:lstStyle/>
              <a:p>
                <a:endParaRPr lang="en-US" dirty="0"/>
              </a:p>
              <a:p>
                <a:r>
                  <a:rPr lang="en-US" dirty="0"/>
                  <a:t>For </a:t>
                </a:r>
                <a14:m>
                  <m:oMath xmlns:m="http://schemas.openxmlformats.org/officeDocument/2006/math">
                    <m:r>
                      <a:rPr lang="en-US" b="0" i="1" smtClean="0">
                        <a:solidFill>
                          <a:schemeClr val="accent1">
                            <a:lumMod val="50000"/>
                          </a:schemeClr>
                        </a:solidFill>
                        <a:latin typeface="Cambria Math" panose="02040503050406030204" pitchFamily="18" charset="0"/>
                      </a:rPr>
                      <m:t>𝑑</m:t>
                    </m:r>
                  </m:oMath>
                </a14:m>
                <a:r>
                  <a:rPr lang="en-US" dirty="0"/>
                  <a:t>-dimensional arguments, </a:t>
                </a:r>
                <a14:m>
                  <m:oMath xmlns:m="http://schemas.openxmlformats.org/officeDocument/2006/math">
                    <m:r>
                      <a:rPr lang="en-US" b="0" i="1" smtClean="0">
                        <a:solidFill>
                          <a:schemeClr val="accent1">
                            <a:lumMod val="50000"/>
                          </a:schemeClr>
                        </a:solidFill>
                        <a:latin typeface="Cambria Math" panose="02040503050406030204" pitchFamily="18" charset="0"/>
                      </a:rPr>
                      <m:t>𝑑𝑡</m:t>
                    </m:r>
                  </m:oMath>
                </a14:m>
                <a:r>
                  <a:rPr lang="en-US" dirty="0"/>
                  <a:t> agents may have</a:t>
                </a:r>
                <a:br>
                  <a:rPr lang="en-US" dirty="0"/>
                </a:br>
                <a:r>
                  <a:rPr lang="en-US" dirty="0"/>
                  <a:t>to be sacrificed in the worst case </a:t>
                </a:r>
                <a:br>
                  <a:rPr lang="en-US" dirty="0"/>
                </a:br>
                <a:br>
                  <a:rPr lang="en-US" dirty="0"/>
                </a:br>
                <a:r>
                  <a:rPr lang="en-US" dirty="0">
                    <a:sym typeface="Wingdings" pitchFamily="2" charset="2"/>
                  </a:rPr>
                  <a:t> 0 weight for up to </a:t>
                </a:r>
                <a14:m>
                  <m:oMath xmlns:m="http://schemas.openxmlformats.org/officeDocument/2006/math">
                    <m:r>
                      <a:rPr lang="en-US" i="1">
                        <a:solidFill>
                          <a:schemeClr val="accent1">
                            <a:lumMod val="50000"/>
                          </a:schemeClr>
                        </a:solidFill>
                        <a:latin typeface="Cambria Math" panose="02040503050406030204" pitchFamily="18" charset="0"/>
                      </a:rPr>
                      <m:t>𝑑𝑡</m:t>
                    </m:r>
                  </m:oMath>
                </a14:m>
                <a:r>
                  <a:rPr lang="en-US" dirty="0">
                    <a:sym typeface="Wingdings" pitchFamily="2" charset="2"/>
                  </a:rPr>
                  <a:t> agents, for arbitrary functions</a:t>
                </a:r>
              </a:p>
              <a:p>
                <a:endParaRPr lang="en-US" dirty="0">
                  <a:sym typeface="Wingdings" pitchFamily="2" charset="2"/>
                </a:endParaRPr>
              </a:p>
              <a:p>
                <a:pPr marL="0" indent="0">
                  <a:buNone/>
                </a:pPr>
                <a:r>
                  <a:rPr lang="en-US" dirty="0"/>
                  <a:t> </a:t>
                </a:r>
              </a:p>
            </p:txBody>
          </p:sp>
        </mc:Choice>
        <mc:Fallback xmlns="">
          <p:sp>
            <p:nvSpPr>
              <p:cNvPr id="3" name="Content Placeholder 2">
                <a:extLst>
                  <a:ext uri="{FF2B5EF4-FFF2-40B4-BE49-F238E27FC236}">
                    <a16:creationId xmlns:a16="http://schemas.microsoft.com/office/drawing/2014/main" id="{B5523875-93EE-A94B-BCCA-044AFA6C9C03}"/>
                  </a:ext>
                </a:extLst>
              </p:cNvPr>
              <p:cNvSpPr>
                <a:spLocks noGrp="1" noRot="1" noChangeAspect="1" noMove="1" noResize="1" noEditPoints="1" noAdjustHandles="1" noChangeArrowheads="1" noChangeShapeType="1" noTextEdit="1"/>
              </p:cNvSpPr>
              <p:nvPr>
                <p:ph idx="1"/>
              </p:nvPr>
            </p:nvSpPr>
            <p:spPr>
              <a:xfrm>
                <a:off x="685800" y="1524000"/>
                <a:ext cx="8023860" cy="4572000"/>
              </a:xfrm>
              <a:blipFill>
                <a:blip r:embed="rId3"/>
                <a:stretch>
                  <a:fillRect l="-15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187122F-7960-8042-B0A2-147CE977EA5B}"/>
              </a:ext>
            </a:extLst>
          </p:cNvPr>
          <p:cNvSpPr>
            <a:spLocks noGrp="1"/>
          </p:cNvSpPr>
          <p:nvPr>
            <p:ph type="sldNum" sz="quarter" idx="12"/>
          </p:nvPr>
        </p:nvSpPr>
        <p:spPr/>
        <p:txBody>
          <a:bodyPr/>
          <a:lstStyle/>
          <a:p>
            <a:pPr>
              <a:defRPr/>
            </a:pPr>
            <a:fld id="{D207DEF5-A307-4F25-8C66-A6D5B058479D}" type="slidenum">
              <a:rPr lang="en-US" smtClean="0"/>
              <a:pPr>
                <a:defRPr/>
              </a:pPr>
              <a:t>88</a:t>
            </a:fld>
            <a:endParaRPr lang="en-US" dirty="0"/>
          </a:p>
        </p:txBody>
      </p:sp>
    </p:spTree>
    <p:extLst>
      <p:ext uri="{BB962C8B-B14F-4D97-AF65-F5344CB8AC3E}">
        <p14:creationId xmlns:p14="http://schemas.microsoft.com/office/powerpoint/2010/main" val="31688856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87231B-09FA-8441-BE1F-F492D0729BE7}"/>
              </a:ext>
            </a:extLst>
          </p:cNvPr>
          <p:cNvSpPr/>
          <p:nvPr/>
        </p:nvSpPr>
        <p:spPr bwMode="auto">
          <a:xfrm>
            <a:off x="468630" y="4411980"/>
            <a:ext cx="8366760" cy="1977390"/>
          </a:xfrm>
          <a:prstGeom prst="rect">
            <a:avLst/>
          </a:prstGeom>
          <a:solidFill>
            <a:srgbClr val="FFFF0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E17CED1-15DA-9348-8415-62536D4EB947}"/>
                  </a:ext>
                </a:extLst>
              </p:cNvPr>
              <p:cNvSpPr>
                <a:spLocks noGrp="1"/>
              </p:cNvSpPr>
              <p:nvPr>
                <p:ph type="title"/>
              </p:nvPr>
            </p:nvSpPr>
            <p:spPr/>
            <p:txBody>
              <a:bodyPr/>
              <a:lstStyle/>
              <a:p>
                <a:r>
                  <a:rPr lang="en-US" dirty="0"/>
                  <a:t>Degradation for High Dimensional </a:t>
                </a:r>
                <a14:m>
                  <m:oMath xmlns:m="http://schemas.openxmlformats.org/officeDocument/2006/math">
                    <m:r>
                      <a:rPr lang="en-US" b="0" i="1" smtClean="0">
                        <a:latin typeface="Cambria Math" panose="02040503050406030204" pitchFamily="18" charset="0"/>
                      </a:rPr>
                      <m:t>𝑥</m:t>
                    </m:r>
                  </m:oMath>
                </a14:m>
                <a:endParaRPr lang="en-US" dirty="0"/>
              </a:p>
            </p:txBody>
          </p:sp>
        </mc:Choice>
        <mc:Fallback xmlns="">
          <p:sp>
            <p:nvSpPr>
              <p:cNvPr id="2" name="Title 1">
                <a:extLst>
                  <a:ext uri="{FF2B5EF4-FFF2-40B4-BE49-F238E27FC236}">
                    <a16:creationId xmlns:a16="http://schemas.microsoft.com/office/drawing/2014/main" id="{8E17CED1-15DA-9348-8415-62536D4EB947}"/>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5523875-93EE-A94B-BCCA-044AFA6C9C03}"/>
                  </a:ext>
                </a:extLst>
              </p:cNvPr>
              <p:cNvSpPr>
                <a:spLocks noGrp="1"/>
              </p:cNvSpPr>
              <p:nvPr>
                <p:ph idx="1"/>
              </p:nvPr>
            </p:nvSpPr>
            <p:spPr>
              <a:xfrm>
                <a:off x="685800" y="1524000"/>
                <a:ext cx="8023860" cy="4572000"/>
              </a:xfrm>
            </p:spPr>
            <p:txBody>
              <a:bodyPr/>
              <a:lstStyle/>
              <a:p>
                <a:endParaRPr lang="en-US" dirty="0"/>
              </a:p>
              <a:p>
                <a:r>
                  <a:rPr lang="en-US" dirty="0"/>
                  <a:t>For </a:t>
                </a:r>
                <a14:m>
                  <m:oMath xmlns:m="http://schemas.openxmlformats.org/officeDocument/2006/math">
                    <m:r>
                      <a:rPr lang="en-US" b="0" i="1" smtClean="0">
                        <a:solidFill>
                          <a:schemeClr val="accent1">
                            <a:lumMod val="50000"/>
                          </a:schemeClr>
                        </a:solidFill>
                        <a:latin typeface="Cambria Math" panose="02040503050406030204" pitchFamily="18" charset="0"/>
                      </a:rPr>
                      <m:t>𝑑</m:t>
                    </m:r>
                  </m:oMath>
                </a14:m>
                <a:r>
                  <a:rPr lang="en-US" dirty="0"/>
                  <a:t>-dimensional arguments, </a:t>
                </a:r>
                <a14:m>
                  <m:oMath xmlns:m="http://schemas.openxmlformats.org/officeDocument/2006/math">
                    <m:r>
                      <a:rPr lang="en-US" b="0" i="1" smtClean="0">
                        <a:solidFill>
                          <a:schemeClr val="accent1">
                            <a:lumMod val="50000"/>
                          </a:schemeClr>
                        </a:solidFill>
                        <a:latin typeface="Cambria Math" panose="02040503050406030204" pitchFamily="18" charset="0"/>
                      </a:rPr>
                      <m:t>𝑑𝑡</m:t>
                    </m:r>
                  </m:oMath>
                </a14:m>
                <a:r>
                  <a:rPr lang="en-US" dirty="0"/>
                  <a:t> agents may have</a:t>
                </a:r>
                <a:br>
                  <a:rPr lang="en-US" dirty="0"/>
                </a:br>
                <a:r>
                  <a:rPr lang="en-US" dirty="0"/>
                  <a:t>to be sacrificed in the worst case </a:t>
                </a:r>
                <a:br>
                  <a:rPr lang="en-US" dirty="0"/>
                </a:br>
                <a:br>
                  <a:rPr lang="en-US" dirty="0"/>
                </a:br>
                <a:r>
                  <a:rPr lang="en-US" dirty="0">
                    <a:sym typeface="Wingdings" pitchFamily="2" charset="2"/>
                  </a:rPr>
                  <a:t> 0 weight for up to </a:t>
                </a:r>
                <a14:m>
                  <m:oMath xmlns:m="http://schemas.openxmlformats.org/officeDocument/2006/math">
                    <m:r>
                      <a:rPr lang="en-US" i="1">
                        <a:solidFill>
                          <a:schemeClr val="accent1">
                            <a:lumMod val="50000"/>
                          </a:schemeClr>
                        </a:solidFill>
                        <a:latin typeface="Cambria Math" panose="02040503050406030204" pitchFamily="18" charset="0"/>
                      </a:rPr>
                      <m:t>𝑑𝑡</m:t>
                    </m:r>
                  </m:oMath>
                </a14:m>
                <a:r>
                  <a:rPr lang="en-US" dirty="0">
                    <a:sym typeface="Wingdings" pitchFamily="2" charset="2"/>
                  </a:rPr>
                  <a:t> agents, for arbitrary functions</a:t>
                </a:r>
              </a:p>
              <a:p>
                <a:endParaRPr lang="en-US" dirty="0">
                  <a:sym typeface="Wingdings" pitchFamily="2" charset="2"/>
                </a:endParaRPr>
              </a:p>
              <a:p>
                <a:endParaRPr lang="en-US" dirty="0">
                  <a:sym typeface="Wingdings" pitchFamily="2" charset="2"/>
                </a:endParaRPr>
              </a:p>
              <a:p>
                <a:endParaRPr lang="en-US" dirty="0">
                  <a:sym typeface="Wingdings" pitchFamily="2" charset="2"/>
                </a:endParaRPr>
              </a:p>
              <a:p>
                <a:r>
                  <a:rPr lang="en-US" dirty="0">
                    <a:sym typeface="Wingdings" pitchFamily="2" charset="2"/>
                  </a:rPr>
                  <a:t>In general, the cost functions are not entirely “arbitrary”</a:t>
                </a:r>
              </a:p>
              <a:p>
                <a:pPr marL="0" indent="0">
                  <a:buNone/>
                </a:pPr>
                <a:br>
                  <a:rPr lang="en-US" dirty="0">
                    <a:sym typeface="Wingdings" pitchFamily="2" charset="2"/>
                  </a:rPr>
                </a:br>
                <a:r>
                  <a:rPr lang="en-US" dirty="0">
                    <a:sym typeface="Wingdings" pitchFamily="2" charset="2"/>
                  </a:rPr>
                  <a:t>     With redundancy (or correlation), better outcome</a:t>
                </a:r>
              </a:p>
              <a:p>
                <a:endParaRPr lang="en-US" dirty="0">
                  <a:sym typeface="Wingdings" pitchFamily="2" charset="2"/>
                </a:endParaRPr>
              </a:p>
              <a:p>
                <a:pPr marL="0" indent="0">
                  <a:buNone/>
                </a:pPr>
                <a:r>
                  <a:rPr lang="en-US" dirty="0"/>
                  <a:t> </a:t>
                </a:r>
              </a:p>
            </p:txBody>
          </p:sp>
        </mc:Choice>
        <mc:Fallback xmlns="">
          <p:sp>
            <p:nvSpPr>
              <p:cNvPr id="3" name="Content Placeholder 2">
                <a:extLst>
                  <a:ext uri="{FF2B5EF4-FFF2-40B4-BE49-F238E27FC236}">
                    <a16:creationId xmlns:a16="http://schemas.microsoft.com/office/drawing/2014/main" id="{B5523875-93EE-A94B-BCCA-044AFA6C9C03}"/>
                  </a:ext>
                </a:extLst>
              </p:cNvPr>
              <p:cNvSpPr>
                <a:spLocks noGrp="1" noRot="1" noChangeAspect="1" noMove="1" noResize="1" noEditPoints="1" noAdjustHandles="1" noChangeArrowheads="1" noChangeShapeType="1" noTextEdit="1"/>
              </p:cNvSpPr>
              <p:nvPr>
                <p:ph idx="1"/>
              </p:nvPr>
            </p:nvSpPr>
            <p:spPr>
              <a:xfrm>
                <a:off x="685800" y="1524000"/>
                <a:ext cx="8023860" cy="4572000"/>
              </a:xfrm>
              <a:blipFill>
                <a:blip r:embed="rId3"/>
                <a:stretch>
                  <a:fillRect l="-158" b="-2778"/>
                </a:stretch>
              </a:blipFill>
            </p:spPr>
            <p:txBody>
              <a:bodyPr/>
              <a:lstStyle/>
              <a:p>
                <a:r>
                  <a:rPr lang="en-US">
                    <a:noFill/>
                  </a:rPr>
                  <a:t> </a:t>
                </a:r>
              </a:p>
            </p:txBody>
          </p:sp>
        </mc:Fallback>
      </mc:AlternateContent>
    </p:spTree>
    <p:extLst>
      <p:ext uri="{BB962C8B-B14F-4D97-AF65-F5344CB8AC3E}">
        <p14:creationId xmlns:p14="http://schemas.microsoft.com/office/powerpoint/2010/main" val="4230707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a:extLst>
              <a:ext uri="{FF2B5EF4-FFF2-40B4-BE49-F238E27FC236}">
                <a16:creationId xmlns:a16="http://schemas.microsoft.com/office/drawing/2014/main" id="{139E4F6C-4C99-9D4C-B544-2BE0CB538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65760" y="-1108710"/>
            <a:ext cx="11003280" cy="8252460"/>
          </a:xfrm>
          <a:prstGeom prst="rect">
            <a:avLst/>
          </a:prstGeom>
          <a:noFill/>
          <a:ln w="9525">
            <a:noFill/>
            <a:miter lim="800000"/>
            <a:headEnd/>
            <a:tailEnd/>
          </a:ln>
        </p:spPr>
      </p:pic>
      <p:sp>
        <p:nvSpPr>
          <p:cNvPr id="2" name="Title 1">
            <a:extLst>
              <a:ext uri="{FF2B5EF4-FFF2-40B4-BE49-F238E27FC236}">
                <a16:creationId xmlns:a16="http://schemas.microsoft.com/office/drawing/2014/main" id="{743045ED-40C7-2541-BA8C-0607A502F364}"/>
              </a:ext>
            </a:extLst>
          </p:cNvPr>
          <p:cNvSpPr>
            <a:spLocks noGrp="1"/>
          </p:cNvSpPr>
          <p:nvPr>
            <p:ph type="title"/>
          </p:nvPr>
        </p:nvSpPr>
        <p:spPr/>
        <p:txBody>
          <a:bodyPr/>
          <a:lstStyle/>
          <a:p>
            <a:r>
              <a:rPr lang="en-US" dirty="0"/>
              <a:t>Rendezvous</a:t>
            </a:r>
          </a:p>
        </p:txBody>
      </p:sp>
      <p:sp>
        <p:nvSpPr>
          <p:cNvPr id="4" name="Slide Number Placeholder 3">
            <a:extLst>
              <a:ext uri="{FF2B5EF4-FFF2-40B4-BE49-F238E27FC236}">
                <a16:creationId xmlns:a16="http://schemas.microsoft.com/office/drawing/2014/main" id="{AB0B3EB6-FCC8-414F-8C7D-81F4A744E009}"/>
              </a:ext>
            </a:extLst>
          </p:cNvPr>
          <p:cNvSpPr>
            <a:spLocks noGrp="1"/>
          </p:cNvSpPr>
          <p:nvPr>
            <p:ph type="sldNum" sz="quarter" idx="12"/>
          </p:nvPr>
        </p:nvSpPr>
        <p:spPr/>
        <p:txBody>
          <a:bodyPr/>
          <a:lstStyle/>
          <a:p>
            <a:pPr>
              <a:defRPr/>
            </a:pPr>
            <a:fld id="{D207DEF5-A307-4F25-8C66-A6D5B058479D}" type="slidenum">
              <a:rPr lang="en-US" smtClean="0"/>
              <a:pPr>
                <a:defRPr/>
              </a:pPr>
              <a:t>9</a:t>
            </a:fld>
            <a:endParaRPr lang="en-US" dirty="0"/>
          </a:p>
        </p:txBody>
      </p:sp>
      <p:sp>
        <p:nvSpPr>
          <p:cNvPr id="14" name="Triangle 13">
            <a:extLst>
              <a:ext uri="{FF2B5EF4-FFF2-40B4-BE49-F238E27FC236}">
                <a16:creationId xmlns:a16="http://schemas.microsoft.com/office/drawing/2014/main" id="{AD23936F-2211-6041-BEDC-8F70E16A7347}"/>
              </a:ext>
            </a:extLst>
          </p:cNvPr>
          <p:cNvSpPr/>
          <p:nvPr/>
        </p:nvSpPr>
        <p:spPr bwMode="auto">
          <a:xfrm rot="18831150">
            <a:off x="2153387" y="2315261"/>
            <a:ext cx="3982890" cy="2339298"/>
          </a:xfrm>
          <a:prstGeom prst="triangle">
            <a:avLst/>
          </a:prstGeom>
          <a:solidFill>
            <a:srgbClr val="92D050">
              <a:alpha val="68000"/>
            </a:srgb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endParaRPr kumimoji="0" lang="en-US" sz="2400" b="0" i="0" u="none" strike="noStrike" cap="none" normalizeH="0" baseline="0" dirty="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4D4E18A-9CD6-0448-93AB-9A13A894135F}"/>
                  </a:ext>
                </a:extLst>
              </p:cNvPr>
              <p:cNvSpPr txBox="1"/>
              <p:nvPr/>
            </p:nvSpPr>
            <p:spPr>
              <a:xfrm>
                <a:off x="4032077" y="3579167"/>
                <a:ext cx="615361" cy="707886"/>
              </a:xfrm>
              <a:prstGeom prst="rect">
                <a:avLst/>
              </a:prstGeom>
              <a:noFill/>
            </p:spPr>
            <p:txBody>
              <a:bodyPr wrap="none" rtlCol="0">
                <a:spAutoFit/>
              </a:bodyPr>
              <a:lstStyle/>
              <a:p>
                <a:pPr>
                  <a:buNone/>
                </a:pPr>
                <a14:m>
                  <m:oMathPara xmlns:m="http://schemas.openxmlformats.org/officeDocument/2006/math">
                    <m:oMathParaPr>
                      <m:jc m:val="centerGroup"/>
                    </m:oMathParaPr>
                    <m:oMath xmlns:m="http://schemas.openxmlformats.org/officeDocument/2006/math">
                      <m:r>
                        <a:rPr lang="en-US" sz="4000" i="1" smtClean="0">
                          <a:solidFill>
                            <a:srgbClr val="FF0000"/>
                          </a:solidFill>
                          <a:latin typeface="Cambria Math" panose="02040503050406030204" pitchFamily="18" charset="0"/>
                        </a:rPr>
                        <m:t>𝑥</m:t>
                      </m:r>
                    </m:oMath>
                  </m:oMathPara>
                </a14:m>
                <a:endParaRPr lang="en-US" dirty="0">
                  <a:solidFill>
                    <a:srgbClr val="FF0000"/>
                  </a:solidFill>
                  <a:latin typeface="Helvetica" pitchFamily="2" charset="0"/>
                </a:endParaRPr>
              </a:p>
            </p:txBody>
          </p:sp>
        </mc:Choice>
        <mc:Fallback xmlns="">
          <p:sp>
            <p:nvSpPr>
              <p:cNvPr id="5" name="TextBox 4">
                <a:extLst>
                  <a:ext uri="{FF2B5EF4-FFF2-40B4-BE49-F238E27FC236}">
                    <a16:creationId xmlns:a16="http://schemas.microsoft.com/office/drawing/2014/main" id="{F4D4E18A-9CD6-0448-93AB-9A13A894135F}"/>
                  </a:ext>
                </a:extLst>
              </p:cNvPr>
              <p:cNvSpPr txBox="1">
                <a:spLocks noRot="1" noChangeAspect="1" noMove="1" noResize="1" noEditPoints="1" noAdjustHandles="1" noChangeArrowheads="1" noChangeShapeType="1" noTextEdit="1"/>
              </p:cNvSpPr>
              <p:nvPr/>
            </p:nvSpPr>
            <p:spPr>
              <a:xfrm>
                <a:off x="4032077" y="3579167"/>
                <a:ext cx="615361" cy="707886"/>
              </a:xfrm>
              <a:prstGeom prst="rect">
                <a:avLst/>
              </a:prstGeom>
              <a:blipFill>
                <a:blip r:embed="rId3"/>
                <a:stretch>
                  <a:fillRect l="-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A6B4550-0BDA-A24A-8BF5-2096BFA614A3}"/>
                  </a:ext>
                </a:extLst>
              </p:cNvPr>
              <p:cNvSpPr txBox="1"/>
              <p:nvPr/>
            </p:nvSpPr>
            <p:spPr>
              <a:xfrm>
                <a:off x="2333166" y="2381490"/>
                <a:ext cx="961610" cy="461665"/>
              </a:xfrm>
              <a:prstGeom prst="rect">
                <a:avLst/>
              </a:prstGeom>
              <a:solidFill>
                <a:srgbClr val="FFFF00"/>
              </a:solidFill>
            </p:spPr>
            <p:txBody>
              <a:bodyPr wrap="none" rtlCol="0">
                <a:spAutoFit/>
              </a:bodyPr>
              <a:lstStyle/>
              <a:p>
                <a:pPr>
                  <a:buNone/>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i="1">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1</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dirty="0"/>
              </a:p>
            </p:txBody>
          </p:sp>
        </mc:Choice>
        <mc:Fallback xmlns="">
          <p:sp>
            <p:nvSpPr>
              <p:cNvPr id="3" name="TextBox 2">
                <a:extLst>
                  <a:ext uri="{FF2B5EF4-FFF2-40B4-BE49-F238E27FC236}">
                    <a16:creationId xmlns:a16="http://schemas.microsoft.com/office/drawing/2014/main" id="{AA6B4550-0BDA-A24A-8BF5-2096BFA614A3}"/>
                  </a:ext>
                </a:extLst>
              </p:cNvPr>
              <p:cNvSpPr txBox="1">
                <a:spLocks noRot="1" noChangeAspect="1" noMove="1" noResize="1" noEditPoints="1" noAdjustHandles="1" noChangeArrowheads="1" noChangeShapeType="1" noTextEdit="1"/>
              </p:cNvSpPr>
              <p:nvPr/>
            </p:nvSpPr>
            <p:spPr>
              <a:xfrm>
                <a:off x="2333166" y="2381490"/>
                <a:ext cx="961610" cy="461665"/>
              </a:xfrm>
              <a:prstGeom prst="rect">
                <a:avLst/>
              </a:prstGeom>
              <a:blipFill>
                <a:blip r:embed="rId4"/>
                <a:stretch>
                  <a:fillRect l="-3947"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435DD7F-CFF7-1B4F-88C9-D0A583E98003}"/>
                  </a:ext>
                </a:extLst>
              </p:cNvPr>
              <p:cNvSpPr txBox="1"/>
              <p:nvPr/>
            </p:nvSpPr>
            <p:spPr>
              <a:xfrm>
                <a:off x="6295094" y="2660595"/>
                <a:ext cx="968727" cy="461665"/>
              </a:xfrm>
              <a:prstGeom prst="rect">
                <a:avLst/>
              </a:prstGeom>
              <a:solidFill>
                <a:srgbClr val="FFFF00"/>
              </a:solidFill>
            </p:spPr>
            <p:txBody>
              <a:bodyPr wrap="none" rtlCol="0">
                <a:spAutoFit/>
              </a:bodyPr>
              <a:lstStyle/>
              <a:p>
                <a:pPr>
                  <a:buNone/>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i="1">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2</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dirty="0"/>
              </a:p>
            </p:txBody>
          </p:sp>
        </mc:Choice>
        <mc:Fallback xmlns="">
          <p:sp>
            <p:nvSpPr>
              <p:cNvPr id="12" name="TextBox 11">
                <a:extLst>
                  <a:ext uri="{FF2B5EF4-FFF2-40B4-BE49-F238E27FC236}">
                    <a16:creationId xmlns:a16="http://schemas.microsoft.com/office/drawing/2014/main" id="{E435DD7F-CFF7-1B4F-88C9-D0A583E98003}"/>
                  </a:ext>
                </a:extLst>
              </p:cNvPr>
              <p:cNvSpPr txBox="1">
                <a:spLocks noRot="1" noChangeAspect="1" noMove="1" noResize="1" noEditPoints="1" noAdjustHandles="1" noChangeArrowheads="1" noChangeShapeType="1" noTextEdit="1"/>
              </p:cNvSpPr>
              <p:nvPr/>
            </p:nvSpPr>
            <p:spPr>
              <a:xfrm>
                <a:off x="6295094" y="2660595"/>
                <a:ext cx="968727" cy="461665"/>
              </a:xfrm>
              <a:prstGeom prst="rect">
                <a:avLst/>
              </a:prstGeom>
              <a:blipFill>
                <a:blip r:embed="rId5"/>
                <a:stretch>
                  <a:fillRect l="-3896"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494D644-E59C-AB40-A90E-F286C557E8C0}"/>
                  </a:ext>
                </a:extLst>
              </p:cNvPr>
              <p:cNvSpPr txBox="1"/>
              <p:nvPr/>
            </p:nvSpPr>
            <p:spPr>
              <a:xfrm>
                <a:off x="2949908" y="5773240"/>
                <a:ext cx="968727" cy="461665"/>
              </a:xfrm>
              <a:prstGeom prst="rect">
                <a:avLst/>
              </a:prstGeom>
              <a:solidFill>
                <a:srgbClr val="FFFF00"/>
              </a:solidFill>
            </p:spPr>
            <p:txBody>
              <a:bodyPr wrap="none" rtlCol="0">
                <a:spAutoFit/>
              </a:bodyPr>
              <a:lstStyle/>
              <a:p>
                <a:pPr>
                  <a:buNone/>
                </a:pPr>
                <a14:m>
                  <m:oMathPara xmlns:m="http://schemas.openxmlformats.org/officeDocument/2006/math">
                    <m:oMathParaPr>
                      <m:jc m:val="centerGroup"/>
                    </m:oMathParaPr>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US" i="1">
                              <a:solidFill>
                                <a:schemeClr val="accent2">
                                  <a:lumMod val="50000"/>
                                </a:schemeClr>
                              </a:solidFill>
                              <a:latin typeface="Cambria Math" panose="02040503050406030204" pitchFamily="18" charset="0"/>
                            </a:rPr>
                            <m:t>𝑓</m:t>
                          </m:r>
                        </m:e>
                        <m:sub>
                          <m:r>
                            <a:rPr lang="en-US" b="0" i="1" smtClean="0">
                              <a:solidFill>
                                <a:schemeClr val="accent2">
                                  <a:lumMod val="50000"/>
                                </a:schemeClr>
                              </a:solidFill>
                              <a:latin typeface="Cambria Math" panose="02040503050406030204" pitchFamily="18" charset="0"/>
                            </a:rPr>
                            <m:t>3</m:t>
                          </m:r>
                        </m:sub>
                      </m:sSub>
                      <m:d>
                        <m:dPr>
                          <m:ctrlPr>
                            <a:rPr lang="en-US" i="1">
                              <a:solidFill>
                                <a:schemeClr val="accent2">
                                  <a:lumMod val="50000"/>
                                </a:schemeClr>
                              </a:solidFill>
                              <a:latin typeface="Cambria Math" panose="02040503050406030204" pitchFamily="18" charset="0"/>
                            </a:rPr>
                          </m:ctrlPr>
                        </m:dPr>
                        <m:e>
                          <m:r>
                            <a:rPr lang="en-US" i="1">
                              <a:solidFill>
                                <a:schemeClr val="accent2">
                                  <a:lumMod val="50000"/>
                                </a:schemeClr>
                              </a:solidFill>
                              <a:latin typeface="Cambria Math" panose="02040503050406030204" pitchFamily="18" charset="0"/>
                            </a:rPr>
                            <m:t>𝑥</m:t>
                          </m:r>
                        </m:e>
                      </m:d>
                    </m:oMath>
                  </m:oMathPara>
                </a14:m>
                <a:endParaRPr lang="en-US" dirty="0"/>
              </a:p>
            </p:txBody>
          </p:sp>
        </mc:Choice>
        <mc:Fallback xmlns="">
          <p:sp>
            <p:nvSpPr>
              <p:cNvPr id="15" name="TextBox 14">
                <a:extLst>
                  <a:ext uri="{FF2B5EF4-FFF2-40B4-BE49-F238E27FC236}">
                    <a16:creationId xmlns:a16="http://schemas.microsoft.com/office/drawing/2014/main" id="{E494D644-E59C-AB40-A90E-F286C557E8C0}"/>
                  </a:ext>
                </a:extLst>
              </p:cNvPr>
              <p:cNvSpPr txBox="1">
                <a:spLocks noRot="1" noChangeAspect="1" noMove="1" noResize="1" noEditPoints="1" noAdjustHandles="1" noChangeArrowheads="1" noChangeShapeType="1" noTextEdit="1"/>
              </p:cNvSpPr>
              <p:nvPr/>
            </p:nvSpPr>
            <p:spPr>
              <a:xfrm>
                <a:off x="2949908" y="5773240"/>
                <a:ext cx="968727" cy="461665"/>
              </a:xfrm>
              <a:prstGeom prst="rect">
                <a:avLst/>
              </a:prstGeom>
              <a:blipFill>
                <a:blip r:embed="rId6"/>
                <a:stretch>
                  <a:fillRect l="-3846" b="-16216"/>
                </a:stretch>
              </a:blipFill>
            </p:spPr>
            <p:txBody>
              <a:bodyPr/>
              <a:lstStyle/>
              <a:p>
                <a:r>
                  <a:rPr lang="en-US">
                    <a:noFill/>
                  </a:rPr>
                  <a:t> </a:t>
                </a:r>
              </a:p>
            </p:txBody>
          </p:sp>
        </mc:Fallback>
      </mc:AlternateContent>
    </p:spTree>
    <p:extLst>
      <p:ext uri="{BB962C8B-B14F-4D97-AF65-F5344CB8AC3E}">
        <p14:creationId xmlns:p14="http://schemas.microsoft.com/office/powerpoint/2010/main" val="21418929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5EFD096-2EF2-FC4C-AEDA-0729C4D89F64}"/>
              </a:ext>
            </a:extLst>
          </p:cNvPr>
          <p:cNvGrpSpPr/>
          <p:nvPr/>
        </p:nvGrpSpPr>
        <p:grpSpPr>
          <a:xfrm>
            <a:off x="329019" y="309924"/>
            <a:ext cx="8562895" cy="5766566"/>
            <a:chOff x="329019" y="309924"/>
            <a:chExt cx="8562895" cy="5766566"/>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4A96566-54DC-134D-9E74-A8C06A9921DF}"/>
                    </a:ext>
                  </a:extLst>
                </p:cNvPr>
                <p:cNvSpPr txBox="1"/>
                <p:nvPr/>
              </p:nvSpPr>
              <p:spPr>
                <a:xfrm>
                  <a:off x="3175089" y="309924"/>
                  <a:ext cx="2918967" cy="1137876"/>
                </a:xfrm>
                <a:prstGeom prst="rect">
                  <a:avLst/>
                </a:prstGeom>
                <a:solidFill>
                  <a:schemeClr val="accent6">
                    <a:lumMod val="20000"/>
                    <a:lumOff val="80000"/>
                  </a:scheme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2800" b="0" i="0" smtClean="0">
                            <a:solidFill>
                              <a:schemeClr val="accent2">
                                <a:lumMod val="50000"/>
                              </a:schemeClr>
                            </a:solidFill>
                            <a:latin typeface="Cambria Math" panose="02040503050406030204" pitchFamily="18" charset="0"/>
                          </a:rPr>
                          <m:t>argmin</m:t>
                        </m:r>
                        <m:nary>
                          <m:naryPr>
                            <m:chr m:val="∑"/>
                            <m:supHide m:val="on"/>
                            <m:ctrlPr>
                              <a:rPr lang="en-US" sz="2800" b="0" i="1" smtClean="0">
                                <a:solidFill>
                                  <a:schemeClr val="accent2">
                                    <a:lumMod val="50000"/>
                                  </a:schemeClr>
                                </a:solidFill>
                                <a:latin typeface="Cambria Math" panose="02040503050406030204" pitchFamily="18" charset="0"/>
                              </a:rPr>
                            </m:ctrlPr>
                          </m:naryPr>
                          <m:sub>
                            <m:r>
                              <m:rPr>
                                <m:brk m:alnAt="7"/>
                              </m:rPr>
                              <a:rPr lang="en-US" sz="2800" b="0" i="1" smtClean="0">
                                <a:solidFill>
                                  <a:schemeClr val="accent2">
                                    <a:lumMod val="50000"/>
                                  </a:schemeClr>
                                </a:solidFill>
                                <a:latin typeface="Cambria Math" panose="02040503050406030204" pitchFamily="18" charset="0"/>
                              </a:rPr>
                              <m:t>𝑖</m:t>
                            </m:r>
                            <m:r>
                              <a:rPr lang="en-US" sz="2800" b="0" i="1" smtClean="0">
                                <a:solidFill>
                                  <a:schemeClr val="accent2">
                                    <a:lumMod val="50000"/>
                                  </a:schemeClr>
                                </a:solidFill>
                                <a:latin typeface="Cambria Math" panose="02040503050406030204" pitchFamily="18" charset="0"/>
                                <a:ea typeface="Cambria Math" panose="02040503050406030204" pitchFamily="18" charset="0"/>
                              </a:rPr>
                              <m:t>∈</m:t>
                            </m:r>
                            <m:r>
                              <a:rPr lang="en-US" sz="2800" b="0" i="1" smtClean="0">
                                <a:solidFill>
                                  <a:schemeClr val="accent2">
                                    <a:lumMod val="50000"/>
                                  </a:schemeClr>
                                </a:solidFill>
                                <a:latin typeface="Cambria Math" panose="02040503050406030204" pitchFamily="18" charset="0"/>
                                <a:ea typeface="Cambria Math" panose="02040503050406030204" pitchFamily="18" charset="0"/>
                              </a:rPr>
                              <m:t>𝐺</m:t>
                            </m:r>
                          </m:sub>
                          <m:sup/>
                          <m:e>
                            <m:sSub>
                              <m:sSubPr>
                                <m:ctrlPr>
                                  <a:rPr lang="en-US" sz="2800" i="1">
                                    <a:solidFill>
                                      <a:schemeClr val="accent2">
                                        <a:lumMod val="50000"/>
                                      </a:schemeClr>
                                    </a:solidFill>
                                    <a:latin typeface="Cambria Math" panose="02040503050406030204" pitchFamily="18" charset="0"/>
                                  </a:rPr>
                                </m:ctrlPr>
                              </m:sSubPr>
                              <m:e>
                                <m:r>
                                  <a:rPr lang="en-US" sz="2800" i="1" smtClean="0">
                                    <a:solidFill>
                                      <a:schemeClr val="accent2">
                                        <a:lumMod val="50000"/>
                                      </a:schemeClr>
                                    </a:solidFill>
                                    <a:latin typeface="Cambria Math" panose="02040503050406030204" pitchFamily="18" charset="0"/>
                                  </a:rPr>
                                  <m:t>𝑓</m:t>
                                </m:r>
                              </m:e>
                              <m:sub>
                                <m:r>
                                  <a:rPr lang="en-US" sz="2800" i="1" smtClean="0">
                                    <a:solidFill>
                                      <a:schemeClr val="accent2">
                                        <a:lumMod val="50000"/>
                                      </a:schemeClr>
                                    </a:solidFill>
                                    <a:latin typeface="Cambria Math" panose="02040503050406030204" pitchFamily="18" charset="0"/>
                                  </a:rPr>
                                  <m:t>𝑖</m:t>
                                </m:r>
                              </m:sub>
                            </m:sSub>
                            <m:d>
                              <m:dPr>
                                <m:ctrlPr>
                                  <a:rPr lang="en-US" sz="2800" i="1">
                                    <a:solidFill>
                                      <a:schemeClr val="accent2">
                                        <a:lumMod val="50000"/>
                                      </a:schemeClr>
                                    </a:solidFill>
                                    <a:latin typeface="Cambria Math" panose="02040503050406030204" pitchFamily="18" charset="0"/>
                                  </a:rPr>
                                </m:ctrlPr>
                              </m:dPr>
                              <m:e>
                                <m:r>
                                  <a:rPr lang="en-US" sz="2800" i="1" smtClean="0">
                                    <a:solidFill>
                                      <a:schemeClr val="accent2">
                                        <a:lumMod val="50000"/>
                                      </a:schemeClr>
                                    </a:solidFill>
                                    <a:latin typeface="Cambria Math" panose="02040503050406030204" pitchFamily="18" charset="0"/>
                                  </a:rPr>
                                  <m:t>𝑥</m:t>
                                </m:r>
                              </m:e>
                            </m:d>
                          </m:e>
                        </m:nary>
                      </m:oMath>
                    </m:oMathPara>
                  </a14:m>
                  <a:endParaRPr lang="en-US" sz="3600" i="1" dirty="0">
                    <a:solidFill>
                      <a:srgbClr val="FF0000"/>
                    </a:solidFill>
                    <a:latin typeface="Times New Roman" panose="02020603050405020304" pitchFamily="18" charset="0"/>
                    <a:ea typeface="Helvetica"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54A96566-54DC-134D-9E74-A8C06A9921DF}"/>
                    </a:ext>
                  </a:extLst>
                </p:cNvPr>
                <p:cNvSpPr txBox="1">
                  <a:spLocks noRot="1" noChangeAspect="1" noMove="1" noResize="1" noEditPoints="1" noAdjustHandles="1" noChangeArrowheads="1" noChangeShapeType="1" noTextEdit="1"/>
                </p:cNvSpPr>
                <p:nvPr/>
              </p:nvSpPr>
              <p:spPr>
                <a:xfrm>
                  <a:off x="3175089" y="309924"/>
                  <a:ext cx="2918967" cy="1137876"/>
                </a:xfrm>
                <a:prstGeom prst="rect">
                  <a:avLst/>
                </a:prstGeom>
                <a:blipFill>
                  <a:blip r:embed="rId2"/>
                  <a:stretch>
                    <a:fillRect t="-130000" b="-182222"/>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54B0FFA2-3817-B340-8D5F-A1853440FEE6}"/>
                </a:ext>
              </a:extLst>
            </p:cNvPr>
            <p:cNvSpPr/>
            <p:nvPr/>
          </p:nvSpPr>
          <p:spPr bwMode="auto">
            <a:xfrm>
              <a:off x="329019" y="2205990"/>
              <a:ext cx="2846070" cy="2297430"/>
            </a:xfrm>
            <a:prstGeom prst="rect">
              <a:avLst/>
            </a:prstGeom>
            <a:solidFill>
              <a:srgbClr val="FFC819"/>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endParaRPr lang="en-US" dirty="0">
                <a:latin typeface="Helvetica" pitchFamily="2" charset="0"/>
              </a:endParaRPr>
            </a:p>
            <a:p>
              <a:pPr marR="0" algn="ctr" defTabSz="914400" rtl="0" eaLnBrk="0" fontAlgn="base" latinLnBrk="0" hangingPunct="0">
                <a:lnSpc>
                  <a:spcPct val="100000"/>
                </a:lnSpc>
                <a:spcBef>
                  <a:spcPct val="20000"/>
                </a:spcBef>
                <a:spcAft>
                  <a:spcPct val="0"/>
                </a:spcAft>
                <a:buClr>
                  <a:srgbClr val="FF0000"/>
                </a:buClr>
                <a:buSzPct val="65000"/>
                <a:buNone/>
                <a:tabLst/>
              </a:pPr>
              <a:r>
                <a:rPr lang="en-US" dirty="0">
                  <a:latin typeface="Helvetica" pitchFamily="2" charset="0"/>
                </a:rPr>
                <a:t>Independent</a:t>
              </a:r>
            </a:p>
            <a:p>
              <a:pPr marR="0" algn="ctr" defTabSz="914400" rtl="0" eaLnBrk="0" fontAlgn="base" latinLnBrk="0" hangingPunct="0">
                <a:lnSpc>
                  <a:spcPct val="100000"/>
                </a:lnSpc>
                <a:spcBef>
                  <a:spcPct val="20000"/>
                </a:spcBef>
                <a:spcAft>
                  <a:spcPct val="0"/>
                </a:spcAft>
                <a:buClr>
                  <a:srgbClr val="FF0000"/>
                </a:buClr>
                <a:buSzPct val="65000"/>
                <a:buNone/>
                <a:tabLst/>
              </a:pPr>
              <a:r>
                <a:rPr lang="en-US" dirty="0">
                  <a:latin typeface="Helvetica" pitchFamily="2" charset="0"/>
                </a:rPr>
                <a:t>Functions:</a:t>
              </a:r>
            </a:p>
            <a:p>
              <a:pPr marR="0" algn="ctr" defTabSz="914400" rtl="0" eaLnBrk="0" fontAlgn="base" latinLnBrk="0" hangingPunct="0">
                <a:lnSpc>
                  <a:spcPct val="100000"/>
                </a:lnSpc>
                <a:spcBef>
                  <a:spcPct val="20000"/>
                </a:spcBef>
                <a:spcAft>
                  <a:spcPct val="0"/>
                </a:spcAft>
                <a:buClr>
                  <a:srgbClr val="FF0000"/>
                </a:buClr>
                <a:buSzPct val="65000"/>
                <a:buNone/>
                <a:tabLst/>
              </a:pPr>
              <a:r>
                <a:rPr lang="en-US" dirty="0">
                  <a:solidFill>
                    <a:srgbClr val="FF0000"/>
                  </a:solidFill>
                  <a:latin typeface="Helvetica" pitchFamily="2" charset="0"/>
                </a:rPr>
                <a:t>No Redundancy</a:t>
              </a:r>
              <a:endParaRPr kumimoji="0" lang="en-US" sz="2400" b="0" i="0" u="none" strike="noStrike" cap="none" normalizeH="0" baseline="0" dirty="0">
                <a:ln>
                  <a:noFill/>
                </a:ln>
                <a:solidFill>
                  <a:schemeClr val="tx1"/>
                </a:solidFill>
                <a:effectLst/>
                <a:latin typeface="Helvetica" pitchFamily="2" charset="0"/>
              </a:endParaRPr>
            </a:p>
          </p:txBody>
        </p:sp>
        <p:sp>
          <p:nvSpPr>
            <p:cNvPr id="6" name="Rectangle 5">
              <a:extLst>
                <a:ext uri="{FF2B5EF4-FFF2-40B4-BE49-F238E27FC236}">
                  <a16:creationId xmlns:a16="http://schemas.microsoft.com/office/drawing/2014/main" id="{2718EDB7-B530-CA46-ADEA-5E2B5D4C7DE7}"/>
                </a:ext>
              </a:extLst>
            </p:cNvPr>
            <p:cNvSpPr/>
            <p:nvPr/>
          </p:nvSpPr>
          <p:spPr bwMode="auto">
            <a:xfrm>
              <a:off x="4789477" y="2205990"/>
              <a:ext cx="2846070" cy="1665430"/>
            </a:xfrm>
            <a:prstGeom prst="rect">
              <a:avLst/>
            </a:prstGeom>
            <a:solidFill>
              <a:srgbClr val="92D05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endParaRPr lang="en-US" dirty="0">
                <a:latin typeface="Helvetica" pitchFamily="2" charset="0"/>
              </a:endParaRPr>
            </a:p>
            <a:p>
              <a:pPr marR="0" algn="ctr" defTabSz="914400" rtl="0" eaLnBrk="0" fontAlgn="base" latinLnBrk="0" hangingPunct="0">
                <a:lnSpc>
                  <a:spcPct val="100000"/>
                </a:lnSpc>
                <a:spcBef>
                  <a:spcPct val="20000"/>
                </a:spcBef>
                <a:spcAft>
                  <a:spcPct val="0"/>
                </a:spcAft>
                <a:buClr>
                  <a:srgbClr val="FF0000"/>
                </a:buClr>
                <a:buSzPct val="65000"/>
                <a:buNone/>
                <a:tabLst/>
              </a:pPr>
              <a:r>
                <a:rPr lang="en-US" dirty="0">
                  <a:latin typeface="Helvetica" pitchFamily="2" charset="0"/>
                </a:rPr>
                <a:t>Functions with</a:t>
              </a:r>
            </a:p>
            <a:p>
              <a:pPr marR="0" algn="ctr" defTabSz="914400" rtl="0" eaLnBrk="0" fontAlgn="base" latinLnBrk="0" hangingPunct="0">
                <a:lnSpc>
                  <a:spcPct val="100000"/>
                </a:lnSpc>
                <a:spcBef>
                  <a:spcPct val="20000"/>
                </a:spcBef>
                <a:spcAft>
                  <a:spcPct val="0"/>
                </a:spcAft>
                <a:buClr>
                  <a:srgbClr val="FF0000"/>
                </a:buClr>
                <a:buSzPct val="65000"/>
                <a:buNone/>
                <a:tabLst/>
              </a:pPr>
              <a:r>
                <a:rPr lang="en-US" dirty="0">
                  <a:solidFill>
                    <a:srgbClr val="FF0000"/>
                  </a:solidFill>
                  <a:latin typeface="Helvetica" pitchFamily="2" charset="0"/>
                </a:rPr>
                <a:t>Redundancy</a:t>
              </a:r>
              <a:endParaRPr kumimoji="0" lang="en-US" sz="2400" b="0" i="0" u="none" strike="noStrike" cap="none" normalizeH="0" baseline="0" dirty="0">
                <a:ln>
                  <a:noFill/>
                </a:ln>
                <a:solidFill>
                  <a:srgbClr val="FF0000"/>
                </a:solidFill>
                <a:effectLst/>
                <a:latin typeface="Helvetica" pitchFamily="2" charset="0"/>
              </a:endParaRPr>
            </a:p>
          </p:txBody>
        </p:sp>
        <p:cxnSp>
          <p:nvCxnSpPr>
            <p:cNvPr id="17" name="Straight Arrow Connector 16">
              <a:extLst>
                <a:ext uri="{FF2B5EF4-FFF2-40B4-BE49-F238E27FC236}">
                  <a16:creationId xmlns:a16="http://schemas.microsoft.com/office/drawing/2014/main" id="{A0F759D4-6F31-8745-A6A9-D6771BE2B52C}"/>
                </a:ext>
              </a:extLst>
            </p:cNvPr>
            <p:cNvCxnSpPr>
              <a:cxnSpLocks/>
            </p:cNvCxnSpPr>
            <p:nvPr/>
          </p:nvCxnSpPr>
          <p:spPr bwMode="auto">
            <a:xfrm flipH="1">
              <a:off x="2914651" y="1531160"/>
              <a:ext cx="845819" cy="591470"/>
            </a:xfrm>
            <a:prstGeom prst="straightConnector1">
              <a:avLst/>
            </a:prstGeom>
            <a:solidFill>
              <a:schemeClr val="accent1"/>
            </a:solidFill>
            <a:ln w="28575" cap="flat" cmpd="sng" algn="ctr">
              <a:solidFill>
                <a:srgbClr val="FFC000"/>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BC904613-83D2-2647-ACF4-43AE47E7CF73}"/>
                </a:ext>
              </a:extLst>
            </p:cNvPr>
            <p:cNvCxnSpPr>
              <a:cxnSpLocks/>
            </p:cNvCxnSpPr>
            <p:nvPr/>
          </p:nvCxnSpPr>
          <p:spPr bwMode="auto">
            <a:xfrm>
              <a:off x="5314950" y="1531160"/>
              <a:ext cx="1064230" cy="591470"/>
            </a:xfrm>
            <a:prstGeom prst="straightConnector1">
              <a:avLst/>
            </a:prstGeom>
            <a:solidFill>
              <a:schemeClr val="accent1"/>
            </a:solidFill>
            <a:ln w="28575" cap="flat" cmpd="sng" algn="ctr">
              <a:solidFill>
                <a:srgbClr val="00B050"/>
              </a:solidFill>
              <a:prstDash val="solid"/>
              <a:round/>
              <a:headEnd type="none" w="med" len="med"/>
              <a:tailEnd type="triangle"/>
            </a:ln>
            <a:effectLst/>
          </p:spPr>
        </p:cxnSp>
        <p:sp>
          <p:nvSpPr>
            <p:cNvPr id="8" name="Rectangle 7">
              <a:extLst>
                <a:ext uri="{FF2B5EF4-FFF2-40B4-BE49-F238E27FC236}">
                  <a16:creationId xmlns:a16="http://schemas.microsoft.com/office/drawing/2014/main" id="{1358DECF-D025-7A4D-A534-A058D705229A}"/>
                </a:ext>
              </a:extLst>
            </p:cNvPr>
            <p:cNvSpPr/>
            <p:nvPr/>
          </p:nvSpPr>
          <p:spPr bwMode="auto">
            <a:xfrm>
              <a:off x="3624243" y="4377690"/>
              <a:ext cx="2512734" cy="1687370"/>
            </a:xfrm>
            <a:prstGeom prst="rect">
              <a:avLst/>
            </a:prstGeom>
            <a:solidFill>
              <a:srgbClr val="C6CF87"/>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endParaRPr lang="en-US" dirty="0">
                <a:latin typeface="Helvetica" pitchFamily="2" charset="0"/>
              </a:endParaRPr>
            </a:p>
            <a:p>
              <a:pPr marR="0" algn="ctr" defTabSz="914400" rtl="0" eaLnBrk="0" fontAlgn="base" latinLnBrk="0" hangingPunct="0">
                <a:lnSpc>
                  <a:spcPct val="100000"/>
                </a:lnSpc>
                <a:spcBef>
                  <a:spcPct val="20000"/>
                </a:spcBef>
                <a:spcAft>
                  <a:spcPct val="0"/>
                </a:spcAft>
                <a:buClr>
                  <a:srgbClr val="FF0000"/>
                </a:buClr>
                <a:buSzPct val="65000"/>
                <a:buNone/>
                <a:tabLst/>
              </a:pPr>
              <a:r>
                <a:rPr lang="en-US" dirty="0">
                  <a:solidFill>
                    <a:srgbClr val="C00000"/>
                  </a:solidFill>
                  <a:latin typeface="Helvetica" pitchFamily="2" charset="0"/>
                </a:rPr>
                <a:t>Exact</a:t>
              </a:r>
            </a:p>
            <a:p>
              <a:pPr marR="0" algn="ctr" defTabSz="914400" rtl="0" eaLnBrk="0" fontAlgn="base" latinLnBrk="0" hangingPunct="0">
                <a:lnSpc>
                  <a:spcPct val="100000"/>
                </a:lnSpc>
                <a:spcBef>
                  <a:spcPct val="20000"/>
                </a:spcBef>
                <a:spcAft>
                  <a:spcPct val="0"/>
                </a:spcAft>
                <a:buClr>
                  <a:srgbClr val="FF0000"/>
                </a:buClr>
                <a:buSzPct val="65000"/>
                <a:buNone/>
                <a:tabLst/>
              </a:pPr>
              <a:r>
                <a:rPr lang="en-US" dirty="0">
                  <a:latin typeface="Helvetica" pitchFamily="2" charset="0"/>
                </a:rPr>
                <a:t>Resilience</a:t>
              </a:r>
            </a:p>
            <a:p>
              <a:pPr marR="0" algn="ctr" defTabSz="914400" rtl="0" eaLnBrk="0" fontAlgn="base" latinLnBrk="0" hangingPunct="0">
                <a:lnSpc>
                  <a:spcPct val="100000"/>
                </a:lnSpc>
                <a:spcBef>
                  <a:spcPct val="20000"/>
                </a:spcBef>
                <a:spcAft>
                  <a:spcPct val="0"/>
                </a:spcAft>
                <a:buClr>
                  <a:srgbClr val="FF0000"/>
                </a:buClr>
                <a:buSzPct val="65000"/>
                <a:buNone/>
                <a:tabLst/>
              </a:pPr>
              <a:endParaRPr kumimoji="0" lang="en-US" sz="2400" b="0" i="0" u="none" strike="noStrike" cap="none" normalizeH="0" baseline="0" dirty="0">
                <a:ln>
                  <a:noFill/>
                </a:ln>
                <a:solidFill>
                  <a:schemeClr val="tx1"/>
                </a:solidFill>
                <a:effectLst/>
                <a:latin typeface="Helvetica" pitchFamily="2" charset="0"/>
              </a:endParaRPr>
            </a:p>
          </p:txBody>
        </p:sp>
        <p:cxnSp>
          <p:nvCxnSpPr>
            <p:cNvPr id="9" name="Straight Arrow Connector 8">
              <a:extLst>
                <a:ext uri="{FF2B5EF4-FFF2-40B4-BE49-F238E27FC236}">
                  <a16:creationId xmlns:a16="http://schemas.microsoft.com/office/drawing/2014/main" id="{7387F0BE-0568-944F-BE6F-7F9412D2830C}"/>
                </a:ext>
              </a:extLst>
            </p:cNvPr>
            <p:cNvCxnSpPr>
              <a:cxnSpLocks/>
            </p:cNvCxnSpPr>
            <p:nvPr/>
          </p:nvCxnSpPr>
          <p:spPr bwMode="auto">
            <a:xfrm flipH="1">
              <a:off x="4880610" y="3954780"/>
              <a:ext cx="868680" cy="339550"/>
            </a:xfrm>
            <a:prstGeom prst="straightConnector1">
              <a:avLst/>
            </a:prstGeom>
            <a:solidFill>
              <a:schemeClr val="accent1"/>
            </a:solidFill>
            <a:ln w="28575" cap="flat" cmpd="sng" algn="ctr">
              <a:solidFill>
                <a:srgbClr val="C6CF87"/>
              </a:solidFill>
              <a:prstDash val="solid"/>
              <a:round/>
              <a:headEnd type="none" w="med" len="med"/>
              <a:tailEnd type="triangle"/>
            </a:ln>
            <a:effectLst/>
          </p:spPr>
        </p:cxnSp>
        <p:sp>
          <p:nvSpPr>
            <p:cNvPr id="10" name="Rectangle 9">
              <a:extLst>
                <a:ext uri="{FF2B5EF4-FFF2-40B4-BE49-F238E27FC236}">
                  <a16:creationId xmlns:a16="http://schemas.microsoft.com/office/drawing/2014/main" id="{AF8FE86A-7321-364F-AB38-C6FD5A1A3D39}"/>
                </a:ext>
              </a:extLst>
            </p:cNvPr>
            <p:cNvSpPr/>
            <p:nvPr/>
          </p:nvSpPr>
          <p:spPr bwMode="auto">
            <a:xfrm>
              <a:off x="6379180" y="4389120"/>
              <a:ext cx="2512734" cy="1687370"/>
            </a:xfrm>
            <a:prstGeom prst="rect">
              <a:avLst/>
            </a:prstGeom>
            <a:solidFill>
              <a:srgbClr val="C6CF87"/>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endParaRPr lang="en-US" dirty="0">
                <a:latin typeface="Helvetica" pitchFamily="2" charset="0"/>
              </a:endParaRPr>
            </a:p>
            <a:p>
              <a:pPr marR="0" algn="ctr" defTabSz="914400" rtl="0" eaLnBrk="0" fontAlgn="base" latinLnBrk="0" hangingPunct="0">
                <a:lnSpc>
                  <a:spcPct val="100000"/>
                </a:lnSpc>
                <a:spcBef>
                  <a:spcPct val="20000"/>
                </a:spcBef>
                <a:spcAft>
                  <a:spcPct val="0"/>
                </a:spcAft>
                <a:buClr>
                  <a:srgbClr val="FF0000"/>
                </a:buClr>
                <a:buSzPct val="65000"/>
                <a:buNone/>
                <a:tabLst/>
              </a:pPr>
              <a:r>
                <a:rPr lang="en-US" dirty="0">
                  <a:solidFill>
                    <a:srgbClr val="C00000"/>
                  </a:solidFill>
                  <a:latin typeface="Helvetica" pitchFamily="2" charset="0"/>
                </a:rPr>
                <a:t>Approximate</a:t>
              </a:r>
            </a:p>
            <a:p>
              <a:pPr marR="0" algn="ctr" defTabSz="914400" rtl="0" eaLnBrk="0" fontAlgn="base" latinLnBrk="0" hangingPunct="0">
                <a:lnSpc>
                  <a:spcPct val="100000"/>
                </a:lnSpc>
                <a:spcBef>
                  <a:spcPct val="20000"/>
                </a:spcBef>
                <a:spcAft>
                  <a:spcPct val="0"/>
                </a:spcAft>
                <a:buClr>
                  <a:srgbClr val="FF0000"/>
                </a:buClr>
                <a:buSzPct val="65000"/>
                <a:buNone/>
                <a:tabLst/>
              </a:pPr>
              <a:r>
                <a:rPr lang="en-US" dirty="0">
                  <a:latin typeface="Helvetica" pitchFamily="2" charset="0"/>
                </a:rPr>
                <a:t>Resilience</a:t>
              </a:r>
            </a:p>
            <a:p>
              <a:pPr marR="0" algn="ctr" defTabSz="914400" rtl="0" eaLnBrk="0" fontAlgn="base" latinLnBrk="0" hangingPunct="0">
                <a:lnSpc>
                  <a:spcPct val="100000"/>
                </a:lnSpc>
                <a:spcBef>
                  <a:spcPct val="20000"/>
                </a:spcBef>
                <a:spcAft>
                  <a:spcPct val="0"/>
                </a:spcAft>
                <a:buClr>
                  <a:srgbClr val="FF0000"/>
                </a:buClr>
                <a:buSzPct val="65000"/>
                <a:buNone/>
                <a:tabLst/>
              </a:pPr>
              <a:endParaRPr kumimoji="0" lang="en-US" sz="2400" b="0" i="0" u="none" strike="noStrike" cap="none" normalizeH="0" baseline="0" dirty="0">
                <a:ln>
                  <a:noFill/>
                </a:ln>
                <a:solidFill>
                  <a:schemeClr val="tx1"/>
                </a:solidFill>
                <a:effectLst/>
                <a:latin typeface="Helvetica" pitchFamily="2" charset="0"/>
              </a:endParaRPr>
            </a:p>
          </p:txBody>
        </p:sp>
        <p:cxnSp>
          <p:nvCxnSpPr>
            <p:cNvPr id="11" name="Straight Arrow Connector 10">
              <a:extLst>
                <a:ext uri="{FF2B5EF4-FFF2-40B4-BE49-F238E27FC236}">
                  <a16:creationId xmlns:a16="http://schemas.microsoft.com/office/drawing/2014/main" id="{C268841D-2083-2143-9AD2-605ABDB451CC}"/>
                </a:ext>
              </a:extLst>
            </p:cNvPr>
            <p:cNvCxnSpPr>
              <a:cxnSpLocks/>
            </p:cNvCxnSpPr>
            <p:nvPr/>
          </p:nvCxnSpPr>
          <p:spPr bwMode="auto">
            <a:xfrm>
              <a:off x="6797586" y="3954780"/>
              <a:ext cx="837961" cy="339550"/>
            </a:xfrm>
            <a:prstGeom prst="straightConnector1">
              <a:avLst/>
            </a:prstGeom>
            <a:solidFill>
              <a:schemeClr val="accent1"/>
            </a:solidFill>
            <a:ln w="28575" cap="flat" cmpd="sng" algn="ctr">
              <a:solidFill>
                <a:srgbClr val="C6CF87"/>
              </a:solidFill>
              <a:prstDash val="solid"/>
              <a:round/>
              <a:headEnd type="none" w="med" len="med"/>
              <a:tailEnd type="triangle"/>
            </a:ln>
            <a:effectLst/>
          </p:spPr>
        </p:cxnSp>
      </p:grpSp>
    </p:spTree>
    <p:extLst>
      <p:ext uri="{BB962C8B-B14F-4D97-AF65-F5344CB8AC3E}">
        <p14:creationId xmlns:p14="http://schemas.microsoft.com/office/powerpoint/2010/main" val="330836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5E7D7A-DF54-D74E-8CA8-6F25FABD0B61}"/>
              </a:ext>
            </a:extLst>
          </p:cNvPr>
          <p:cNvSpPr>
            <a:spLocks noGrp="1"/>
          </p:cNvSpPr>
          <p:nvPr>
            <p:ph idx="1"/>
          </p:nvPr>
        </p:nvSpPr>
        <p:spPr>
          <a:xfrm>
            <a:off x="9249936" y="4294330"/>
            <a:ext cx="7897546" cy="4572000"/>
          </a:xfrm>
        </p:spPr>
        <p:txBody>
          <a:bodyPr/>
          <a:lstStyle/>
          <a:p>
            <a:pPr marL="0" indent="0">
              <a:buNone/>
            </a:pPr>
            <a:endParaRPr lang="en-US" dirty="0">
              <a:sym typeface="Wingdings" pitchFamily="2" charset="2"/>
            </a:endParaRPr>
          </a:p>
          <a:p>
            <a:pPr marL="0" indent="0">
              <a:buNone/>
            </a:pPr>
            <a:endParaRPr lang="en-US" dirty="0">
              <a:sym typeface="Wingdings" pitchFamily="2" charset="2"/>
            </a:endParaRPr>
          </a:p>
          <a:p>
            <a:pPr marL="0" indent="0" algn="ctr">
              <a:buNone/>
            </a:pPr>
            <a:r>
              <a:rPr lang="en-US" dirty="0">
                <a:sym typeface="Wingdings" pitchFamily="2" charset="2"/>
              </a:rPr>
              <a:t> </a:t>
            </a:r>
            <a:r>
              <a:rPr lang="en-US" dirty="0">
                <a:solidFill>
                  <a:schemeClr val="bg2"/>
                </a:solidFill>
                <a:sym typeface="Wingdings" pitchFamily="2" charset="2"/>
              </a:rPr>
              <a:t>Depends on redundancy</a:t>
            </a:r>
          </a:p>
          <a:p>
            <a:pPr marL="0" indent="0" algn="ctr">
              <a:buNone/>
            </a:pPr>
            <a:r>
              <a:rPr lang="en-US" dirty="0">
                <a:solidFill>
                  <a:schemeClr val="bg2"/>
                </a:solidFill>
                <a:sym typeface="Wingdings" pitchFamily="2" charset="2"/>
              </a:rPr>
              <a:t> in agents’ cost functions</a:t>
            </a:r>
          </a:p>
          <a:p>
            <a:pPr marL="0" indent="0">
              <a:buNone/>
            </a:pPr>
            <a:endParaRPr lang="en-US" dirty="0"/>
          </a:p>
          <a:p>
            <a:pPr marL="0" indent="0">
              <a:buNone/>
            </a:pPr>
            <a:endParaRPr lang="en-US" dirty="0"/>
          </a:p>
          <a:p>
            <a:pPr marL="0" indent="0">
              <a:buNone/>
            </a:pPr>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4A96566-54DC-134D-9E74-A8C06A9921DF}"/>
                  </a:ext>
                </a:extLst>
              </p:cNvPr>
              <p:cNvSpPr txBox="1"/>
              <p:nvPr/>
            </p:nvSpPr>
            <p:spPr>
              <a:xfrm>
                <a:off x="3175089" y="309924"/>
                <a:ext cx="2918967" cy="1137876"/>
              </a:xfrm>
              <a:prstGeom prst="rect">
                <a:avLst/>
              </a:prstGeom>
              <a:solidFill>
                <a:schemeClr val="accent6">
                  <a:lumMod val="20000"/>
                  <a:lumOff val="80000"/>
                </a:scheme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2800" b="0" i="0" smtClean="0">
                          <a:solidFill>
                            <a:schemeClr val="accent2">
                              <a:lumMod val="50000"/>
                            </a:schemeClr>
                          </a:solidFill>
                          <a:latin typeface="Cambria Math" panose="02040503050406030204" pitchFamily="18" charset="0"/>
                        </a:rPr>
                        <m:t>argmin</m:t>
                      </m:r>
                      <m:nary>
                        <m:naryPr>
                          <m:chr m:val="∑"/>
                          <m:supHide m:val="on"/>
                          <m:ctrlPr>
                            <a:rPr lang="en-US" sz="2800" b="0" i="1" smtClean="0">
                              <a:solidFill>
                                <a:schemeClr val="accent2">
                                  <a:lumMod val="50000"/>
                                </a:schemeClr>
                              </a:solidFill>
                              <a:latin typeface="Cambria Math" panose="02040503050406030204" pitchFamily="18" charset="0"/>
                            </a:rPr>
                          </m:ctrlPr>
                        </m:naryPr>
                        <m:sub>
                          <m:r>
                            <m:rPr>
                              <m:brk m:alnAt="7"/>
                            </m:rPr>
                            <a:rPr lang="en-US" sz="2800" b="0" i="1" smtClean="0">
                              <a:solidFill>
                                <a:schemeClr val="accent2">
                                  <a:lumMod val="50000"/>
                                </a:schemeClr>
                              </a:solidFill>
                              <a:latin typeface="Cambria Math" panose="02040503050406030204" pitchFamily="18" charset="0"/>
                            </a:rPr>
                            <m:t>𝑖</m:t>
                          </m:r>
                          <m:r>
                            <a:rPr lang="en-US" sz="2800" b="0" i="1" smtClean="0">
                              <a:solidFill>
                                <a:schemeClr val="accent2">
                                  <a:lumMod val="50000"/>
                                </a:schemeClr>
                              </a:solidFill>
                              <a:latin typeface="Cambria Math" panose="02040503050406030204" pitchFamily="18" charset="0"/>
                              <a:ea typeface="Cambria Math" panose="02040503050406030204" pitchFamily="18" charset="0"/>
                            </a:rPr>
                            <m:t>∈</m:t>
                          </m:r>
                          <m:r>
                            <a:rPr lang="en-US" sz="2800" b="0" i="1" smtClean="0">
                              <a:solidFill>
                                <a:schemeClr val="accent2">
                                  <a:lumMod val="50000"/>
                                </a:schemeClr>
                              </a:solidFill>
                              <a:latin typeface="Cambria Math" panose="02040503050406030204" pitchFamily="18" charset="0"/>
                              <a:ea typeface="Cambria Math" panose="02040503050406030204" pitchFamily="18" charset="0"/>
                            </a:rPr>
                            <m:t>𝐺</m:t>
                          </m:r>
                        </m:sub>
                        <m:sup/>
                        <m:e>
                          <m:sSub>
                            <m:sSubPr>
                              <m:ctrlPr>
                                <a:rPr lang="en-US" sz="2800" i="1">
                                  <a:solidFill>
                                    <a:schemeClr val="accent2">
                                      <a:lumMod val="50000"/>
                                    </a:schemeClr>
                                  </a:solidFill>
                                  <a:latin typeface="Cambria Math" panose="02040503050406030204" pitchFamily="18" charset="0"/>
                                </a:rPr>
                              </m:ctrlPr>
                            </m:sSubPr>
                            <m:e>
                              <m:r>
                                <a:rPr lang="en-US" sz="2800" i="1" smtClean="0">
                                  <a:solidFill>
                                    <a:schemeClr val="accent2">
                                      <a:lumMod val="50000"/>
                                    </a:schemeClr>
                                  </a:solidFill>
                                  <a:latin typeface="Cambria Math" panose="02040503050406030204" pitchFamily="18" charset="0"/>
                                </a:rPr>
                                <m:t>𝑓</m:t>
                              </m:r>
                            </m:e>
                            <m:sub>
                              <m:r>
                                <a:rPr lang="en-US" sz="2800" i="1" smtClean="0">
                                  <a:solidFill>
                                    <a:schemeClr val="accent2">
                                      <a:lumMod val="50000"/>
                                    </a:schemeClr>
                                  </a:solidFill>
                                  <a:latin typeface="Cambria Math" panose="02040503050406030204" pitchFamily="18" charset="0"/>
                                </a:rPr>
                                <m:t>𝑖</m:t>
                              </m:r>
                            </m:sub>
                          </m:sSub>
                          <m:d>
                            <m:dPr>
                              <m:ctrlPr>
                                <a:rPr lang="en-US" sz="2800" i="1">
                                  <a:solidFill>
                                    <a:schemeClr val="accent2">
                                      <a:lumMod val="50000"/>
                                    </a:schemeClr>
                                  </a:solidFill>
                                  <a:latin typeface="Cambria Math" panose="02040503050406030204" pitchFamily="18" charset="0"/>
                                </a:rPr>
                              </m:ctrlPr>
                            </m:dPr>
                            <m:e>
                              <m:r>
                                <a:rPr lang="en-US" sz="2800" i="1" smtClean="0">
                                  <a:solidFill>
                                    <a:schemeClr val="accent2">
                                      <a:lumMod val="50000"/>
                                    </a:schemeClr>
                                  </a:solidFill>
                                  <a:latin typeface="Cambria Math" panose="02040503050406030204" pitchFamily="18" charset="0"/>
                                </a:rPr>
                                <m:t>𝑥</m:t>
                              </m:r>
                            </m:e>
                          </m:d>
                        </m:e>
                      </m:nary>
                    </m:oMath>
                  </m:oMathPara>
                </a14:m>
                <a:endParaRPr lang="en-US" sz="3600" i="1" dirty="0">
                  <a:solidFill>
                    <a:srgbClr val="FF0000"/>
                  </a:solidFill>
                  <a:latin typeface="Times New Roman" panose="02020603050405020304" pitchFamily="18" charset="0"/>
                  <a:ea typeface="Helvetica"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54A96566-54DC-134D-9E74-A8C06A9921DF}"/>
                  </a:ext>
                </a:extLst>
              </p:cNvPr>
              <p:cNvSpPr txBox="1">
                <a:spLocks noRot="1" noChangeAspect="1" noMove="1" noResize="1" noEditPoints="1" noAdjustHandles="1" noChangeArrowheads="1" noChangeShapeType="1" noTextEdit="1"/>
              </p:cNvSpPr>
              <p:nvPr/>
            </p:nvSpPr>
            <p:spPr>
              <a:xfrm>
                <a:off x="3175089" y="309924"/>
                <a:ext cx="2918967" cy="1137876"/>
              </a:xfrm>
              <a:prstGeom prst="rect">
                <a:avLst/>
              </a:prstGeom>
              <a:blipFill>
                <a:blip r:embed="rId2"/>
                <a:stretch>
                  <a:fillRect t="-130000" b="-182222"/>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2718EDB7-B530-CA46-ADEA-5E2B5D4C7DE7}"/>
              </a:ext>
            </a:extLst>
          </p:cNvPr>
          <p:cNvSpPr/>
          <p:nvPr/>
        </p:nvSpPr>
        <p:spPr bwMode="auto">
          <a:xfrm>
            <a:off x="4789477" y="2205990"/>
            <a:ext cx="2846070" cy="1665430"/>
          </a:xfrm>
          <a:prstGeom prst="rect">
            <a:avLst/>
          </a:prstGeom>
          <a:solidFill>
            <a:srgbClr val="92D050"/>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endParaRPr lang="en-US" dirty="0">
              <a:latin typeface="Helvetica" pitchFamily="2" charset="0"/>
            </a:endParaRPr>
          </a:p>
          <a:p>
            <a:pPr marR="0" algn="ctr" defTabSz="914400" rtl="0" eaLnBrk="0" fontAlgn="base" latinLnBrk="0" hangingPunct="0">
              <a:lnSpc>
                <a:spcPct val="100000"/>
              </a:lnSpc>
              <a:spcBef>
                <a:spcPct val="20000"/>
              </a:spcBef>
              <a:spcAft>
                <a:spcPct val="0"/>
              </a:spcAft>
              <a:buClr>
                <a:srgbClr val="FF0000"/>
              </a:buClr>
              <a:buSzPct val="65000"/>
              <a:buNone/>
              <a:tabLst/>
            </a:pPr>
            <a:r>
              <a:rPr lang="en-US" dirty="0">
                <a:latin typeface="Helvetica" pitchFamily="2" charset="0"/>
              </a:rPr>
              <a:t>Functions with</a:t>
            </a:r>
          </a:p>
          <a:p>
            <a:pPr marR="0" algn="ctr" defTabSz="914400" rtl="0" eaLnBrk="0" fontAlgn="base" latinLnBrk="0" hangingPunct="0">
              <a:lnSpc>
                <a:spcPct val="100000"/>
              </a:lnSpc>
              <a:spcBef>
                <a:spcPct val="20000"/>
              </a:spcBef>
              <a:spcAft>
                <a:spcPct val="0"/>
              </a:spcAft>
              <a:buClr>
                <a:srgbClr val="FF0000"/>
              </a:buClr>
              <a:buSzPct val="65000"/>
              <a:buNone/>
              <a:tabLst/>
            </a:pPr>
            <a:r>
              <a:rPr lang="en-US" dirty="0">
                <a:solidFill>
                  <a:srgbClr val="FF0000"/>
                </a:solidFill>
                <a:latin typeface="Helvetica" pitchFamily="2" charset="0"/>
              </a:rPr>
              <a:t>Redundancy</a:t>
            </a:r>
            <a:endParaRPr kumimoji="0" lang="en-US" sz="2400" b="0" i="0" u="none" strike="noStrike" cap="none" normalizeH="0" baseline="0" dirty="0">
              <a:ln>
                <a:noFill/>
              </a:ln>
              <a:solidFill>
                <a:srgbClr val="FF0000"/>
              </a:solidFill>
              <a:effectLst/>
              <a:latin typeface="Helvetica" pitchFamily="2" charset="0"/>
            </a:endParaRPr>
          </a:p>
        </p:txBody>
      </p:sp>
      <p:sp>
        <p:nvSpPr>
          <p:cNvPr id="8" name="Rectangle 7">
            <a:extLst>
              <a:ext uri="{FF2B5EF4-FFF2-40B4-BE49-F238E27FC236}">
                <a16:creationId xmlns:a16="http://schemas.microsoft.com/office/drawing/2014/main" id="{64ECF794-4BAE-F64F-A2D0-5C56123DBCFA}"/>
              </a:ext>
            </a:extLst>
          </p:cNvPr>
          <p:cNvSpPr/>
          <p:nvPr/>
        </p:nvSpPr>
        <p:spPr bwMode="auto">
          <a:xfrm>
            <a:off x="3624243" y="4377690"/>
            <a:ext cx="2512734" cy="1687370"/>
          </a:xfrm>
          <a:prstGeom prst="rect">
            <a:avLst/>
          </a:prstGeom>
          <a:solidFill>
            <a:srgbClr val="C6CF87"/>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endParaRPr lang="en-US" dirty="0">
              <a:latin typeface="Helvetica" pitchFamily="2" charset="0"/>
            </a:endParaRPr>
          </a:p>
          <a:p>
            <a:pPr marR="0" algn="ctr" defTabSz="914400" rtl="0" eaLnBrk="0" fontAlgn="base" latinLnBrk="0" hangingPunct="0">
              <a:lnSpc>
                <a:spcPct val="100000"/>
              </a:lnSpc>
              <a:spcBef>
                <a:spcPct val="20000"/>
              </a:spcBef>
              <a:spcAft>
                <a:spcPct val="0"/>
              </a:spcAft>
              <a:buClr>
                <a:srgbClr val="FF0000"/>
              </a:buClr>
              <a:buSzPct val="65000"/>
              <a:buNone/>
              <a:tabLst/>
            </a:pPr>
            <a:r>
              <a:rPr lang="en-US" dirty="0">
                <a:solidFill>
                  <a:srgbClr val="C00000"/>
                </a:solidFill>
                <a:latin typeface="Helvetica" pitchFamily="2" charset="0"/>
              </a:rPr>
              <a:t>Exact</a:t>
            </a:r>
          </a:p>
          <a:p>
            <a:pPr marR="0" algn="ctr" defTabSz="914400" rtl="0" eaLnBrk="0" fontAlgn="base" latinLnBrk="0" hangingPunct="0">
              <a:lnSpc>
                <a:spcPct val="100000"/>
              </a:lnSpc>
              <a:spcBef>
                <a:spcPct val="20000"/>
              </a:spcBef>
              <a:spcAft>
                <a:spcPct val="0"/>
              </a:spcAft>
              <a:buClr>
                <a:srgbClr val="FF0000"/>
              </a:buClr>
              <a:buSzPct val="65000"/>
              <a:buNone/>
              <a:tabLst/>
            </a:pPr>
            <a:r>
              <a:rPr lang="en-US" dirty="0">
                <a:latin typeface="Helvetica" pitchFamily="2" charset="0"/>
              </a:rPr>
              <a:t>Resilience</a:t>
            </a:r>
          </a:p>
          <a:p>
            <a:pPr marR="0" algn="ctr" defTabSz="914400" rtl="0" eaLnBrk="0" fontAlgn="base" latinLnBrk="0" hangingPunct="0">
              <a:lnSpc>
                <a:spcPct val="100000"/>
              </a:lnSpc>
              <a:spcBef>
                <a:spcPct val="20000"/>
              </a:spcBef>
              <a:spcAft>
                <a:spcPct val="0"/>
              </a:spcAft>
              <a:buClr>
                <a:srgbClr val="FF0000"/>
              </a:buClr>
              <a:buSzPct val="65000"/>
              <a:buNone/>
              <a:tabLst/>
            </a:pPr>
            <a:endParaRPr kumimoji="0" lang="en-US" sz="2400" b="0" i="0" u="none" strike="noStrike" cap="none" normalizeH="0" baseline="0" dirty="0">
              <a:ln>
                <a:noFill/>
              </a:ln>
              <a:solidFill>
                <a:schemeClr val="tx1"/>
              </a:solidFill>
              <a:effectLst/>
              <a:latin typeface="Helvetica" pitchFamily="2" charset="0"/>
            </a:endParaRPr>
          </a:p>
        </p:txBody>
      </p:sp>
      <p:cxnSp>
        <p:nvCxnSpPr>
          <p:cNvPr id="5" name="Straight Arrow Connector 4">
            <a:extLst>
              <a:ext uri="{FF2B5EF4-FFF2-40B4-BE49-F238E27FC236}">
                <a16:creationId xmlns:a16="http://schemas.microsoft.com/office/drawing/2014/main" id="{BC115BA7-945F-8241-808E-38C74205CC70}"/>
              </a:ext>
            </a:extLst>
          </p:cNvPr>
          <p:cNvCxnSpPr>
            <a:cxnSpLocks/>
          </p:cNvCxnSpPr>
          <p:nvPr/>
        </p:nvCxnSpPr>
        <p:spPr bwMode="auto">
          <a:xfrm flipH="1">
            <a:off x="4880610" y="3954780"/>
            <a:ext cx="868680" cy="339550"/>
          </a:xfrm>
          <a:prstGeom prst="straightConnector1">
            <a:avLst/>
          </a:prstGeom>
          <a:solidFill>
            <a:schemeClr val="accent1"/>
          </a:solidFill>
          <a:ln w="28575" cap="flat" cmpd="sng" algn="ctr">
            <a:solidFill>
              <a:srgbClr val="C6CF87"/>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BC904613-83D2-2647-ACF4-43AE47E7CF73}"/>
              </a:ext>
            </a:extLst>
          </p:cNvPr>
          <p:cNvCxnSpPr>
            <a:cxnSpLocks/>
          </p:cNvCxnSpPr>
          <p:nvPr/>
        </p:nvCxnSpPr>
        <p:spPr bwMode="auto">
          <a:xfrm>
            <a:off x="5314950" y="1531160"/>
            <a:ext cx="1064230" cy="591470"/>
          </a:xfrm>
          <a:prstGeom prst="straightConnector1">
            <a:avLst/>
          </a:prstGeom>
          <a:solidFill>
            <a:schemeClr val="accent1"/>
          </a:solidFill>
          <a:ln w="28575" cap="flat" cmpd="sng" algn="ctr">
            <a:solidFill>
              <a:srgbClr val="00B050"/>
            </a:solidFill>
            <a:prstDash val="solid"/>
            <a:round/>
            <a:headEnd type="none" w="med" len="med"/>
            <a:tailEnd type="triangle"/>
          </a:ln>
          <a:effectLst/>
        </p:spPr>
      </p:cxnSp>
    </p:spTree>
    <p:extLst>
      <p:ext uri="{BB962C8B-B14F-4D97-AF65-F5344CB8AC3E}">
        <p14:creationId xmlns:p14="http://schemas.microsoft.com/office/powerpoint/2010/main" val="10936896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15448-ECFE-824B-B3F2-8BD854511580}"/>
              </a:ext>
            </a:extLst>
          </p:cNvPr>
          <p:cNvSpPr>
            <a:spLocks noGrp="1"/>
          </p:cNvSpPr>
          <p:nvPr>
            <p:ph type="title"/>
          </p:nvPr>
        </p:nvSpPr>
        <p:spPr/>
        <p:txBody>
          <a:bodyPr/>
          <a:lstStyle/>
          <a:p>
            <a:r>
              <a:rPr lang="en-US" dirty="0"/>
              <a:t>Exact Resilience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6F057C5-5EA3-D348-AAE3-EE941E94318C}"/>
                  </a:ext>
                </a:extLst>
              </p:cNvPr>
              <p:cNvSpPr>
                <a:spLocks noGrp="1"/>
              </p:cNvSpPr>
              <p:nvPr>
                <p:ph idx="1"/>
              </p:nvPr>
            </p:nvSpPr>
            <p:spPr/>
            <p:txBody>
              <a:bodyPr/>
              <a:lstStyle/>
              <a:p>
                <a:pPr marL="0" indent="0">
                  <a:buNone/>
                </a:pPr>
                <a:endParaRPr lang="en-US" dirty="0"/>
              </a:p>
              <a:p>
                <a:pPr marL="0" indent="0">
                  <a:buNone/>
                </a:pPr>
                <a:r>
                  <a:rPr lang="en-US" i="1" dirty="0">
                    <a:latin typeface="Times" pitchFamily="2" charset="0"/>
                  </a:rPr>
                  <a:t>t-</a:t>
                </a:r>
                <a:r>
                  <a:rPr lang="en-US" dirty="0"/>
                  <a:t>Resilience</a:t>
                </a:r>
              </a:p>
              <a:p>
                <a:endParaRPr lang="en-US" dirty="0"/>
              </a:p>
              <a:p>
                <a:r>
                  <a:rPr lang="en-US" dirty="0"/>
                  <a:t>Output in </a:t>
                </a:r>
                <a14:m>
                  <m:oMath xmlns:m="http://schemas.openxmlformats.org/officeDocument/2006/math">
                    <m:r>
                      <m:rPr>
                        <m:nor/>
                      </m:rPr>
                      <a:rPr lang="en-US" smtClean="0">
                        <a:solidFill>
                          <a:srgbClr val="C00000"/>
                        </a:solidFill>
                        <a:latin typeface="Cambria Math" panose="02040503050406030204" pitchFamily="18" charset="0"/>
                      </a:rPr>
                      <m:t>argmin</m:t>
                    </m:r>
                    <m:nary>
                      <m:naryPr>
                        <m:chr m:val="∑"/>
                        <m:supHide m:val="on"/>
                        <m:ctrlPr>
                          <a:rPr lang="en-US" i="1">
                            <a:solidFill>
                              <a:srgbClr val="C00000"/>
                            </a:solidFill>
                            <a:latin typeface="Cambria Math" panose="02040503050406030204" pitchFamily="18" charset="0"/>
                          </a:rPr>
                        </m:ctrlPr>
                      </m:naryPr>
                      <m:sub>
                        <m:r>
                          <m:rPr>
                            <m:brk m:alnAt="7"/>
                          </m:rPr>
                          <a:rPr lang="en-US" i="1">
                            <a:solidFill>
                              <a:srgbClr val="C00000"/>
                            </a:solidFill>
                            <a:latin typeface="Cambria Math" panose="02040503050406030204" pitchFamily="18" charset="0"/>
                          </a:rPr>
                          <m:t>𝑖</m:t>
                        </m:r>
                        <m:r>
                          <a:rPr lang="en-US" i="1">
                            <a:solidFill>
                              <a:srgbClr val="C00000"/>
                            </a:solidFill>
                            <a:latin typeface="Cambria Math" panose="02040503050406030204" pitchFamily="18" charset="0"/>
                            <a:ea typeface="Cambria Math" panose="02040503050406030204" pitchFamily="18" charset="0"/>
                          </a:rPr>
                          <m:t>∈</m:t>
                        </m:r>
                        <m:r>
                          <a:rPr lang="en-US" i="1">
                            <a:solidFill>
                              <a:srgbClr val="C00000"/>
                            </a:solidFill>
                            <a:latin typeface="Cambria Math" panose="02040503050406030204" pitchFamily="18" charset="0"/>
                            <a:ea typeface="Cambria Math" panose="02040503050406030204" pitchFamily="18" charset="0"/>
                          </a:rPr>
                          <m:t>𝐺</m:t>
                        </m:r>
                      </m:sub>
                      <m:sup/>
                      <m:e>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𝑓</m:t>
                            </m:r>
                          </m:e>
                          <m:sub>
                            <m:r>
                              <a:rPr lang="en-US" i="1">
                                <a:solidFill>
                                  <a:srgbClr val="C00000"/>
                                </a:solidFill>
                                <a:latin typeface="Cambria Math" panose="02040503050406030204" pitchFamily="18" charset="0"/>
                              </a:rPr>
                              <m:t>𝑖</m:t>
                            </m:r>
                          </m:sub>
                        </m:sSub>
                        <m:d>
                          <m:dPr>
                            <m:ctrlPr>
                              <a:rPr lang="en-US" i="1">
                                <a:solidFill>
                                  <a:srgbClr val="C00000"/>
                                </a:solidFill>
                                <a:latin typeface="Cambria Math" panose="02040503050406030204" pitchFamily="18" charset="0"/>
                              </a:rPr>
                            </m:ctrlPr>
                          </m:dPr>
                          <m:e>
                            <m:r>
                              <a:rPr lang="en-US" i="1">
                                <a:solidFill>
                                  <a:srgbClr val="C00000"/>
                                </a:solidFill>
                                <a:latin typeface="Cambria Math" panose="02040503050406030204" pitchFamily="18" charset="0"/>
                              </a:rPr>
                              <m:t>𝑥</m:t>
                            </m:r>
                          </m:e>
                        </m:d>
                      </m:e>
                    </m:nary>
                  </m:oMath>
                </a14:m>
                <a:r>
                  <a:rPr lang="en-US" dirty="0"/>
                  <a:t> despite</a:t>
                </a:r>
              </a:p>
              <a:p>
                <a:pPr marL="0" indent="0">
                  <a:buNone/>
                </a:pPr>
                <a:r>
                  <a:rPr lang="en-US" dirty="0"/>
                  <a:t>    the presence of up to  </a:t>
                </a:r>
                <a:r>
                  <a:rPr lang="en-US" i="1" dirty="0">
                    <a:latin typeface="Times" pitchFamily="2" charset="0"/>
                  </a:rPr>
                  <a:t>t </a:t>
                </a:r>
                <a:r>
                  <a:rPr lang="en-US" dirty="0"/>
                  <a:t> faulty agents</a:t>
                </a:r>
              </a:p>
            </p:txBody>
          </p:sp>
        </mc:Choice>
        <mc:Fallback xmlns="">
          <p:sp>
            <p:nvSpPr>
              <p:cNvPr id="3" name="Content Placeholder 2">
                <a:extLst>
                  <a:ext uri="{FF2B5EF4-FFF2-40B4-BE49-F238E27FC236}">
                    <a16:creationId xmlns:a16="http://schemas.microsoft.com/office/drawing/2014/main" id="{66F057C5-5EA3-D348-AAE3-EE941E94318C}"/>
                  </a:ext>
                </a:extLst>
              </p:cNvPr>
              <p:cNvSpPr>
                <a:spLocks noGrp="1" noRot="1" noChangeAspect="1" noMove="1" noResize="1" noEditPoints="1" noAdjustHandles="1" noChangeArrowheads="1" noChangeShapeType="1" noTextEdit="1"/>
              </p:cNvSpPr>
              <p:nvPr>
                <p:ph idx="1"/>
              </p:nvPr>
            </p:nvSpPr>
            <p:spPr>
              <a:blipFill>
                <a:blip r:embed="rId2"/>
                <a:stretch>
                  <a:fillRect l="-114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1570854-429B-5D41-8342-D78EA51EF23E}"/>
              </a:ext>
            </a:extLst>
          </p:cNvPr>
          <p:cNvSpPr>
            <a:spLocks noGrp="1"/>
          </p:cNvSpPr>
          <p:nvPr>
            <p:ph type="sldNum" sz="quarter" idx="12"/>
          </p:nvPr>
        </p:nvSpPr>
        <p:spPr/>
        <p:txBody>
          <a:bodyPr/>
          <a:lstStyle/>
          <a:p>
            <a:pPr>
              <a:defRPr/>
            </a:pPr>
            <a:fld id="{D207DEF5-A307-4F25-8C66-A6D5B058479D}" type="slidenum">
              <a:rPr lang="en-US" smtClean="0"/>
              <a:pPr>
                <a:defRPr/>
              </a:pPr>
              <a:t>92</a:t>
            </a:fld>
            <a:endParaRPr lang="en-US" dirty="0"/>
          </a:p>
        </p:txBody>
      </p:sp>
    </p:spTree>
    <p:extLst>
      <p:ext uri="{BB962C8B-B14F-4D97-AF65-F5344CB8AC3E}">
        <p14:creationId xmlns:p14="http://schemas.microsoft.com/office/powerpoint/2010/main" val="315511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74D0A-F637-554F-A84F-80D2E012EC2B}"/>
              </a:ext>
            </a:extLst>
          </p:cNvPr>
          <p:cNvSpPr>
            <a:spLocks noGrp="1"/>
          </p:cNvSpPr>
          <p:nvPr>
            <p:ph type="title"/>
          </p:nvPr>
        </p:nvSpPr>
        <p:spPr/>
        <p:txBody>
          <a:bodyPr/>
          <a:lstStyle/>
          <a:p>
            <a:r>
              <a:rPr lang="en-US" i="1" dirty="0">
                <a:latin typeface="Times" pitchFamily="2" charset="0"/>
              </a:rPr>
              <a:t>t-</a:t>
            </a:r>
            <a:r>
              <a:rPr lang="en-US" dirty="0"/>
              <a:t>Resilience:</a:t>
            </a:r>
            <a:r>
              <a:rPr lang="en-US" dirty="0">
                <a:solidFill>
                  <a:srgbClr val="C00000"/>
                </a:solidFill>
              </a:rPr>
              <a:t> Extreme Case</a:t>
            </a:r>
          </a:p>
        </p:txBody>
      </p:sp>
      <p:sp>
        <p:nvSpPr>
          <p:cNvPr id="3" name="Content Placeholder 2">
            <a:extLst>
              <a:ext uri="{FF2B5EF4-FFF2-40B4-BE49-F238E27FC236}">
                <a16:creationId xmlns:a16="http://schemas.microsoft.com/office/drawing/2014/main" id="{1408643B-A9AC-284F-81BB-49C95D036229}"/>
              </a:ext>
            </a:extLst>
          </p:cNvPr>
          <p:cNvSpPr>
            <a:spLocks noGrp="1"/>
          </p:cNvSpPr>
          <p:nvPr>
            <p:ph idx="1"/>
          </p:nvPr>
        </p:nvSpPr>
        <p:spPr/>
        <p:txBody>
          <a:bodyPr/>
          <a:lstStyle/>
          <a:p>
            <a:r>
              <a:rPr lang="en-US" dirty="0"/>
              <a:t>Full replication</a:t>
            </a:r>
          </a:p>
          <a:p>
            <a:endParaRPr lang="en-US" dirty="0"/>
          </a:p>
          <a:p>
            <a:r>
              <a:rPr lang="en-US" dirty="0">
                <a:solidFill>
                  <a:srgbClr val="00B050"/>
                </a:solidFill>
              </a:rPr>
              <a:t>All agents have identical cost function (identical data)</a:t>
            </a:r>
          </a:p>
          <a:p>
            <a:endParaRPr lang="en-US" dirty="0">
              <a:solidFill>
                <a:srgbClr val="00B050"/>
              </a:solidFill>
            </a:endParaRPr>
          </a:p>
          <a:p>
            <a:endParaRPr lang="en-US" dirty="0">
              <a:solidFill>
                <a:srgbClr val="00B050"/>
              </a:solidFill>
            </a:endParaRPr>
          </a:p>
          <a:p>
            <a:endParaRPr lang="en-US" dirty="0">
              <a:solidFill>
                <a:srgbClr val="00B050"/>
              </a:solidFill>
            </a:endParaRPr>
          </a:p>
          <a:p>
            <a:endParaRPr lang="en-US" dirty="0">
              <a:solidFill>
                <a:srgbClr val="00B050"/>
              </a:solidFill>
            </a:endParaRPr>
          </a:p>
          <a:p>
            <a:pPr marL="0" indent="0">
              <a:buNone/>
            </a:pPr>
            <a:endParaRPr lang="en-US" dirty="0">
              <a:solidFill>
                <a:srgbClr val="00B050"/>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14EDACA-8295-D64D-839E-3209BD53EBF6}"/>
                  </a:ext>
                </a:extLst>
              </p:cNvPr>
              <p:cNvSpPr txBox="1"/>
              <p:nvPr/>
            </p:nvSpPr>
            <p:spPr>
              <a:xfrm>
                <a:off x="2340699" y="3383280"/>
                <a:ext cx="5648871" cy="1138389"/>
              </a:xfrm>
              <a:prstGeom prst="rect">
                <a:avLst/>
              </a:prstGeom>
              <a:solidFill>
                <a:schemeClr val="accent6">
                  <a:lumMod val="20000"/>
                  <a:lumOff val="80000"/>
                </a:scheme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US" sz="2800" i="1" smtClean="0">
                          <a:solidFill>
                            <a:schemeClr val="accent2">
                              <a:lumMod val="50000"/>
                            </a:schemeClr>
                          </a:solidFill>
                          <a:latin typeface="Cambria Math" panose="02040503050406030204" pitchFamily="18" charset="0"/>
                        </a:rPr>
                        <m:t>a</m:t>
                      </m:r>
                      <m:r>
                        <m:rPr>
                          <m:nor/>
                        </m:rPr>
                        <a:rPr lang="en-US" sz="2800" b="0" i="0" smtClean="0">
                          <a:solidFill>
                            <a:schemeClr val="accent2">
                              <a:lumMod val="50000"/>
                            </a:schemeClr>
                          </a:solidFill>
                          <a:latin typeface="Cambria Math" panose="02040503050406030204" pitchFamily="18" charset="0"/>
                        </a:rPr>
                        <m:t>rgmin</m:t>
                      </m:r>
                      <m:sSub>
                        <m:sSubPr>
                          <m:ctrlPr>
                            <a:rPr lang="en-US" sz="2800" i="1">
                              <a:solidFill>
                                <a:schemeClr val="accent2">
                                  <a:lumMod val="50000"/>
                                </a:schemeClr>
                              </a:solidFill>
                              <a:latin typeface="Cambria Math" panose="02040503050406030204" pitchFamily="18" charset="0"/>
                            </a:rPr>
                          </m:ctrlPr>
                        </m:sSubPr>
                        <m:e>
                          <m:r>
                            <a:rPr lang="en-US" sz="2800" i="1">
                              <a:solidFill>
                                <a:schemeClr val="accent2">
                                  <a:lumMod val="50000"/>
                                </a:schemeClr>
                              </a:solidFill>
                              <a:latin typeface="Cambria Math" panose="02040503050406030204" pitchFamily="18" charset="0"/>
                            </a:rPr>
                            <m:t>𝑓</m:t>
                          </m:r>
                        </m:e>
                        <m:sub>
                          <m:r>
                            <a:rPr lang="en-US" sz="2800" b="0" i="1" smtClean="0">
                              <a:solidFill>
                                <a:schemeClr val="accent2">
                                  <a:lumMod val="50000"/>
                                </a:schemeClr>
                              </a:solidFill>
                              <a:latin typeface="Cambria Math" panose="02040503050406030204" pitchFamily="18" charset="0"/>
                            </a:rPr>
                            <m:t>𝑗</m:t>
                          </m:r>
                        </m:sub>
                      </m:sSub>
                      <m:d>
                        <m:dPr>
                          <m:ctrlPr>
                            <a:rPr lang="en-US" sz="2800" i="1">
                              <a:solidFill>
                                <a:schemeClr val="accent2">
                                  <a:lumMod val="50000"/>
                                </a:schemeClr>
                              </a:solidFill>
                              <a:latin typeface="Cambria Math" panose="02040503050406030204" pitchFamily="18" charset="0"/>
                            </a:rPr>
                          </m:ctrlPr>
                        </m:dPr>
                        <m:e>
                          <m:r>
                            <a:rPr lang="en-US" sz="2800" i="1">
                              <a:solidFill>
                                <a:schemeClr val="accent2">
                                  <a:lumMod val="50000"/>
                                </a:schemeClr>
                              </a:solidFill>
                              <a:latin typeface="Cambria Math" panose="02040503050406030204" pitchFamily="18" charset="0"/>
                            </a:rPr>
                            <m:t>𝑥</m:t>
                          </m:r>
                        </m:e>
                      </m:d>
                      <m:r>
                        <a:rPr lang="en-US" sz="2800" b="0" i="1" smtClean="0">
                          <a:solidFill>
                            <a:schemeClr val="accent2">
                              <a:lumMod val="50000"/>
                            </a:schemeClr>
                          </a:solidFill>
                          <a:latin typeface="Cambria Math" panose="02040503050406030204" pitchFamily="18" charset="0"/>
                        </a:rPr>
                        <m:t>= </m:t>
                      </m:r>
                      <m:r>
                        <m:rPr>
                          <m:nor/>
                        </m:rPr>
                        <a:rPr lang="en-US" sz="2800" b="0" i="0" smtClean="0">
                          <a:solidFill>
                            <a:schemeClr val="accent2">
                              <a:lumMod val="50000"/>
                            </a:schemeClr>
                          </a:solidFill>
                          <a:latin typeface="Cambria Math" panose="02040503050406030204" pitchFamily="18" charset="0"/>
                        </a:rPr>
                        <m:t>argmin</m:t>
                      </m:r>
                      <m:nary>
                        <m:naryPr>
                          <m:chr m:val="∑"/>
                          <m:supHide m:val="on"/>
                          <m:ctrlPr>
                            <a:rPr lang="en-US" sz="2800" b="0" i="1" smtClean="0">
                              <a:solidFill>
                                <a:schemeClr val="accent2">
                                  <a:lumMod val="50000"/>
                                </a:schemeClr>
                              </a:solidFill>
                              <a:latin typeface="Cambria Math" panose="02040503050406030204" pitchFamily="18" charset="0"/>
                            </a:rPr>
                          </m:ctrlPr>
                        </m:naryPr>
                        <m:sub>
                          <m:r>
                            <m:rPr>
                              <m:brk m:alnAt="7"/>
                            </m:rPr>
                            <a:rPr lang="en-US" sz="2800" b="0" i="1" smtClean="0">
                              <a:solidFill>
                                <a:schemeClr val="accent2">
                                  <a:lumMod val="50000"/>
                                </a:schemeClr>
                              </a:solidFill>
                              <a:latin typeface="Cambria Math" panose="02040503050406030204" pitchFamily="18" charset="0"/>
                            </a:rPr>
                            <m:t>𝑖</m:t>
                          </m:r>
                          <m:r>
                            <a:rPr lang="en-US" sz="2800" b="0" i="1" smtClean="0">
                              <a:solidFill>
                                <a:schemeClr val="accent2">
                                  <a:lumMod val="50000"/>
                                </a:schemeClr>
                              </a:solidFill>
                              <a:latin typeface="Cambria Math" panose="02040503050406030204" pitchFamily="18" charset="0"/>
                              <a:ea typeface="Cambria Math" panose="02040503050406030204" pitchFamily="18" charset="0"/>
                            </a:rPr>
                            <m:t>∈</m:t>
                          </m:r>
                          <m:r>
                            <a:rPr lang="en-US" sz="2800" b="0" i="1" smtClean="0">
                              <a:solidFill>
                                <a:schemeClr val="accent2">
                                  <a:lumMod val="50000"/>
                                </a:schemeClr>
                              </a:solidFill>
                              <a:latin typeface="Cambria Math" panose="02040503050406030204" pitchFamily="18" charset="0"/>
                              <a:ea typeface="Cambria Math" panose="02040503050406030204" pitchFamily="18" charset="0"/>
                            </a:rPr>
                            <m:t>𝐺</m:t>
                          </m:r>
                        </m:sub>
                        <m:sup/>
                        <m:e>
                          <m:sSub>
                            <m:sSubPr>
                              <m:ctrlPr>
                                <a:rPr lang="en-US" sz="2800" i="1">
                                  <a:solidFill>
                                    <a:schemeClr val="accent2">
                                      <a:lumMod val="50000"/>
                                    </a:schemeClr>
                                  </a:solidFill>
                                  <a:latin typeface="Cambria Math" panose="02040503050406030204" pitchFamily="18" charset="0"/>
                                </a:rPr>
                              </m:ctrlPr>
                            </m:sSubPr>
                            <m:e>
                              <m:r>
                                <a:rPr lang="en-US" sz="2800" i="1" smtClean="0">
                                  <a:solidFill>
                                    <a:schemeClr val="accent2">
                                      <a:lumMod val="50000"/>
                                    </a:schemeClr>
                                  </a:solidFill>
                                  <a:latin typeface="Cambria Math" panose="02040503050406030204" pitchFamily="18" charset="0"/>
                                </a:rPr>
                                <m:t>𝑓</m:t>
                              </m:r>
                            </m:e>
                            <m:sub>
                              <m:r>
                                <a:rPr lang="en-US" sz="2800" i="1" smtClean="0">
                                  <a:solidFill>
                                    <a:schemeClr val="accent2">
                                      <a:lumMod val="50000"/>
                                    </a:schemeClr>
                                  </a:solidFill>
                                  <a:latin typeface="Cambria Math" panose="02040503050406030204" pitchFamily="18" charset="0"/>
                                </a:rPr>
                                <m:t>𝑖</m:t>
                              </m:r>
                            </m:sub>
                          </m:sSub>
                          <m:d>
                            <m:dPr>
                              <m:ctrlPr>
                                <a:rPr lang="en-US" sz="2800" i="1">
                                  <a:solidFill>
                                    <a:schemeClr val="accent2">
                                      <a:lumMod val="50000"/>
                                    </a:schemeClr>
                                  </a:solidFill>
                                  <a:latin typeface="Cambria Math" panose="02040503050406030204" pitchFamily="18" charset="0"/>
                                </a:rPr>
                              </m:ctrlPr>
                            </m:dPr>
                            <m:e>
                              <m:r>
                                <a:rPr lang="en-US" sz="2800" i="1" smtClean="0">
                                  <a:solidFill>
                                    <a:schemeClr val="accent2">
                                      <a:lumMod val="50000"/>
                                    </a:schemeClr>
                                  </a:solidFill>
                                  <a:latin typeface="Cambria Math" panose="02040503050406030204" pitchFamily="18" charset="0"/>
                                </a:rPr>
                                <m:t>𝑥</m:t>
                              </m:r>
                            </m:e>
                          </m:d>
                        </m:e>
                      </m:nary>
                    </m:oMath>
                  </m:oMathPara>
                </a14:m>
                <a:endParaRPr lang="en-US" sz="3600" i="1" dirty="0">
                  <a:solidFill>
                    <a:srgbClr val="FF0000"/>
                  </a:solidFill>
                  <a:latin typeface="Times New Roman" panose="02020603050405020304" pitchFamily="18" charset="0"/>
                  <a:ea typeface="Helvetica"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014EDACA-8295-D64D-839E-3209BD53EBF6}"/>
                  </a:ext>
                </a:extLst>
              </p:cNvPr>
              <p:cNvSpPr txBox="1">
                <a:spLocks noRot="1" noChangeAspect="1" noMove="1" noResize="1" noEditPoints="1" noAdjustHandles="1" noChangeArrowheads="1" noChangeShapeType="1" noTextEdit="1"/>
              </p:cNvSpPr>
              <p:nvPr/>
            </p:nvSpPr>
            <p:spPr>
              <a:xfrm>
                <a:off x="2340699" y="3383280"/>
                <a:ext cx="5648871" cy="1138389"/>
              </a:xfrm>
              <a:prstGeom prst="rect">
                <a:avLst/>
              </a:prstGeom>
              <a:blipFill>
                <a:blip r:embed="rId2"/>
                <a:stretch>
                  <a:fillRect t="-128571" b="-180220"/>
                </a:stretch>
              </a:blipFill>
            </p:spPr>
            <p:txBody>
              <a:bodyPr/>
              <a:lstStyle/>
              <a:p>
                <a:r>
                  <a:rPr lang="en-US">
                    <a:noFill/>
                  </a:rPr>
                  <a:t> </a:t>
                </a:r>
              </a:p>
            </p:txBody>
          </p:sp>
        </mc:Fallback>
      </mc:AlternateContent>
    </p:spTree>
    <p:extLst>
      <p:ext uri="{BB962C8B-B14F-4D97-AF65-F5344CB8AC3E}">
        <p14:creationId xmlns:p14="http://schemas.microsoft.com/office/powerpoint/2010/main" val="571810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74D0A-F637-554F-A84F-80D2E012EC2B}"/>
              </a:ext>
            </a:extLst>
          </p:cNvPr>
          <p:cNvSpPr>
            <a:spLocks noGrp="1"/>
          </p:cNvSpPr>
          <p:nvPr>
            <p:ph type="title"/>
          </p:nvPr>
        </p:nvSpPr>
        <p:spPr/>
        <p:txBody>
          <a:bodyPr/>
          <a:lstStyle/>
          <a:p>
            <a:r>
              <a:rPr lang="en-US" i="1" dirty="0">
                <a:latin typeface="Times" pitchFamily="2" charset="0"/>
              </a:rPr>
              <a:t>t-</a:t>
            </a:r>
            <a:r>
              <a:rPr lang="en-US" dirty="0"/>
              <a:t>Resilience:</a:t>
            </a:r>
            <a:r>
              <a:rPr lang="en-US" dirty="0">
                <a:solidFill>
                  <a:srgbClr val="C00000"/>
                </a:solidFill>
              </a:rPr>
              <a:t> Extreme Case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408643B-A9AC-284F-81BB-49C95D036229}"/>
                  </a:ext>
                </a:extLst>
              </p:cNvPr>
              <p:cNvSpPr>
                <a:spLocks noGrp="1"/>
              </p:cNvSpPr>
              <p:nvPr>
                <p:ph idx="1"/>
              </p:nvPr>
            </p:nvSpPr>
            <p:spPr/>
            <p:txBody>
              <a:bodyPr/>
              <a:lstStyle/>
              <a:p>
                <a:r>
                  <a:rPr lang="en-US" dirty="0"/>
                  <a:t>Full replication</a:t>
                </a:r>
              </a:p>
              <a:p>
                <a:endParaRPr lang="en-US" dirty="0"/>
              </a:p>
              <a:p>
                <a:r>
                  <a:rPr lang="en-US" dirty="0">
                    <a:solidFill>
                      <a:srgbClr val="00B050"/>
                    </a:solidFill>
                  </a:rPr>
                  <a:t>All agents have identical cost function (identical data)</a:t>
                </a:r>
              </a:p>
              <a:p>
                <a:endParaRPr lang="en-US" dirty="0">
                  <a:solidFill>
                    <a:srgbClr val="00B050"/>
                  </a:solidFill>
                </a:endParaRPr>
              </a:p>
              <a:p>
                <a:endParaRPr lang="en-US" dirty="0">
                  <a:solidFill>
                    <a:srgbClr val="00B050"/>
                  </a:solidFill>
                </a:endParaRPr>
              </a:p>
              <a:p>
                <a:endParaRPr lang="en-US" dirty="0">
                  <a:solidFill>
                    <a:srgbClr val="00B050"/>
                  </a:solidFill>
                </a:endParaRPr>
              </a:p>
              <a:p>
                <a:endParaRPr lang="en-US" dirty="0">
                  <a:solidFill>
                    <a:srgbClr val="00B050"/>
                  </a:solidFill>
                </a:endParaRPr>
              </a:p>
              <a:p>
                <a:endParaRPr lang="en-US" dirty="0">
                  <a:solidFill>
                    <a:srgbClr val="00B050"/>
                  </a:solidFill>
                </a:endParaRPr>
              </a:p>
              <a:p>
                <a:pPr marL="0" indent="0">
                  <a:buNone/>
                </a:pPr>
                <a:r>
                  <a:rPr lang="en-US" dirty="0">
                    <a:solidFill>
                      <a:schemeClr val="tx1"/>
                    </a:solidFill>
                    <a:sym typeface="Wingdings" pitchFamily="2" charset="2"/>
                  </a:rPr>
                  <a:t> Each client </a:t>
                </a:r>
                <a:r>
                  <a:rPr lang="en-US" i="1" dirty="0">
                    <a:solidFill>
                      <a:schemeClr val="tx1"/>
                    </a:solidFill>
                    <a:latin typeface="Times" pitchFamily="2" charset="0"/>
                    <a:sym typeface="Wingdings" pitchFamily="2" charset="2"/>
                  </a:rPr>
                  <a:t>j</a:t>
                </a:r>
                <a:r>
                  <a:rPr lang="en-US" dirty="0">
                    <a:solidFill>
                      <a:schemeClr val="tx1"/>
                    </a:solidFill>
                    <a:sym typeface="Wingdings" pitchFamily="2" charset="2"/>
                  </a:rPr>
                  <a:t> can compute </a:t>
                </a:r>
                <a14:m>
                  <m:oMath xmlns:m="http://schemas.openxmlformats.org/officeDocument/2006/math">
                    <m:r>
                      <m:rPr>
                        <m:sty m:val="p"/>
                      </m:rPr>
                      <a:rPr lang="en-US" i="1">
                        <a:solidFill>
                          <a:schemeClr val="tx1"/>
                        </a:solidFill>
                        <a:latin typeface="Cambria Math" panose="02040503050406030204" pitchFamily="18" charset="0"/>
                      </a:rPr>
                      <m:t>a</m:t>
                    </m:r>
                    <m:r>
                      <m:rPr>
                        <m:nor/>
                      </m:rPr>
                      <a:rPr lang="en-US">
                        <a:solidFill>
                          <a:schemeClr val="tx1"/>
                        </a:solidFill>
                        <a:latin typeface="Cambria Math" panose="02040503050406030204" pitchFamily="18" charset="0"/>
                      </a:rPr>
                      <m:t>rgmin</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𝑓</m:t>
                        </m:r>
                      </m:e>
                      <m:sub>
                        <m:r>
                          <a:rPr lang="en-US" i="1">
                            <a:solidFill>
                              <a:schemeClr val="tx1"/>
                            </a:solidFill>
                            <a:latin typeface="Cambria Math" panose="02040503050406030204" pitchFamily="18" charset="0"/>
                          </a:rPr>
                          <m:t>𝑗</m:t>
                        </m:r>
                      </m:sub>
                    </m:sSub>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𝑥</m:t>
                        </m:r>
                      </m:e>
                    </m:d>
                  </m:oMath>
                </a14:m>
                <a:r>
                  <a:rPr lang="en-US" dirty="0">
                    <a:solidFill>
                      <a:schemeClr val="tx1"/>
                    </a:solidFill>
                  </a:rPr>
                  <a:t> independently</a:t>
                </a:r>
              </a:p>
              <a:p>
                <a:pPr marL="0" indent="0">
                  <a:buNone/>
                </a:pPr>
                <a:r>
                  <a:rPr lang="en-US" dirty="0"/>
                  <a:t>	and the server can take majority vote</a:t>
                </a:r>
              </a:p>
              <a:p>
                <a:pPr marL="0" indent="0">
                  <a:buNone/>
                </a:pPr>
                <a:r>
                  <a:rPr lang="en-US" dirty="0"/>
                  <a:t>		(</a:t>
                </a:r>
                <a:r>
                  <a:rPr lang="en-US" dirty="0">
                    <a:solidFill>
                      <a:srgbClr val="C00000"/>
                    </a:solidFill>
                  </a:rPr>
                  <a:t>majority agents being fault-free suffices</a:t>
                </a:r>
                <a:r>
                  <a:rPr lang="en-US" dirty="0"/>
                  <a:t>)</a:t>
                </a:r>
                <a:endParaRPr lang="en-US" dirty="0">
                  <a:solidFill>
                    <a:schemeClr val="tx1"/>
                  </a:solidFill>
                </a:endParaRPr>
              </a:p>
            </p:txBody>
          </p:sp>
        </mc:Choice>
        <mc:Fallback xmlns="">
          <p:sp>
            <p:nvSpPr>
              <p:cNvPr id="3" name="Content Placeholder 2">
                <a:extLst>
                  <a:ext uri="{FF2B5EF4-FFF2-40B4-BE49-F238E27FC236}">
                    <a16:creationId xmlns:a16="http://schemas.microsoft.com/office/drawing/2014/main" id="{1408643B-A9AC-284F-81BB-49C95D036229}"/>
                  </a:ext>
                </a:extLst>
              </p:cNvPr>
              <p:cNvSpPr>
                <a:spLocks noGrp="1" noRot="1" noChangeAspect="1" noMove="1" noResize="1" noEditPoints="1" noAdjustHandles="1" noChangeArrowheads="1" noChangeShapeType="1" noTextEdit="1"/>
              </p:cNvSpPr>
              <p:nvPr>
                <p:ph idx="1"/>
              </p:nvPr>
            </p:nvSpPr>
            <p:spPr>
              <a:blipFill>
                <a:blip r:embed="rId2"/>
                <a:stretch>
                  <a:fillRect l="-1142" t="-1111" r="-816"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14EDACA-8295-D64D-839E-3209BD53EBF6}"/>
                  </a:ext>
                </a:extLst>
              </p:cNvPr>
              <p:cNvSpPr txBox="1"/>
              <p:nvPr/>
            </p:nvSpPr>
            <p:spPr>
              <a:xfrm>
                <a:off x="2340699" y="3383280"/>
                <a:ext cx="5648871" cy="1138389"/>
              </a:xfrm>
              <a:prstGeom prst="rect">
                <a:avLst/>
              </a:prstGeom>
              <a:solidFill>
                <a:schemeClr val="accent6">
                  <a:lumMod val="20000"/>
                  <a:lumOff val="80000"/>
                </a:scheme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US" sz="2800" i="1" smtClean="0">
                          <a:solidFill>
                            <a:schemeClr val="accent2">
                              <a:lumMod val="50000"/>
                            </a:schemeClr>
                          </a:solidFill>
                          <a:latin typeface="Cambria Math" panose="02040503050406030204" pitchFamily="18" charset="0"/>
                        </a:rPr>
                        <m:t>a</m:t>
                      </m:r>
                      <m:r>
                        <m:rPr>
                          <m:nor/>
                        </m:rPr>
                        <a:rPr lang="en-US" sz="2800" b="0" i="0" smtClean="0">
                          <a:solidFill>
                            <a:schemeClr val="accent2">
                              <a:lumMod val="50000"/>
                            </a:schemeClr>
                          </a:solidFill>
                          <a:latin typeface="Cambria Math" panose="02040503050406030204" pitchFamily="18" charset="0"/>
                        </a:rPr>
                        <m:t>rgmin</m:t>
                      </m:r>
                      <m:sSub>
                        <m:sSubPr>
                          <m:ctrlPr>
                            <a:rPr lang="en-US" sz="2800" i="1">
                              <a:solidFill>
                                <a:schemeClr val="accent2">
                                  <a:lumMod val="50000"/>
                                </a:schemeClr>
                              </a:solidFill>
                              <a:latin typeface="Cambria Math" panose="02040503050406030204" pitchFamily="18" charset="0"/>
                            </a:rPr>
                          </m:ctrlPr>
                        </m:sSubPr>
                        <m:e>
                          <m:r>
                            <a:rPr lang="en-US" sz="2800" i="1">
                              <a:solidFill>
                                <a:schemeClr val="accent2">
                                  <a:lumMod val="50000"/>
                                </a:schemeClr>
                              </a:solidFill>
                              <a:latin typeface="Cambria Math" panose="02040503050406030204" pitchFamily="18" charset="0"/>
                            </a:rPr>
                            <m:t>𝑓</m:t>
                          </m:r>
                        </m:e>
                        <m:sub>
                          <m:r>
                            <a:rPr lang="en-US" sz="2800" b="0" i="1" smtClean="0">
                              <a:solidFill>
                                <a:schemeClr val="accent2">
                                  <a:lumMod val="50000"/>
                                </a:schemeClr>
                              </a:solidFill>
                              <a:latin typeface="Cambria Math" panose="02040503050406030204" pitchFamily="18" charset="0"/>
                            </a:rPr>
                            <m:t>𝑗</m:t>
                          </m:r>
                        </m:sub>
                      </m:sSub>
                      <m:d>
                        <m:dPr>
                          <m:ctrlPr>
                            <a:rPr lang="en-US" sz="2800" i="1">
                              <a:solidFill>
                                <a:schemeClr val="accent2">
                                  <a:lumMod val="50000"/>
                                </a:schemeClr>
                              </a:solidFill>
                              <a:latin typeface="Cambria Math" panose="02040503050406030204" pitchFamily="18" charset="0"/>
                            </a:rPr>
                          </m:ctrlPr>
                        </m:dPr>
                        <m:e>
                          <m:r>
                            <a:rPr lang="en-US" sz="2800" i="1">
                              <a:solidFill>
                                <a:schemeClr val="accent2">
                                  <a:lumMod val="50000"/>
                                </a:schemeClr>
                              </a:solidFill>
                              <a:latin typeface="Cambria Math" panose="02040503050406030204" pitchFamily="18" charset="0"/>
                            </a:rPr>
                            <m:t>𝑥</m:t>
                          </m:r>
                        </m:e>
                      </m:d>
                      <m:r>
                        <a:rPr lang="en-US" sz="2800" b="0" i="1" smtClean="0">
                          <a:solidFill>
                            <a:schemeClr val="accent2">
                              <a:lumMod val="50000"/>
                            </a:schemeClr>
                          </a:solidFill>
                          <a:latin typeface="Cambria Math" panose="02040503050406030204" pitchFamily="18" charset="0"/>
                        </a:rPr>
                        <m:t>= </m:t>
                      </m:r>
                      <m:r>
                        <m:rPr>
                          <m:nor/>
                        </m:rPr>
                        <a:rPr lang="en-US" sz="2800" b="0" i="0" smtClean="0">
                          <a:solidFill>
                            <a:schemeClr val="accent2">
                              <a:lumMod val="50000"/>
                            </a:schemeClr>
                          </a:solidFill>
                          <a:latin typeface="Cambria Math" panose="02040503050406030204" pitchFamily="18" charset="0"/>
                        </a:rPr>
                        <m:t>argmin</m:t>
                      </m:r>
                      <m:nary>
                        <m:naryPr>
                          <m:chr m:val="∑"/>
                          <m:supHide m:val="on"/>
                          <m:ctrlPr>
                            <a:rPr lang="en-US" sz="2800" b="0" i="1" smtClean="0">
                              <a:solidFill>
                                <a:schemeClr val="accent2">
                                  <a:lumMod val="50000"/>
                                </a:schemeClr>
                              </a:solidFill>
                              <a:latin typeface="Cambria Math" panose="02040503050406030204" pitchFamily="18" charset="0"/>
                            </a:rPr>
                          </m:ctrlPr>
                        </m:naryPr>
                        <m:sub>
                          <m:r>
                            <m:rPr>
                              <m:brk m:alnAt="7"/>
                            </m:rPr>
                            <a:rPr lang="en-US" sz="2800" b="0" i="1" smtClean="0">
                              <a:solidFill>
                                <a:schemeClr val="accent2">
                                  <a:lumMod val="50000"/>
                                </a:schemeClr>
                              </a:solidFill>
                              <a:latin typeface="Cambria Math" panose="02040503050406030204" pitchFamily="18" charset="0"/>
                            </a:rPr>
                            <m:t>𝑖</m:t>
                          </m:r>
                          <m:r>
                            <a:rPr lang="en-US" sz="2800" b="0" i="1" smtClean="0">
                              <a:solidFill>
                                <a:schemeClr val="accent2">
                                  <a:lumMod val="50000"/>
                                </a:schemeClr>
                              </a:solidFill>
                              <a:latin typeface="Cambria Math" panose="02040503050406030204" pitchFamily="18" charset="0"/>
                              <a:ea typeface="Cambria Math" panose="02040503050406030204" pitchFamily="18" charset="0"/>
                            </a:rPr>
                            <m:t>∈</m:t>
                          </m:r>
                          <m:r>
                            <a:rPr lang="en-US" sz="2800" b="0" i="1" smtClean="0">
                              <a:solidFill>
                                <a:schemeClr val="accent2">
                                  <a:lumMod val="50000"/>
                                </a:schemeClr>
                              </a:solidFill>
                              <a:latin typeface="Cambria Math" panose="02040503050406030204" pitchFamily="18" charset="0"/>
                              <a:ea typeface="Cambria Math" panose="02040503050406030204" pitchFamily="18" charset="0"/>
                            </a:rPr>
                            <m:t>𝐺</m:t>
                          </m:r>
                        </m:sub>
                        <m:sup/>
                        <m:e>
                          <m:sSub>
                            <m:sSubPr>
                              <m:ctrlPr>
                                <a:rPr lang="en-US" sz="2800" i="1">
                                  <a:solidFill>
                                    <a:schemeClr val="accent2">
                                      <a:lumMod val="50000"/>
                                    </a:schemeClr>
                                  </a:solidFill>
                                  <a:latin typeface="Cambria Math" panose="02040503050406030204" pitchFamily="18" charset="0"/>
                                </a:rPr>
                              </m:ctrlPr>
                            </m:sSubPr>
                            <m:e>
                              <m:r>
                                <a:rPr lang="en-US" sz="2800" i="1" smtClean="0">
                                  <a:solidFill>
                                    <a:schemeClr val="accent2">
                                      <a:lumMod val="50000"/>
                                    </a:schemeClr>
                                  </a:solidFill>
                                  <a:latin typeface="Cambria Math" panose="02040503050406030204" pitchFamily="18" charset="0"/>
                                </a:rPr>
                                <m:t>𝑓</m:t>
                              </m:r>
                            </m:e>
                            <m:sub>
                              <m:r>
                                <a:rPr lang="en-US" sz="2800" i="1" smtClean="0">
                                  <a:solidFill>
                                    <a:schemeClr val="accent2">
                                      <a:lumMod val="50000"/>
                                    </a:schemeClr>
                                  </a:solidFill>
                                  <a:latin typeface="Cambria Math" panose="02040503050406030204" pitchFamily="18" charset="0"/>
                                </a:rPr>
                                <m:t>𝑖</m:t>
                              </m:r>
                            </m:sub>
                          </m:sSub>
                          <m:d>
                            <m:dPr>
                              <m:ctrlPr>
                                <a:rPr lang="en-US" sz="2800" i="1">
                                  <a:solidFill>
                                    <a:schemeClr val="accent2">
                                      <a:lumMod val="50000"/>
                                    </a:schemeClr>
                                  </a:solidFill>
                                  <a:latin typeface="Cambria Math" panose="02040503050406030204" pitchFamily="18" charset="0"/>
                                </a:rPr>
                              </m:ctrlPr>
                            </m:dPr>
                            <m:e>
                              <m:r>
                                <a:rPr lang="en-US" sz="2800" i="1" smtClean="0">
                                  <a:solidFill>
                                    <a:schemeClr val="accent2">
                                      <a:lumMod val="50000"/>
                                    </a:schemeClr>
                                  </a:solidFill>
                                  <a:latin typeface="Cambria Math" panose="02040503050406030204" pitchFamily="18" charset="0"/>
                                </a:rPr>
                                <m:t>𝑥</m:t>
                              </m:r>
                            </m:e>
                          </m:d>
                        </m:e>
                      </m:nary>
                    </m:oMath>
                  </m:oMathPara>
                </a14:m>
                <a:endParaRPr lang="en-US" sz="3600" i="1" dirty="0">
                  <a:solidFill>
                    <a:srgbClr val="FF0000"/>
                  </a:solidFill>
                  <a:latin typeface="Times New Roman" panose="02020603050405020304" pitchFamily="18" charset="0"/>
                  <a:ea typeface="Helvetica"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014EDACA-8295-D64D-839E-3209BD53EBF6}"/>
                  </a:ext>
                </a:extLst>
              </p:cNvPr>
              <p:cNvSpPr txBox="1">
                <a:spLocks noRot="1" noChangeAspect="1" noMove="1" noResize="1" noEditPoints="1" noAdjustHandles="1" noChangeArrowheads="1" noChangeShapeType="1" noTextEdit="1"/>
              </p:cNvSpPr>
              <p:nvPr/>
            </p:nvSpPr>
            <p:spPr>
              <a:xfrm>
                <a:off x="2340699" y="3383280"/>
                <a:ext cx="5648871" cy="1138389"/>
              </a:xfrm>
              <a:prstGeom prst="rect">
                <a:avLst/>
              </a:prstGeom>
              <a:blipFill>
                <a:blip r:embed="rId3"/>
                <a:stretch>
                  <a:fillRect t="-128571" b="-180220"/>
                </a:stretch>
              </a:blipFill>
            </p:spPr>
            <p:txBody>
              <a:bodyPr/>
              <a:lstStyle/>
              <a:p>
                <a:r>
                  <a:rPr lang="en-US">
                    <a:noFill/>
                  </a:rPr>
                  <a:t> </a:t>
                </a:r>
              </a:p>
            </p:txBody>
          </p:sp>
        </mc:Fallback>
      </mc:AlternateContent>
    </p:spTree>
    <p:extLst>
      <p:ext uri="{BB962C8B-B14F-4D97-AF65-F5344CB8AC3E}">
        <p14:creationId xmlns:p14="http://schemas.microsoft.com/office/powerpoint/2010/main" val="10068313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A7F9214-328B-A64A-B6D5-171D8B86C4EE}"/>
              </a:ext>
            </a:extLst>
          </p:cNvPr>
          <p:cNvSpPr/>
          <p:nvPr/>
        </p:nvSpPr>
        <p:spPr bwMode="auto">
          <a:xfrm flipV="1">
            <a:off x="4197380" y="5394827"/>
            <a:ext cx="3948220" cy="1132801"/>
          </a:xfrm>
          <a:prstGeom prst="rect">
            <a:avLst/>
          </a:prstGeom>
          <a:solidFill>
            <a:schemeClr val="accent6">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p:cNvSpPr>
            <a:spLocks noGrp="1"/>
          </p:cNvSpPr>
          <p:nvPr>
            <p:ph type="title"/>
          </p:nvPr>
        </p:nvSpPr>
        <p:spPr/>
        <p:txBody>
          <a:bodyPr/>
          <a:lstStyle/>
          <a:p>
            <a:r>
              <a:rPr lang="en-US" dirty="0"/>
              <a:t>Parameter Server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437601"/>
                <a:ext cx="7886700" cy="3993803"/>
              </a:xfrm>
            </p:spPr>
            <p:txBody>
              <a:bodyPr>
                <a:noAutofit/>
              </a:bodyPr>
              <a:lstStyle/>
              <a:p>
                <a:r>
                  <a:rPr lang="en-US" dirty="0"/>
                  <a:t>Server maintains estimate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oMath>
                </a14:m>
                <a:endParaRPr lang="en-US" dirty="0"/>
              </a:p>
              <a:p>
                <a:pPr marL="0" indent="0">
                  <a:buNone/>
                </a:pPr>
                <a:endParaRPr lang="en-US" dirty="0"/>
              </a:p>
              <a:p>
                <a:pPr marL="0" indent="0">
                  <a:buNone/>
                </a:pPr>
                <a:r>
                  <a:rPr lang="en-US" u="sng" dirty="0"/>
                  <a:t>In each iteration</a:t>
                </a:r>
              </a:p>
              <a:p>
                <a:pPr marL="0" indent="0">
                  <a:buNone/>
                </a:pPr>
                <a:endParaRPr lang="en-US" dirty="0">
                  <a:solidFill>
                    <a:srgbClr val="00B050"/>
                  </a:solidFill>
                </a:endParaRPr>
              </a:p>
              <a:p>
                <a:r>
                  <a:rPr lang="en-US" dirty="0"/>
                  <a:t>Agent</a:t>
                </a:r>
                <a:r>
                  <a:rPr lang="en-US" i="1" dirty="0">
                    <a:latin typeface="Times" charset="0"/>
                    <a:ea typeface="Times" charset="0"/>
                    <a:cs typeface="Times" charset="0"/>
                  </a:rPr>
                  <a:t> </a:t>
                </a:r>
                <a:r>
                  <a:rPr lang="en-US" i="1" dirty="0" err="1">
                    <a:latin typeface="Times" charset="0"/>
                    <a:ea typeface="Times" charset="0"/>
                    <a:cs typeface="Times" charset="0"/>
                  </a:rPr>
                  <a:t>i</a:t>
                </a:r>
                <a:endParaRPr lang="en-US" i="1" dirty="0">
                  <a:latin typeface="Times" charset="0"/>
                  <a:ea typeface="Times" charset="0"/>
                  <a:cs typeface="Times" charset="0"/>
                </a:endParaRPr>
              </a:p>
              <a:p>
                <a:pPr lvl="1"/>
                <a:r>
                  <a:rPr lang="en-US" sz="2400" dirty="0"/>
                  <a:t>Downloads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𝑘</m:t>
                        </m:r>
                      </m:sub>
                    </m:sSub>
                  </m:oMath>
                </a14:m>
                <a:r>
                  <a:rPr lang="en-US" sz="2400" dirty="0"/>
                  <a:t> from server</a:t>
                </a:r>
              </a:p>
              <a:p>
                <a:pPr lvl="1"/>
                <a:r>
                  <a:rPr lang="en-US" sz="2400" dirty="0"/>
                  <a:t>Uploads gradient </a:t>
                </a:r>
                <a14:m>
                  <m:oMath xmlns:m="http://schemas.openxmlformats.org/officeDocument/2006/math">
                    <m:r>
                      <a:rPr lang="en-US" sz="2400" b="0" i="0"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𝑘</m:t>
                        </m:r>
                      </m:sub>
                    </m:sSub>
                    <m:r>
                      <a:rPr lang="en-US" sz="2400" b="0" i="1" smtClean="0">
                        <a:latin typeface="Cambria Math" panose="02040503050406030204" pitchFamily="18" charset="0"/>
                      </a:rPr>
                      <m:t>)</m:t>
                    </m:r>
                  </m:oMath>
                </a14:m>
                <a:r>
                  <a:rPr lang="en-US" sz="2400" dirty="0"/>
                  <a:t> </a:t>
                </a:r>
              </a:p>
              <a:p>
                <a:pPr lvl="1"/>
                <a:endParaRPr lang="en-US" sz="1800" dirty="0"/>
              </a:p>
              <a:p>
                <a:r>
                  <a:rPr lang="en-US" dirty="0"/>
                  <a:t>Server updates estimate</a:t>
                </a:r>
              </a:p>
              <a:p>
                <a:endParaRPr lang="en-US" dirty="0">
                  <a:solidFill>
                    <a:srgbClr val="FF0000"/>
                  </a:solidFill>
                </a:endParaRPr>
              </a:p>
              <a:p>
                <a:pPr marL="0" indent="0">
                  <a:buNone/>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 </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 </m:t>
                          </m:r>
                          <m:r>
                            <a:rPr lang="en-US" sz="3200" b="0" i="1" smtClean="0">
                              <a:latin typeface="Cambria Math" panose="02040503050406030204" pitchFamily="18" charset="0"/>
                            </a:rPr>
                            <m:t>𝑥</m:t>
                          </m:r>
                        </m:e>
                        <m:sub>
                          <m:r>
                            <a:rPr lang="en-US" sz="3200" b="0" i="1" smtClean="0">
                              <a:latin typeface="Cambria Math" panose="02040503050406030204" pitchFamily="18" charset="0"/>
                            </a:rPr>
                            <m:t>𝑘</m:t>
                          </m:r>
                          <m:r>
                            <a:rPr lang="en-US" sz="3200" b="0" i="1" smtClean="0">
                              <a:latin typeface="Cambria Math" panose="02040503050406030204" pitchFamily="18" charset="0"/>
                            </a:rPr>
                            <m:t>+1</m:t>
                          </m:r>
                        </m:sub>
                      </m:sSub>
                      <m:r>
                        <a:rPr lang="en-US" sz="3200" b="0" i="1" smtClean="0">
                          <a:latin typeface="Cambria Math" panose="02040503050406030204" pitchFamily="18" charset="0"/>
                        </a:rPr>
                        <m:t> ⟵ </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𝑥</m:t>
                          </m:r>
                        </m:e>
                        <m:sub>
                          <m:r>
                            <a:rPr lang="en-US" sz="3200" b="0" i="1" smtClean="0">
                              <a:latin typeface="Cambria Math" panose="02040503050406030204" pitchFamily="18" charset="0"/>
                            </a:rPr>
                            <m:t>𝑘</m:t>
                          </m:r>
                        </m:sub>
                      </m:sSub>
                      <m:r>
                        <a:rPr lang="en-US" sz="3200" b="0" i="1" smtClean="0">
                          <a:latin typeface="Cambria Math" panose="02040503050406030204" pitchFamily="18" charset="0"/>
                        </a:rPr>
                        <m:t> −</m:t>
                      </m:r>
                      <m:sSub>
                        <m:sSubPr>
                          <m:ctrlPr>
                            <a:rPr lang="en-US" sz="3200" b="0" i="1" smtClean="0">
                              <a:latin typeface="Cambria Math" panose="02040503050406030204" pitchFamily="18" charset="0"/>
                            </a:rPr>
                          </m:ctrlPr>
                        </m:sSubPr>
                        <m:e>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𝜆</m:t>
                              </m:r>
                            </m:e>
                            <m:sub>
                              <m:r>
                                <a:rPr lang="en-US" sz="3200" i="1">
                                  <a:latin typeface="Cambria Math" panose="02040503050406030204" pitchFamily="18" charset="0"/>
                                  <a:ea typeface="Cambria Math" panose="02040503050406030204" pitchFamily="18" charset="0"/>
                                </a:rPr>
                                <m:t>𝑘</m:t>
                              </m:r>
                            </m:sub>
                          </m:sSub>
                          <m:r>
                            <a:rPr lang="en-US" sz="3200" b="0" i="1" smtClean="0">
                              <a:latin typeface="Cambria Math" panose="02040503050406030204" pitchFamily="18" charset="0"/>
                              <a:ea typeface="Cambria Math" panose="02040503050406030204" pitchFamily="18" charset="0"/>
                            </a:rPr>
                            <m:t> </m:t>
                          </m:r>
                        </m:e>
                        <m:sub>
                          <m:r>
                            <a:rPr lang="en-US" sz="3200" b="0" i="1" smtClean="0">
                              <a:latin typeface="Cambria Math" panose="02040503050406030204" pitchFamily="18" charset="0"/>
                            </a:rPr>
                            <m:t> </m:t>
                          </m:r>
                        </m:sub>
                      </m:sSub>
                      <m:r>
                        <a:rPr lang="en-US" sz="3200" b="0" i="1" smtClean="0">
                          <a:latin typeface="Cambria Math" panose="02040503050406030204" pitchFamily="18" charset="0"/>
                        </a:rPr>
                        <m:t>𝑚𝑎𝑗𝑜𝑟𝑖𝑡𝑦</m:t>
                      </m:r>
                      <m:r>
                        <a:rPr lang="en-US" sz="3200" b="0" i="1" smtClean="0">
                          <a:latin typeface="Cambria Math" panose="02040503050406030204" pitchFamily="18" charset="0"/>
                        </a:rPr>
                        <m:t>(</m:t>
                      </m:r>
                      <m:r>
                        <a:rPr lang="en-US" sz="3200" b="0" i="1" smtClean="0">
                          <a:latin typeface="Cambria Math" panose="02040503050406030204" pitchFamily="18" charset="0"/>
                        </a:rPr>
                        <m:t>𝑔𝑟𝑎𝑑𝑖𝑒𝑛𝑡𝑠</m:t>
                      </m:r>
                      <m:r>
                        <a:rPr lang="en-US" sz="3200" b="0" i="1" smtClean="0">
                          <a:latin typeface="Cambria Math" panose="02040503050406030204" pitchFamily="18" charset="0"/>
                        </a:rPr>
                        <m:t>)</m:t>
                      </m:r>
                    </m:oMath>
                  </m:oMathPara>
                </a14:m>
                <a:endParaRPr lang="en-US" sz="3200" b="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437601"/>
                <a:ext cx="7886700" cy="3993803"/>
              </a:xfrm>
              <a:blipFill>
                <a:blip r:embed="rId2"/>
                <a:stretch>
                  <a:fillRect l="-1286" t="-949" b="-23101"/>
                </a:stretch>
              </a:blipFill>
            </p:spPr>
            <p:txBody>
              <a:bodyPr/>
              <a:lstStyle/>
              <a:p>
                <a:r>
                  <a:rPr lang="en-US">
                    <a:noFill/>
                  </a:rPr>
                  <a:t> </a:t>
                </a:r>
              </a:p>
            </p:txBody>
          </p:sp>
        </mc:Fallback>
      </mc:AlternateContent>
      <p:sp>
        <p:nvSpPr>
          <p:cNvPr id="20" name="Left Arrow 19">
            <a:extLst>
              <a:ext uri="{FF2B5EF4-FFF2-40B4-BE49-F238E27FC236}">
                <a16:creationId xmlns:a16="http://schemas.microsoft.com/office/drawing/2014/main" id="{7F04946B-D2EC-C849-9FFA-98D093195B15}"/>
              </a:ext>
            </a:extLst>
          </p:cNvPr>
          <p:cNvSpPr/>
          <p:nvPr/>
        </p:nvSpPr>
        <p:spPr bwMode="auto">
          <a:xfrm>
            <a:off x="8206560" y="5735014"/>
            <a:ext cx="837035" cy="440871"/>
          </a:xfrm>
          <a:prstGeom prst="leftArrow">
            <a:avLst/>
          </a:prstGeom>
          <a:solidFill>
            <a:schemeClr val="accent1"/>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grpSp>
        <p:nvGrpSpPr>
          <p:cNvPr id="4" name="Group 3">
            <a:extLst>
              <a:ext uri="{FF2B5EF4-FFF2-40B4-BE49-F238E27FC236}">
                <a16:creationId xmlns:a16="http://schemas.microsoft.com/office/drawing/2014/main" id="{089F5A98-EED5-C744-9415-6540CD4B637C}"/>
              </a:ext>
            </a:extLst>
          </p:cNvPr>
          <p:cNvGrpSpPr/>
          <p:nvPr/>
        </p:nvGrpSpPr>
        <p:grpSpPr>
          <a:xfrm>
            <a:off x="5617688" y="1590907"/>
            <a:ext cx="3553033" cy="2789933"/>
            <a:chOff x="5617688" y="1590907"/>
            <a:chExt cx="3553033" cy="2789933"/>
          </a:xfrm>
        </p:grpSpPr>
        <p:grpSp>
          <p:nvGrpSpPr>
            <p:cNvPr id="32" name="Group 31">
              <a:extLst>
                <a:ext uri="{FF2B5EF4-FFF2-40B4-BE49-F238E27FC236}">
                  <a16:creationId xmlns:a16="http://schemas.microsoft.com/office/drawing/2014/main" id="{EAFE5763-E15B-464B-AF14-94A7EE380E5C}"/>
                </a:ext>
              </a:extLst>
            </p:cNvPr>
            <p:cNvGrpSpPr/>
            <p:nvPr/>
          </p:nvGrpSpPr>
          <p:grpSpPr>
            <a:xfrm>
              <a:off x="6078711" y="2580601"/>
              <a:ext cx="2745647" cy="1168674"/>
              <a:chOff x="2980750" y="2760326"/>
              <a:chExt cx="3475087" cy="1491482"/>
            </a:xfrm>
            <a:solidFill>
              <a:schemeClr val="accent1">
                <a:lumMod val="20000"/>
                <a:lumOff val="80000"/>
              </a:schemeClr>
            </a:solidFill>
          </p:grpSpPr>
          <p:cxnSp>
            <p:nvCxnSpPr>
              <p:cNvPr id="33" name="Straight Arrow Connector 32">
                <a:extLst>
                  <a:ext uri="{FF2B5EF4-FFF2-40B4-BE49-F238E27FC236}">
                    <a16:creationId xmlns:a16="http://schemas.microsoft.com/office/drawing/2014/main" id="{5BD98647-909E-464F-87FF-F47BA95456B9}"/>
                  </a:ext>
                </a:extLst>
              </p:cNvPr>
              <p:cNvCxnSpPr/>
              <p:nvPr/>
            </p:nvCxnSpPr>
            <p:spPr>
              <a:xfrm flipH="1">
                <a:off x="2980750" y="2760326"/>
                <a:ext cx="1522459" cy="1478705"/>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FE24933-8C59-BC44-9994-F5291C6FA031}"/>
                  </a:ext>
                </a:extLst>
              </p:cNvPr>
              <p:cNvCxnSpPr/>
              <p:nvPr/>
            </p:nvCxnSpPr>
            <p:spPr>
              <a:xfrm>
                <a:off x="5070770" y="2760326"/>
                <a:ext cx="1385067" cy="1444918"/>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20AB885-AD8F-C14B-A8E0-B401A6CA6A70}"/>
                  </a:ext>
                </a:extLst>
              </p:cNvPr>
              <p:cNvCxnSpPr/>
              <p:nvPr/>
            </p:nvCxnSpPr>
            <p:spPr>
              <a:xfrm flipH="1">
                <a:off x="4716979" y="2760326"/>
                <a:ext cx="5147" cy="1491482"/>
              </a:xfrm>
              <a:prstGeom prst="straightConnector1">
                <a:avLst/>
              </a:prstGeom>
              <a:grpFill/>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36" name="Content Placeholder 11">
              <a:extLst>
                <a:ext uri="{FF2B5EF4-FFF2-40B4-BE49-F238E27FC236}">
                  <a16:creationId xmlns:a16="http://schemas.microsoft.com/office/drawing/2014/main" id="{B5F5A4C1-CA5F-464F-9ACE-81B436D76B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5764471" y="3736831"/>
              <a:ext cx="595745" cy="595745"/>
            </a:xfrm>
            <a:prstGeom prst="rect">
              <a:avLst/>
            </a:prstGeom>
            <a:noFill/>
            <a:ln w="9525">
              <a:noFill/>
              <a:miter lim="800000"/>
              <a:headEnd/>
              <a:tailEnd/>
            </a:ln>
          </p:spPr>
        </p:pic>
        <p:pic>
          <p:nvPicPr>
            <p:cNvPr id="38" name="Content Placeholder 11">
              <a:extLst>
                <a:ext uri="{FF2B5EF4-FFF2-40B4-BE49-F238E27FC236}">
                  <a16:creationId xmlns:a16="http://schemas.microsoft.com/office/drawing/2014/main" id="{7B4BA7DC-B72E-AF47-B3CC-C0405983F15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7152623" y="3736831"/>
              <a:ext cx="595745" cy="595745"/>
            </a:xfrm>
            <a:prstGeom prst="rect">
              <a:avLst/>
            </a:prstGeom>
            <a:noFill/>
            <a:ln w="9525">
              <a:noFill/>
              <a:miter lim="800000"/>
              <a:headEnd/>
              <a:tailEnd/>
            </a:ln>
          </p:spPr>
        </p:pic>
        <p:sp>
          <p:nvSpPr>
            <p:cNvPr id="39" name="Rectangle 38">
              <a:extLst>
                <a:ext uri="{FF2B5EF4-FFF2-40B4-BE49-F238E27FC236}">
                  <a16:creationId xmlns:a16="http://schemas.microsoft.com/office/drawing/2014/main" id="{79DF4683-AA1F-E548-BA6A-46A4337E8D02}"/>
                </a:ext>
              </a:extLst>
            </p:cNvPr>
            <p:cNvSpPr/>
            <p:nvPr/>
          </p:nvSpPr>
          <p:spPr bwMode="auto">
            <a:xfrm>
              <a:off x="6608855" y="2102761"/>
              <a:ext cx="1678675" cy="487877"/>
            </a:xfrm>
            <a:prstGeom prst="rect">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rgbClr val="FF0000"/>
                </a:buClr>
                <a:buSzPct val="65000"/>
                <a:buNone/>
                <a:tabLst/>
              </a:pPr>
              <a:r>
                <a:rPr kumimoji="0" lang="en-US" sz="2400" b="0" i="0" u="none" strike="noStrike" cap="none" normalizeH="0" baseline="0" dirty="0">
                  <a:ln>
                    <a:noFill/>
                  </a:ln>
                  <a:solidFill>
                    <a:schemeClr val="tx1"/>
                  </a:solidFill>
                  <a:effectLst/>
                  <a:latin typeface="Helvetica" charset="0"/>
                  <a:ea typeface="Helvetica" charset="0"/>
                  <a:cs typeface="Helvetica" charset="0"/>
                </a:rPr>
                <a:t>Server</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FA5FDC3-3FCA-EE43-AF22-0026EE1F845F}"/>
                    </a:ext>
                  </a:extLst>
                </p:cNvPr>
                <p:cNvSpPr txBox="1"/>
                <p:nvPr/>
              </p:nvSpPr>
              <p:spPr>
                <a:xfrm>
                  <a:off x="5617688" y="2909219"/>
                  <a:ext cx="1304396" cy="461665"/>
                </a:xfrm>
                <a:prstGeom prst="rect">
                  <a:avLst/>
                </a:prstGeom>
                <a:noFill/>
              </p:spPr>
              <p:txBody>
                <a:bodyPr wrap="none" rtlCol="0">
                  <a:spAutoFit/>
                </a:bodyPr>
                <a:lstStyle/>
                <a:p>
                  <a:pPr eaLnBrk="1" fontAlgn="auto" hangingPunct="1">
                    <a:spcBef>
                      <a:spcPts val="0"/>
                    </a:spcBef>
                    <a:spcAft>
                      <a:spcPts val="0"/>
                    </a:spcAft>
                    <a:buClrTx/>
                    <a:buSzTx/>
                    <a:buNone/>
                  </a:pPr>
                  <a14:m>
                    <m:oMath xmlns:m="http://schemas.openxmlformats.org/officeDocument/2006/math">
                      <m:r>
                        <a:rPr lang="en-US"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r>
                        <a:rPr lang="en-US" i="1">
                          <a:latin typeface="Cambria Math" panose="02040503050406030204" pitchFamily="18" charset="0"/>
                        </a:rPr>
                        <m:t>)</m:t>
                      </m:r>
                    </m:oMath>
                  </a14:m>
                  <a:r>
                    <a:rPr lang="en-US" dirty="0"/>
                    <a:t> </a:t>
                  </a:r>
                </a:p>
              </p:txBody>
            </p:sp>
          </mc:Choice>
          <mc:Fallback xmlns="">
            <p:sp>
              <p:nvSpPr>
                <p:cNvPr id="40" name="TextBox 39">
                  <a:extLst>
                    <a:ext uri="{FF2B5EF4-FFF2-40B4-BE49-F238E27FC236}">
                      <a16:creationId xmlns:a16="http://schemas.microsoft.com/office/drawing/2014/main" id="{AFA5FDC3-3FCA-EE43-AF22-0026EE1F845F}"/>
                    </a:ext>
                  </a:extLst>
                </p:cNvPr>
                <p:cNvSpPr txBox="1">
                  <a:spLocks noRot="1" noChangeAspect="1" noMove="1" noResize="1" noEditPoints="1" noAdjustHandles="1" noChangeArrowheads="1" noChangeShapeType="1" noTextEdit="1"/>
                </p:cNvSpPr>
                <p:nvPr/>
              </p:nvSpPr>
              <p:spPr>
                <a:xfrm>
                  <a:off x="5617688" y="2909219"/>
                  <a:ext cx="1304396" cy="461665"/>
                </a:xfrm>
                <a:prstGeom prst="rect">
                  <a:avLst/>
                </a:prstGeom>
                <a:blipFill>
                  <a:blip r:embed="rId4"/>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2A772E1-DD0B-E34D-BC8F-14E9598275D9}"/>
                    </a:ext>
                  </a:extLst>
                </p:cNvPr>
                <p:cNvSpPr txBox="1"/>
                <p:nvPr/>
              </p:nvSpPr>
              <p:spPr>
                <a:xfrm>
                  <a:off x="7251116" y="1590907"/>
                  <a:ext cx="592150" cy="523220"/>
                </a:xfrm>
                <a:prstGeom prst="rect">
                  <a:avLst/>
                </a:prstGeom>
                <a:noFill/>
              </p:spPr>
              <p:txBody>
                <a:bodyPr wrap="square" rtlCol="0">
                  <a:spAutoFit/>
                </a:bodyPr>
                <a:lstStyle/>
                <a:p>
                  <a:pPr>
                    <a:buNone/>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𝑘</m:t>
                            </m:r>
                          </m:sub>
                        </m:sSub>
                      </m:oMath>
                    </m:oMathPara>
                  </a14:m>
                  <a:endParaRPr lang="en-US" sz="2800" dirty="0"/>
                </a:p>
              </p:txBody>
            </p:sp>
          </mc:Choice>
          <mc:Fallback xmlns="">
            <p:sp>
              <p:nvSpPr>
                <p:cNvPr id="17" name="TextBox 16">
                  <a:extLst>
                    <a:ext uri="{FF2B5EF4-FFF2-40B4-BE49-F238E27FC236}">
                      <a16:creationId xmlns:a16="http://schemas.microsoft.com/office/drawing/2014/main" id="{52A772E1-DD0B-E34D-BC8F-14E9598275D9}"/>
                    </a:ext>
                  </a:extLst>
                </p:cNvPr>
                <p:cNvSpPr txBox="1">
                  <a:spLocks noRot="1" noChangeAspect="1" noMove="1" noResize="1" noEditPoints="1" noAdjustHandles="1" noChangeArrowheads="1" noChangeShapeType="1" noTextEdit="1"/>
                </p:cNvSpPr>
                <p:nvPr/>
              </p:nvSpPr>
              <p:spPr>
                <a:xfrm>
                  <a:off x="7251116" y="1590907"/>
                  <a:ext cx="592150" cy="523220"/>
                </a:xfrm>
                <a:prstGeom prst="rect">
                  <a:avLst/>
                </a:prstGeom>
                <a:blipFill>
                  <a:blip r:embed="rId5"/>
                  <a:stretch>
                    <a:fillRect l="-4167" b="-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51CF222-6557-3847-91E9-D21C0D384C86}"/>
                    </a:ext>
                  </a:extLst>
                </p:cNvPr>
                <p:cNvSpPr txBox="1"/>
                <p:nvPr/>
              </p:nvSpPr>
              <p:spPr>
                <a:xfrm>
                  <a:off x="7808442" y="2912326"/>
                  <a:ext cx="1311513" cy="461665"/>
                </a:xfrm>
                <a:prstGeom prst="rect">
                  <a:avLst/>
                </a:prstGeom>
                <a:solidFill>
                  <a:srgbClr val="C00000"/>
                </a:solidFill>
              </p:spPr>
              <p:txBody>
                <a:bodyPr wrap="none" rtlCol="0">
                  <a:spAutoFit/>
                </a:bodyPr>
                <a:lstStyle/>
                <a:p>
                  <a:pPr eaLnBrk="1" fontAlgn="auto" hangingPunct="1">
                    <a:spcBef>
                      <a:spcPts val="0"/>
                    </a:spcBef>
                    <a:spcAft>
                      <a:spcPts val="0"/>
                    </a:spcAft>
                    <a:buClrTx/>
                    <a:buSzTx/>
                    <a:buNone/>
                  </a:pPr>
                  <a14:m>
                    <m:oMath xmlns:m="http://schemas.openxmlformats.org/officeDocument/2006/math">
                      <m:r>
                        <a:rPr lang="en-US" smtClean="0">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𝑓</m:t>
                          </m:r>
                        </m:e>
                        <m:sub>
                          <m:r>
                            <a:rPr lang="en-US" b="0" i="1" smtClean="0">
                              <a:solidFill>
                                <a:schemeClr val="bg1"/>
                              </a:solidFill>
                              <a:latin typeface="Cambria Math" panose="02040503050406030204" pitchFamily="18" charset="0"/>
                            </a:rPr>
                            <m:t>3</m:t>
                          </m:r>
                        </m:sub>
                      </m:sSub>
                      <m:r>
                        <a:rPr lang="en-US" i="1">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𝑥</m:t>
                          </m:r>
                        </m:e>
                        <m:sub>
                          <m:r>
                            <a:rPr lang="en-US" i="1">
                              <a:solidFill>
                                <a:schemeClr val="bg1"/>
                              </a:solidFill>
                              <a:latin typeface="Cambria Math" panose="02040503050406030204" pitchFamily="18" charset="0"/>
                            </a:rPr>
                            <m:t>𝑘</m:t>
                          </m:r>
                        </m:sub>
                      </m:sSub>
                      <m:r>
                        <a:rPr lang="en-US" i="1">
                          <a:solidFill>
                            <a:schemeClr val="bg1"/>
                          </a:solidFill>
                          <a:latin typeface="Cambria Math" panose="02040503050406030204" pitchFamily="18" charset="0"/>
                        </a:rPr>
                        <m:t>)</m:t>
                      </m:r>
                    </m:oMath>
                  </a14:m>
                  <a:r>
                    <a:rPr lang="en-US" dirty="0">
                      <a:solidFill>
                        <a:schemeClr val="bg1"/>
                      </a:solidFill>
                    </a:rPr>
                    <a:t> </a:t>
                  </a:r>
                </a:p>
              </p:txBody>
            </p:sp>
          </mc:Choice>
          <mc:Fallback xmlns="">
            <p:sp>
              <p:nvSpPr>
                <p:cNvPr id="22" name="TextBox 21">
                  <a:extLst>
                    <a:ext uri="{FF2B5EF4-FFF2-40B4-BE49-F238E27FC236}">
                      <a16:creationId xmlns:a16="http://schemas.microsoft.com/office/drawing/2014/main" id="{951CF222-6557-3847-91E9-D21C0D384C86}"/>
                    </a:ext>
                  </a:extLst>
                </p:cNvPr>
                <p:cNvSpPr txBox="1">
                  <a:spLocks noRot="1" noChangeAspect="1" noMove="1" noResize="1" noEditPoints="1" noAdjustHandles="1" noChangeArrowheads="1" noChangeShapeType="1" noTextEdit="1"/>
                </p:cNvSpPr>
                <p:nvPr/>
              </p:nvSpPr>
              <p:spPr>
                <a:xfrm>
                  <a:off x="7808442" y="2912326"/>
                  <a:ext cx="1311513" cy="461665"/>
                </a:xfrm>
                <a:prstGeom prst="rect">
                  <a:avLst/>
                </a:prstGeom>
                <a:blipFill>
                  <a:blip r:embed="rId6"/>
                  <a:stretch>
                    <a:fillRect b="-15789"/>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F3F0A37D-8D23-864B-8BE4-DB40ADD004D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477994" y="3688113"/>
              <a:ext cx="692727" cy="692727"/>
            </a:xfrm>
            <a:prstGeom prst="rect">
              <a:avLst/>
            </a:prstGeom>
          </p:spPr>
        </p:pic>
      </p:grpSp>
    </p:spTree>
    <p:extLst>
      <p:ext uri="{BB962C8B-B14F-4D97-AF65-F5344CB8AC3E}">
        <p14:creationId xmlns:p14="http://schemas.microsoft.com/office/powerpoint/2010/main" val="30520679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35A272-807F-CD45-B6FB-8D7A50FACED8}"/>
              </a:ext>
            </a:extLst>
          </p:cNvPr>
          <p:cNvSpPr>
            <a:spLocks noGrp="1"/>
          </p:cNvSpPr>
          <p:nvPr>
            <p:ph idx="1"/>
          </p:nvPr>
        </p:nvSpPr>
        <p:spPr/>
        <p:txBody>
          <a:bodyPr/>
          <a:lstStyle/>
          <a:p>
            <a:endParaRPr lang="en-US" dirty="0"/>
          </a:p>
          <a:p>
            <a:endParaRPr lang="en-US" dirty="0"/>
          </a:p>
          <a:p>
            <a:r>
              <a:rPr lang="en-US" dirty="0"/>
              <a:t>We will return to this case later</a:t>
            </a:r>
            <a:endParaRPr lang="en-US" dirty="0">
              <a:solidFill>
                <a:srgbClr val="00B050"/>
              </a:solidFill>
            </a:endParaRPr>
          </a:p>
          <a:p>
            <a:pPr marL="0" indent="0">
              <a:buNone/>
            </a:pPr>
            <a:endParaRPr lang="en-US" dirty="0">
              <a:solidFill>
                <a:srgbClr val="00B050"/>
              </a:solidFill>
            </a:endParaRPr>
          </a:p>
          <a:p>
            <a:pPr marL="0" indent="0">
              <a:buNone/>
            </a:pPr>
            <a:endParaRPr lang="en-US" dirty="0">
              <a:solidFill>
                <a:srgbClr val="00B050"/>
              </a:solidFill>
            </a:endParaRPr>
          </a:p>
          <a:p>
            <a:r>
              <a:rPr lang="en-US" dirty="0"/>
              <a:t>This extreme form of redundancy assumed in much</a:t>
            </a:r>
          </a:p>
          <a:p>
            <a:pPr marL="0" indent="0">
              <a:buNone/>
            </a:pPr>
            <a:r>
              <a:rPr lang="en-US" dirty="0"/>
              <a:t>    of the work on </a:t>
            </a:r>
            <a:r>
              <a:rPr lang="en-US" dirty="0">
                <a:solidFill>
                  <a:srgbClr val="00B050"/>
                </a:solidFill>
              </a:rPr>
              <a:t>fault-tolerant </a:t>
            </a:r>
            <a:r>
              <a:rPr lang="en-US" u="sng" dirty="0">
                <a:solidFill>
                  <a:srgbClr val="00B050"/>
                </a:solidFill>
              </a:rPr>
              <a:t>stochastic</a:t>
            </a:r>
            <a:r>
              <a:rPr lang="en-US" dirty="0">
                <a:solidFill>
                  <a:srgbClr val="00B050"/>
                </a:solidFill>
              </a:rPr>
              <a:t> learning</a:t>
            </a:r>
          </a:p>
          <a:p>
            <a:pPr marL="0" indent="0">
              <a:buNone/>
            </a:pPr>
            <a:endParaRPr lang="en-US" dirty="0">
              <a:solidFill>
                <a:srgbClr val="00B050"/>
              </a:solidFill>
            </a:endParaRPr>
          </a:p>
          <a:p>
            <a:pPr marL="0" indent="0">
              <a:buNone/>
            </a:pPr>
            <a:r>
              <a:rPr lang="en-US" dirty="0">
                <a:solidFill>
                  <a:srgbClr val="00B050"/>
                </a:solidFill>
              </a:rPr>
              <a:t>		</a:t>
            </a:r>
            <a:r>
              <a:rPr lang="en-US" sz="2000" dirty="0">
                <a:solidFill>
                  <a:srgbClr val="C00000"/>
                </a:solidFill>
              </a:rPr>
              <a:t>Stochastic gradients make this case interesting</a:t>
            </a:r>
            <a:endParaRPr lang="en-US" dirty="0">
              <a:solidFill>
                <a:srgbClr val="C00000"/>
              </a:solidFill>
            </a:endParaRPr>
          </a:p>
        </p:txBody>
      </p:sp>
      <p:sp>
        <p:nvSpPr>
          <p:cNvPr id="4" name="Slide Number Placeholder 3">
            <a:extLst>
              <a:ext uri="{FF2B5EF4-FFF2-40B4-BE49-F238E27FC236}">
                <a16:creationId xmlns:a16="http://schemas.microsoft.com/office/drawing/2014/main" id="{F30480CC-2234-AF41-83CD-4AE5810FA9FE}"/>
              </a:ext>
            </a:extLst>
          </p:cNvPr>
          <p:cNvSpPr>
            <a:spLocks noGrp="1"/>
          </p:cNvSpPr>
          <p:nvPr>
            <p:ph type="sldNum" sz="quarter" idx="12"/>
          </p:nvPr>
        </p:nvSpPr>
        <p:spPr/>
        <p:txBody>
          <a:bodyPr/>
          <a:lstStyle/>
          <a:p>
            <a:pPr>
              <a:defRPr/>
            </a:pPr>
            <a:fld id="{D207DEF5-A307-4F25-8C66-A6D5B058479D}" type="slidenum">
              <a:rPr lang="en-US" smtClean="0"/>
              <a:pPr>
                <a:defRPr/>
              </a:pPr>
              <a:t>96</a:t>
            </a:fld>
            <a:endParaRPr lang="en-US" dirty="0"/>
          </a:p>
        </p:txBody>
      </p:sp>
      <p:sp>
        <p:nvSpPr>
          <p:cNvPr id="5" name="Title 1">
            <a:extLst>
              <a:ext uri="{FF2B5EF4-FFF2-40B4-BE49-F238E27FC236}">
                <a16:creationId xmlns:a16="http://schemas.microsoft.com/office/drawing/2014/main" id="{E1D2A5C8-F6D9-EC41-BEF3-15CAD2213EA4}"/>
              </a:ext>
            </a:extLst>
          </p:cNvPr>
          <p:cNvSpPr>
            <a:spLocks noGrp="1"/>
          </p:cNvSpPr>
          <p:nvPr>
            <p:ph type="title"/>
          </p:nvPr>
        </p:nvSpPr>
        <p:spPr>
          <a:xfrm>
            <a:off x="685800" y="304800"/>
            <a:ext cx="7772400" cy="1143000"/>
          </a:xfrm>
        </p:spPr>
        <p:txBody>
          <a:bodyPr/>
          <a:lstStyle/>
          <a:p>
            <a:r>
              <a:rPr lang="en-US" i="1" dirty="0">
                <a:latin typeface="Times" pitchFamily="2" charset="0"/>
              </a:rPr>
              <a:t>t-</a:t>
            </a:r>
            <a:r>
              <a:rPr lang="en-US" dirty="0"/>
              <a:t>Resilience:</a:t>
            </a:r>
            <a:r>
              <a:rPr lang="en-US" dirty="0">
                <a:solidFill>
                  <a:srgbClr val="C00000"/>
                </a:solidFill>
              </a:rPr>
              <a:t> Extreme Case</a:t>
            </a:r>
          </a:p>
        </p:txBody>
      </p:sp>
    </p:spTree>
    <p:extLst>
      <p:ext uri="{BB962C8B-B14F-4D97-AF65-F5344CB8AC3E}">
        <p14:creationId xmlns:p14="http://schemas.microsoft.com/office/powerpoint/2010/main" val="40640662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A0156-5C16-5340-99E1-5209E14FE594}"/>
              </a:ext>
            </a:extLst>
          </p:cNvPr>
          <p:cNvSpPr>
            <a:spLocks noGrp="1"/>
          </p:cNvSpPr>
          <p:nvPr>
            <p:ph type="title"/>
          </p:nvPr>
        </p:nvSpPr>
        <p:spPr/>
        <p:txBody>
          <a:bodyPr/>
          <a:lstStyle/>
          <a:p>
            <a:r>
              <a:rPr lang="en-US" dirty="0"/>
              <a:t>Exact Resilience:</a:t>
            </a:r>
            <a:br>
              <a:rPr lang="en-US" dirty="0"/>
            </a:br>
            <a:r>
              <a:rPr lang="en-US" dirty="0"/>
              <a:t>Necessary and Sufficient Condition</a:t>
            </a:r>
            <a:br>
              <a:rPr lang="en-US" dirty="0"/>
            </a:br>
            <a:r>
              <a:rPr lang="en-US" sz="2400" dirty="0"/>
              <a:t>[</a:t>
            </a:r>
            <a:r>
              <a:rPr lang="en-US" sz="2400" dirty="0">
                <a:hlinkClick r:id="rId2"/>
              </a:rPr>
              <a:t>Gupta,Vaidya 2020</a:t>
            </a:r>
            <a:r>
              <a:rPr lang="en-US" sz="2400" dirty="0"/>
              <a:t>]</a:t>
            </a:r>
            <a:endParaRPr lang="en-US" dirty="0"/>
          </a:p>
        </p:txBody>
      </p:sp>
      <p:sp>
        <p:nvSpPr>
          <p:cNvPr id="3" name="Content Placeholder 2">
            <a:extLst>
              <a:ext uri="{FF2B5EF4-FFF2-40B4-BE49-F238E27FC236}">
                <a16:creationId xmlns:a16="http://schemas.microsoft.com/office/drawing/2014/main" id="{43253168-7EF0-BD48-B762-2664D82E2163}"/>
              </a:ext>
            </a:extLst>
          </p:cNvPr>
          <p:cNvSpPr>
            <a:spLocks noGrp="1"/>
          </p:cNvSpPr>
          <p:nvPr>
            <p:ph idx="1"/>
          </p:nvPr>
        </p:nvSpPr>
        <p:spPr/>
        <p:txBody>
          <a:bodyPr/>
          <a:lstStyle/>
          <a:p>
            <a:endParaRPr lang="en-US" i="1" dirty="0">
              <a:latin typeface="Times" pitchFamily="2" charset="0"/>
            </a:endParaRPr>
          </a:p>
          <a:p>
            <a:endParaRPr lang="en-US" i="1" dirty="0">
              <a:latin typeface="Times" pitchFamily="2" charset="0"/>
            </a:endParaRPr>
          </a:p>
          <a:p>
            <a:r>
              <a:rPr lang="en-US" i="1" dirty="0">
                <a:latin typeface="Times" pitchFamily="2" charset="0"/>
              </a:rPr>
              <a:t>t-</a:t>
            </a:r>
            <a:r>
              <a:rPr lang="en-US" dirty="0"/>
              <a:t>Resilience achievable </a:t>
            </a:r>
            <a:r>
              <a:rPr lang="en-US" dirty="0" err="1"/>
              <a:t>iff</a:t>
            </a:r>
            <a:br>
              <a:rPr lang="en-US" dirty="0"/>
            </a:br>
            <a:br>
              <a:rPr lang="en-US" dirty="0"/>
            </a:br>
            <a:r>
              <a:rPr lang="en-US" dirty="0"/>
              <a:t>		cost functions satisfy</a:t>
            </a:r>
            <a:br>
              <a:rPr lang="en-US" dirty="0"/>
            </a:br>
            <a:br>
              <a:rPr lang="en-US" dirty="0"/>
            </a:br>
            <a:r>
              <a:rPr lang="en-US" dirty="0"/>
              <a:t>				</a:t>
            </a:r>
            <a:r>
              <a:rPr lang="en-US" i="1" dirty="0">
                <a:latin typeface="Times" pitchFamily="2" charset="0"/>
              </a:rPr>
              <a:t>2t</a:t>
            </a:r>
            <a:r>
              <a:rPr lang="en-US" dirty="0"/>
              <a:t>-Redundancy</a:t>
            </a:r>
          </a:p>
        </p:txBody>
      </p:sp>
      <p:sp>
        <p:nvSpPr>
          <p:cNvPr id="4" name="Slide Number Placeholder 3">
            <a:extLst>
              <a:ext uri="{FF2B5EF4-FFF2-40B4-BE49-F238E27FC236}">
                <a16:creationId xmlns:a16="http://schemas.microsoft.com/office/drawing/2014/main" id="{C65A369B-A443-154A-9678-124B19DF5FD5}"/>
              </a:ext>
            </a:extLst>
          </p:cNvPr>
          <p:cNvSpPr>
            <a:spLocks noGrp="1"/>
          </p:cNvSpPr>
          <p:nvPr>
            <p:ph type="sldNum" sz="quarter" idx="12"/>
          </p:nvPr>
        </p:nvSpPr>
        <p:spPr/>
        <p:txBody>
          <a:bodyPr/>
          <a:lstStyle/>
          <a:p>
            <a:pPr>
              <a:defRPr/>
            </a:pPr>
            <a:fld id="{D207DEF5-A307-4F25-8C66-A6D5B058479D}" type="slidenum">
              <a:rPr lang="en-US" smtClean="0"/>
              <a:pPr>
                <a:defRPr/>
              </a:pPr>
              <a:t>97</a:t>
            </a:fld>
            <a:endParaRPr lang="en-US" dirty="0"/>
          </a:p>
        </p:txBody>
      </p:sp>
    </p:spTree>
    <p:extLst>
      <p:ext uri="{BB962C8B-B14F-4D97-AF65-F5344CB8AC3E}">
        <p14:creationId xmlns:p14="http://schemas.microsoft.com/office/powerpoint/2010/main" val="8752799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E1BDC7-790C-4742-AA99-4946E3510F91}"/>
              </a:ext>
            </a:extLst>
          </p:cNvPr>
          <p:cNvSpPr/>
          <p:nvPr/>
        </p:nvSpPr>
        <p:spPr bwMode="auto">
          <a:xfrm>
            <a:off x="685799" y="1894114"/>
            <a:ext cx="2041072" cy="1045029"/>
          </a:xfrm>
          <a:prstGeom prst="rect">
            <a:avLst/>
          </a:prstGeom>
          <a:solidFill>
            <a:schemeClr val="bg1">
              <a:lumMod val="85000"/>
            </a:schemeClr>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pPr>
            <a:endParaRPr kumimoji="0" lang="en-US" sz="2400" b="0" i="0" u="none" strike="noStrike" cap="none" normalizeH="0" baseline="0">
              <a:ln>
                <a:noFill/>
              </a:ln>
              <a:solidFill>
                <a:schemeClr val="tx1"/>
              </a:solidFill>
              <a:effectLst/>
              <a:latin typeface="Comic Sans MS" pitchFamily="66" charset="0"/>
            </a:endParaRPr>
          </a:p>
        </p:txBody>
      </p:sp>
      <p:sp>
        <p:nvSpPr>
          <p:cNvPr id="2" name="Title 1">
            <a:extLst>
              <a:ext uri="{FF2B5EF4-FFF2-40B4-BE49-F238E27FC236}">
                <a16:creationId xmlns:a16="http://schemas.microsoft.com/office/drawing/2014/main" id="{A4DEE3A2-E2C3-C845-A98E-851D1C1007D3}"/>
              </a:ext>
            </a:extLst>
          </p:cNvPr>
          <p:cNvSpPr>
            <a:spLocks noGrp="1"/>
          </p:cNvSpPr>
          <p:nvPr>
            <p:ph type="title"/>
          </p:nvPr>
        </p:nvSpPr>
        <p:spPr/>
        <p:txBody>
          <a:bodyPr/>
          <a:lstStyle/>
          <a:p>
            <a:r>
              <a:rPr lang="en-US" i="1" dirty="0">
                <a:latin typeface="Times" pitchFamily="2" charset="0"/>
              </a:rPr>
              <a:t>2t</a:t>
            </a:r>
            <a:r>
              <a:rPr lang="en-US" dirty="0"/>
              <a:t>-Redundancy</a:t>
            </a:r>
            <a:br>
              <a:rPr lang="en-US" dirty="0"/>
            </a:br>
            <a:r>
              <a:rPr lang="en-US" sz="2400" dirty="0"/>
              <a:t>[</a:t>
            </a:r>
            <a:r>
              <a:rPr lang="en-US" sz="2400" dirty="0">
                <a:hlinkClick r:id="rId2"/>
              </a:rPr>
              <a:t>Gupta,Vaidya 2020</a:t>
            </a:r>
            <a:r>
              <a:rPr lang="en-US" sz="2400" dirty="0"/>
              <a:t>]</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690D19A-D215-8443-AD4A-EEC96A5BA15C}"/>
                  </a:ext>
                </a:extLst>
              </p:cNvPr>
              <p:cNvSpPr>
                <a:spLocks noGrp="1"/>
              </p:cNvSpPr>
              <p:nvPr>
                <p:ph idx="1"/>
              </p:nvPr>
            </p:nvSpPr>
            <p:spPr/>
            <p:txBody>
              <a:bodyPr/>
              <a:lstStyle/>
              <a:p>
                <a:pPr marL="0" indent="0">
                  <a:buNone/>
                </a:pPr>
                <a:endParaRPr lang="en-US" i="1" dirty="0">
                  <a:solidFill>
                    <a:srgbClr val="C00000"/>
                  </a:solidFill>
                  <a:latin typeface="Cambria Math" panose="02040503050406030204" pitchFamily="18" charset="0"/>
                </a:endParaRPr>
              </a:p>
              <a:p>
                <a:pPr marL="0" indent="0">
                  <a:buNone/>
                </a:pPr>
                <a14:m>
                  <m:oMath xmlns:m="http://schemas.openxmlformats.org/officeDocument/2006/math">
                    <m:r>
                      <a:rPr lang="en-US" i="1">
                        <a:solidFill>
                          <a:srgbClr val="C00000"/>
                        </a:solidFill>
                        <a:latin typeface="Cambria Math" panose="02040503050406030204" pitchFamily="18" charset="0"/>
                      </a:rPr>
                      <m:t>𝑛</m:t>
                    </m:r>
                  </m:oMath>
                </a14:m>
                <a:r>
                  <a:rPr lang="en-US" dirty="0"/>
                  <a:t> agents</a:t>
                </a:r>
              </a:p>
              <a:p>
                <a:pPr marL="0" indent="0">
                  <a:buNone/>
                </a:pPr>
                <a14:m>
                  <m:oMath xmlns:m="http://schemas.openxmlformats.org/officeDocument/2006/math">
                    <m:r>
                      <a:rPr lang="en-US" b="0" i="1" smtClean="0">
                        <a:latin typeface="Cambria Math" panose="02040503050406030204" pitchFamily="18" charset="0"/>
                      </a:rPr>
                      <m:t>𝑡</m:t>
                    </m:r>
                  </m:oMath>
                </a14:m>
                <a:r>
                  <a:rPr lang="en-US" dirty="0"/>
                  <a:t> bad agents</a:t>
                </a:r>
              </a:p>
              <a:p>
                <a:endParaRPr lang="en-US" dirty="0"/>
              </a:p>
              <a:p>
                <a:endParaRPr lang="en-US" dirty="0"/>
              </a:p>
              <a:p>
                <a:r>
                  <a:rPr lang="en-US" dirty="0" err="1"/>
                  <a:t>argmin</a:t>
                </a:r>
                <a:r>
                  <a:rPr lang="en-US" dirty="0"/>
                  <a:t> of aggregate of </a:t>
                </a:r>
                <a:r>
                  <a:rPr lang="en-US" dirty="0">
                    <a:solidFill>
                      <a:srgbClr val="C00000"/>
                    </a:solidFill>
                  </a:rPr>
                  <a:t>any</a:t>
                </a:r>
                <a:r>
                  <a:rPr lang="en-US" dirty="0"/>
                  <a:t> </a:t>
                </a:r>
                <a14:m>
                  <m:oMath xmlns:m="http://schemas.openxmlformats.org/officeDocument/2006/math">
                    <m:r>
                      <a:rPr lang="en-US">
                        <a:solidFill>
                          <a:srgbClr val="C00000"/>
                        </a:solidFill>
                        <a:latin typeface="Cambria Math" panose="02040503050406030204" pitchFamily="18" charset="0"/>
                      </a:rPr>
                      <m:t> </m:t>
                    </m:r>
                    <m:r>
                      <a:rPr lang="en-US" i="1">
                        <a:solidFill>
                          <a:srgbClr val="C00000"/>
                        </a:solidFill>
                        <a:latin typeface="Cambria Math" panose="02040503050406030204" pitchFamily="18" charset="0"/>
                      </a:rPr>
                      <m:t>𝑛</m:t>
                    </m:r>
                    <m:r>
                      <a:rPr lang="en-US" b="0" i="1" smtClean="0">
                        <a:solidFill>
                          <a:srgbClr val="C00000"/>
                        </a:solidFill>
                        <a:latin typeface="Cambria Math" panose="02040503050406030204" pitchFamily="18" charset="0"/>
                      </a:rPr>
                      <m:t>−2</m:t>
                    </m:r>
                    <m:r>
                      <a:rPr lang="en-US" b="0" i="1" smtClean="0">
                        <a:solidFill>
                          <a:srgbClr val="C00000"/>
                        </a:solidFill>
                        <a:latin typeface="Cambria Math" panose="02040503050406030204" pitchFamily="18" charset="0"/>
                      </a:rPr>
                      <m:t>𝑡</m:t>
                    </m:r>
                  </m:oMath>
                </a14:m>
                <a:r>
                  <a:rPr lang="en-US" dirty="0"/>
                  <a:t> non-faulty costs </a:t>
                </a:r>
              </a:p>
              <a:p>
                <a:pPr marL="0" indent="0">
                  <a:buNone/>
                </a:pPr>
                <a:r>
                  <a:rPr lang="en-US" dirty="0"/>
                  <a:t>	=</a:t>
                </a:r>
              </a:p>
              <a:p>
                <a:pPr marL="0" indent="0">
                  <a:buNone/>
                </a:pPr>
                <a:r>
                  <a:rPr lang="en-US" dirty="0"/>
                  <a:t>    </a:t>
                </a:r>
                <a:r>
                  <a:rPr lang="en-US" dirty="0" err="1"/>
                  <a:t>argmin</a:t>
                </a:r>
                <a:r>
                  <a:rPr lang="en-US" dirty="0"/>
                  <a:t> of aggregate of </a:t>
                </a:r>
                <a:r>
                  <a:rPr lang="en-US" dirty="0">
                    <a:solidFill>
                      <a:srgbClr val="C00000"/>
                    </a:solidFill>
                  </a:rPr>
                  <a:t>all</a:t>
                </a:r>
                <a:r>
                  <a:rPr lang="en-US" dirty="0"/>
                  <a:t> non-faulty costs </a:t>
                </a:r>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p:txBody>
          </p:sp>
        </mc:Choice>
        <mc:Fallback xmlns="">
          <p:sp>
            <p:nvSpPr>
              <p:cNvPr id="3" name="Content Placeholder 2">
                <a:extLst>
                  <a:ext uri="{FF2B5EF4-FFF2-40B4-BE49-F238E27FC236}">
                    <a16:creationId xmlns:a16="http://schemas.microsoft.com/office/drawing/2014/main" id="{3690D19A-D215-8443-AD4A-EEC96A5BA15C}"/>
                  </a:ext>
                </a:extLst>
              </p:cNvPr>
              <p:cNvSpPr>
                <a:spLocks noGrp="1" noRot="1" noChangeAspect="1" noMove="1" noResize="1" noEditPoints="1" noAdjustHandles="1" noChangeArrowheads="1" noChangeShapeType="1" noTextEdit="1"/>
              </p:cNvSpPr>
              <p:nvPr>
                <p:ph idx="1"/>
              </p:nvPr>
            </p:nvSpPr>
            <p:spPr>
              <a:blipFill>
                <a:blip r:embed="rId3"/>
                <a:stretch>
                  <a:fillRect l="-16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26A48BC-07C5-0A45-9BCC-F2FDD6B15D1D}"/>
              </a:ext>
            </a:extLst>
          </p:cNvPr>
          <p:cNvSpPr>
            <a:spLocks noGrp="1"/>
          </p:cNvSpPr>
          <p:nvPr>
            <p:ph type="sldNum" sz="quarter" idx="12"/>
          </p:nvPr>
        </p:nvSpPr>
        <p:spPr/>
        <p:txBody>
          <a:bodyPr/>
          <a:lstStyle/>
          <a:p>
            <a:pPr>
              <a:defRPr/>
            </a:pPr>
            <a:fld id="{D207DEF5-A307-4F25-8C66-A6D5B058479D}" type="slidenum">
              <a:rPr lang="en-US" smtClean="0"/>
              <a:pPr>
                <a:defRPr/>
              </a:pPr>
              <a:t>98</a:t>
            </a:fld>
            <a:endParaRPr lang="en-US" dirty="0"/>
          </a:p>
        </p:txBody>
      </p:sp>
    </p:spTree>
    <p:extLst>
      <p:ext uri="{BB962C8B-B14F-4D97-AF65-F5344CB8AC3E}">
        <p14:creationId xmlns:p14="http://schemas.microsoft.com/office/powerpoint/2010/main" val="42228916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3BEA6-A3F4-B642-B0C4-19EEA59F24E4}"/>
              </a:ext>
            </a:extLst>
          </p:cNvPr>
          <p:cNvSpPr>
            <a:spLocks noGrp="1"/>
          </p:cNvSpPr>
          <p:nvPr>
            <p:ph type="title"/>
          </p:nvPr>
        </p:nvSpPr>
        <p:spPr/>
        <p:txBody>
          <a:bodyPr/>
          <a:lstStyle/>
          <a:p>
            <a:r>
              <a:rPr lang="en-US" i="1" dirty="0">
                <a:latin typeface="Times" pitchFamily="2" charset="0"/>
              </a:rPr>
              <a:t>2t</a:t>
            </a:r>
            <a:r>
              <a:rPr lang="en-US" dirty="0"/>
              <a:t>-Redundancy</a:t>
            </a:r>
            <a:br>
              <a:rPr lang="en-US" dirty="0"/>
            </a:br>
            <a:r>
              <a:rPr lang="en-US" sz="2400" dirty="0"/>
              <a:t>[</a:t>
            </a:r>
            <a:r>
              <a:rPr lang="en-US" sz="2400" dirty="0">
                <a:hlinkClick r:id="rId2"/>
              </a:rPr>
              <a:t>Gupta,Vaidya 2020</a:t>
            </a:r>
            <a:r>
              <a:rPr lang="en-US" sz="2400" dirty="0"/>
              <a:t>]</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895B820-4111-A34F-A018-BB28C8BB0022}"/>
                  </a:ext>
                </a:extLst>
              </p:cNvPr>
              <p:cNvSpPr>
                <a:spLocks noGrp="1"/>
              </p:cNvSpPr>
              <p:nvPr>
                <p:ph idx="1"/>
              </p:nvPr>
            </p:nvSpPr>
            <p:spPr/>
            <p:txBody>
              <a:bodyPr/>
              <a:lstStyle/>
              <a:p>
                <a:pPr marL="0" indent="0">
                  <a:buNone/>
                </a:pPr>
                <a:endParaRPr lang="en-US" b="0" i="1" dirty="0">
                  <a:latin typeface="Cambria Math" panose="02040503050406030204" pitchFamily="18" charset="0"/>
                </a:endParaRPr>
              </a:p>
              <a:p>
                <a:pPr marL="0" indent="0">
                  <a:buNone/>
                </a:pPr>
                <a14:m>
                  <m:oMath xmlns:m="http://schemas.openxmlformats.org/officeDocument/2006/math">
                    <m:r>
                      <a:rPr lang="en-US" b="0" i="1" smtClean="0">
                        <a:latin typeface="Cambria Math" panose="02040503050406030204" pitchFamily="18" charset="0"/>
                      </a:rPr>
                      <m:t>𝑆</m:t>
                    </m:r>
                  </m:oMath>
                </a14:m>
                <a:r>
                  <a:rPr lang="en-US" dirty="0"/>
                  <a:t> = all non-faulty agents</a:t>
                </a:r>
              </a:p>
              <a:p>
                <a:pPr marL="0" indent="0">
                  <a:buNone/>
                </a:pPr>
                <a14:m>
                  <m:oMath xmlns:m="http://schemas.openxmlformats.org/officeDocument/2006/math">
                    <m:r>
                      <a:rPr lang="en-US" b="0" i="1" smtClean="0">
                        <a:latin typeface="Cambria Math" panose="02040503050406030204" pitchFamily="18" charset="0"/>
                      </a:rPr>
                      <m:t>𝑇</m:t>
                    </m:r>
                  </m:oMath>
                </a14:m>
                <a:r>
                  <a:rPr lang="en-US" dirty="0"/>
                  <a:t> = at least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−2</m:t>
                    </m:r>
                    <m:r>
                      <a:rPr lang="en-US" b="0" i="1" smtClean="0">
                        <a:latin typeface="Cambria Math" panose="02040503050406030204" pitchFamily="18" charset="0"/>
                      </a:rPr>
                      <m:t>𝑡</m:t>
                    </m:r>
                  </m:oMath>
                </a14:m>
                <a:r>
                  <a:rPr lang="en-US" dirty="0"/>
                  <a:t> non-faulty agents</a:t>
                </a:r>
              </a:p>
              <a:p>
                <a:pPr marL="0" indent="0">
                  <a:buNone/>
                </a:pPr>
                <a:endParaRPr lang="en-US" dirty="0"/>
              </a:p>
              <a:p>
                <a:pPr marL="0" indent="0">
                  <a:buNone/>
                </a:pPr>
                <a:endParaRPr lang="en-US" dirty="0">
                  <a:sym typeface="Wingdings" pitchFamily="2" charset="2"/>
                </a:endParaRPr>
              </a:p>
              <a:p>
                <a:pPr marL="0" indent="0">
                  <a:buNone/>
                </a:pPr>
                <a:r>
                  <a:rPr lang="en-US" dirty="0">
                    <a:sym typeface="Wingdings" pitchFamily="2" charset="2"/>
                  </a:rPr>
                  <a:t> 	</a:t>
                </a:r>
                <a14:m>
                  <m:oMath xmlns:m="http://schemas.openxmlformats.org/officeDocument/2006/math">
                    <m:r>
                      <m:rPr>
                        <m:nor/>
                      </m:rPr>
                      <a:rPr lang="en-US" smtClean="0">
                        <a:solidFill>
                          <a:schemeClr val="tx1"/>
                        </a:solidFill>
                        <a:latin typeface="Cambria Math" panose="02040503050406030204" pitchFamily="18" charset="0"/>
                      </a:rPr>
                      <m:t>argmin</m:t>
                    </m:r>
                    <m:nary>
                      <m:naryPr>
                        <m:chr m:val="∑"/>
                        <m:supHide m:val="on"/>
                        <m:ctrlPr>
                          <a:rPr lang="en-US" i="1" smtClean="0">
                            <a:solidFill>
                              <a:schemeClr val="tx1"/>
                            </a:solidFill>
                            <a:latin typeface="Cambria Math" panose="02040503050406030204" pitchFamily="18" charset="0"/>
                          </a:rPr>
                        </m:ctrlPr>
                      </m:naryPr>
                      <m:sub>
                        <m:r>
                          <m:rPr>
                            <m:brk m:alnAt="7"/>
                          </m:rPr>
                          <a:rPr lang="en-US" i="1" smtClean="0">
                            <a:solidFill>
                              <a:schemeClr val="tx1"/>
                            </a:solidFill>
                            <a:latin typeface="Cambria Math" panose="02040503050406030204" pitchFamily="18" charset="0"/>
                          </a:rPr>
                          <m:t>𝑖</m:t>
                        </m:r>
                        <m:r>
                          <a:rPr lang="en-US" i="1">
                            <a:solidFill>
                              <a:schemeClr val="tx1"/>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𝑆</m:t>
                        </m:r>
                      </m:sub>
                      <m:sup/>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𝑓</m:t>
                            </m:r>
                          </m:e>
                          <m:sub>
                            <m:r>
                              <a:rPr lang="en-US" i="1">
                                <a:solidFill>
                                  <a:schemeClr val="tx1"/>
                                </a:solidFill>
                                <a:latin typeface="Cambria Math" panose="02040503050406030204" pitchFamily="18" charset="0"/>
                              </a:rPr>
                              <m:t>𝑖</m:t>
                            </m:r>
                          </m:sub>
                        </m:sSub>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𝑥</m:t>
                            </m:r>
                          </m:e>
                        </m:d>
                        <m:r>
                          <a:rPr lang="en-US" b="0" i="1" smtClean="0">
                            <a:solidFill>
                              <a:schemeClr val="tx1"/>
                            </a:solidFill>
                            <a:latin typeface="Cambria Math" panose="02040503050406030204" pitchFamily="18" charset="0"/>
                          </a:rPr>
                          <m:t>=</m:t>
                        </m:r>
                        <m:r>
                          <m:rPr>
                            <m:nor/>
                          </m:rPr>
                          <a:rPr lang="en-US">
                            <a:solidFill>
                              <a:schemeClr val="tx1"/>
                            </a:solidFill>
                            <a:latin typeface="Cambria Math" panose="02040503050406030204" pitchFamily="18" charset="0"/>
                          </a:rPr>
                          <m:t>argmin</m:t>
                        </m:r>
                        <m:nary>
                          <m:naryPr>
                            <m:chr m:val="∑"/>
                            <m:supHide m:val="on"/>
                            <m:ctrlPr>
                              <a:rPr lang="en-US" i="1">
                                <a:solidFill>
                                  <a:schemeClr val="tx1"/>
                                </a:solidFill>
                                <a:latin typeface="Cambria Math" panose="02040503050406030204" pitchFamily="18" charset="0"/>
                              </a:rPr>
                            </m:ctrlPr>
                          </m:naryPr>
                          <m:sub>
                            <m:r>
                              <m:rPr>
                                <m:brk m:alnAt="7"/>
                              </m:rPr>
                              <a:rPr lang="en-US" i="1">
                                <a:solidFill>
                                  <a:schemeClr val="tx1"/>
                                </a:solidFill>
                                <a:latin typeface="Cambria Math" panose="02040503050406030204" pitchFamily="18" charset="0"/>
                              </a:rPr>
                              <m:t>𝑖</m:t>
                            </m:r>
                            <m:r>
                              <a:rPr lang="en-US" i="1">
                                <a:solidFill>
                                  <a:schemeClr val="tx1"/>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𝑇</m:t>
                            </m:r>
                          </m:sub>
                          <m:sup/>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𝑓</m:t>
                                </m:r>
                              </m:e>
                              <m:sub>
                                <m:r>
                                  <a:rPr lang="en-US" i="1">
                                    <a:solidFill>
                                      <a:schemeClr val="tx1"/>
                                    </a:solidFill>
                                    <a:latin typeface="Cambria Math" panose="02040503050406030204" pitchFamily="18" charset="0"/>
                                  </a:rPr>
                                  <m:t>𝑖</m:t>
                                </m:r>
                              </m:sub>
                            </m:sSub>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𝑥</m:t>
                                </m:r>
                              </m:e>
                            </m:d>
                          </m:e>
                        </m:nary>
                      </m:e>
                    </m:nary>
                  </m:oMath>
                </a14:m>
                <a:endParaRPr lang="en-US" b="1" dirty="0">
                  <a:solidFill>
                    <a:schemeClr val="tx1"/>
                  </a:solidFill>
                </a:endParaRPr>
              </a:p>
            </p:txBody>
          </p:sp>
        </mc:Choice>
        <mc:Fallback xmlns="">
          <p:sp>
            <p:nvSpPr>
              <p:cNvPr id="3" name="Content Placeholder 2">
                <a:extLst>
                  <a:ext uri="{FF2B5EF4-FFF2-40B4-BE49-F238E27FC236}">
                    <a16:creationId xmlns:a16="http://schemas.microsoft.com/office/drawing/2014/main" id="{2895B820-4111-A34F-A018-BB28C8BB0022}"/>
                  </a:ext>
                </a:extLst>
              </p:cNvPr>
              <p:cNvSpPr>
                <a:spLocks noGrp="1" noRot="1" noChangeAspect="1" noMove="1" noResize="1" noEditPoints="1" noAdjustHandles="1" noChangeArrowheads="1" noChangeShapeType="1" noTextEdit="1"/>
              </p:cNvSpPr>
              <p:nvPr>
                <p:ph idx="1"/>
              </p:nvPr>
            </p:nvSpPr>
            <p:spPr>
              <a:blipFill>
                <a:blip r:embed="rId3"/>
                <a:stretch>
                  <a:fillRect l="-114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998EBEA-AEFA-C747-83DA-3B71AB8F40C5}"/>
              </a:ext>
            </a:extLst>
          </p:cNvPr>
          <p:cNvSpPr>
            <a:spLocks noGrp="1"/>
          </p:cNvSpPr>
          <p:nvPr>
            <p:ph type="sldNum" sz="quarter" idx="12"/>
          </p:nvPr>
        </p:nvSpPr>
        <p:spPr/>
        <p:txBody>
          <a:bodyPr/>
          <a:lstStyle/>
          <a:p>
            <a:pPr>
              <a:defRPr/>
            </a:pPr>
            <a:fld id="{D207DEF5-A307-4F25-8C66-A6D5B058479D}" type="slidenum">
              <a:rPr lang="en-US" smtClean="0"/>
              <a:pPr>
                <a:defRPr/>
              </a:pPr>
              <a:t>99</a:t>
            </a:fld>
            <a:endParaRPr lang="en-US" dirty="0"/>
          </a:p>
        </p:txBody>
      </p:sp>
    </p:spTree>
    <p:extLst>
      <p:ext uri="{BB962C8B-B14F-4D97-AF65-F5344CB8AC3E}">
        <p14:creationId xmlns:p14="http://schemas.microsoft.com/office/powerpoint/2010/main" val="4266340449"/>
      </p:ext>
    </p:extLst>
  </p:cSld>
  <p:clrMapOvr>
    <a:masterClrMapping/>
  </p:clrMapOvr>
</p:sld>
</file>

<file path=ppt/theme/theme1.xml><?xml version="1.0" encoding="utf-8"?>
<a:theme xmlns:a="http://schemas.openxmlformats.org/drawingml/2006/main" name="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B7B9E8"/>
      </a:hlink>
      <a:folHlink>
        <a:srgbClr val="B2B2B2"/>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20000"/>
          </a:spcBef>
          <a:spcAft>
            <a:spcPct val="0"/>
          </a:spcAft>
          <a:buClr>
            <a:srgbClr val="FF0000"/>
          </a:buClr>
          <a:buSzPct val="65000"/>
          <a:buFont typeface="Marlett" pitchFamily="2" charset="2"/>
          <a:buChar char="g"/>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32390</TotalTime>
  <Words>6068</Words>
  <Application>Microsoft Macintosh PowerPoint</Application>
  <PresentationFormat>On-screen Show (4:3)</PresentationFormat>
  <Paragraphs>1847</Paragraphs>
  <Slides>206</Slides>
  <Notes>2</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206</vt:i4>
      </vt:variant>
    </vt:vector>
  </HeadingPairs>
  <TitlesOfParts>
    <vt:vector size="218" baseType="lpstr">
      <vt:lpstr>Arial</vt:lpstr>
      <vt:lpstr>Cambria Math</vt:lpstr>
      <vt:lpstr>CMU Sans Serif Demi Condensed</vt:lpstr>
      <vt:lpstr>Comic Sans MS</vt:lpstr>
      <vt:lpstr>Helvetica</vt:lpstr>
      <vt:lpstr>Impact</vt:lpstr>
      <vt:lpstr>Marlett</vt:lpstr>
      <vt:lpstr>Times</vt:lpstr>
      <vt:lpstr>Times New Roman</vt:lpstr>
      <vt:lpstr>Wingdings</vt:lpstr>
      <vt:lpstr>Default Design</vt:lpstr>
      <vt:lpstr>Equation</vt:lpstr>
      <vt:lpstr>Tutorial  Security and Privacy in Distributed Optimization and Learning  Nitin Vaidya Georgetown University    </vt:lpstr>
      <vt:lpstr>Slides &amp; Videos</vt:lpstr>
      <vt:lpstr>Distributed Optimization</vt:lpstr>
      <vt:lpstr>Rendezvous</vt:lpstr>
      <vt:lpstr>Rendezvous</vt:lpstr>
      <vt:lpstr>Rendezvous</vt:lpstr>
      <vt:lpstr>Rendezvous</vt:lpstr>
      <vt:lpstr>Rendezvous</vt:lpstr>
      <vt:lpstr>Rendezvous</vt:lpstr>
      <vt:lpstr>Rendezvous</vt:lpstr>
      <vt:lpstr>Distributed Linear Regression</vt:lpstr>
      <vt:lpstr>Machine Learning</vt:lpstr>
      <vt:lpstr>Machine Learning</vt:lpstr>
      <vt:lpstr>Machine Learning</vt:lpstr>
      <vt:lpstr>Machine Learning</vt:lpstr>
      <vt:lpstr>Machine Learning</vt:lpstr>
      <vt:lpstr>Machine Learning</vt:lpstr>
      <vt:lpstr>Machine Learning</vt:lpstr>
      <vt:lpstr>Machine Learning</vt:lpstr>
      <vt:lpstr>Machine Learning</vt:lpstr>
      <vt:lpstr>Machine Learning</vt:lpstr>
      <vt:lpstr>Distributed Machine Learning</vt:lpstr>
      <vt:lpstr>Distributed Machine Learning</vt:lpstr>
      <vt:lpstr>Machine Learning</vt:lpstr>
      <vt:lpstr>Computing Minimum of Convex Functions</vt:lpstr>
      <vt:lpstr>Gradient Method</vt:lpstr>
      <vt:lpstr>Gradient Method</vt:lpstr>
      <vt:lpstr>Gradient Method</vt:lpstr>
      <vt:lpstr>Gradient Method</vt:lpstr>
      <vt:lpstr>Gradient Method</vt:lpstr>
      <vt:lpstr>Gradient Method</vt:lpstr>
      <vt:lpstr>Distributed Optimization</vt:lpstr>
      <vt:lpstr>Architectures</vt:lpstr>
      <vt:lpstr>Architectures</vt:lpstr>
      <vt:lpstr>Jargon</vt:lpstr>
      <vt:lpstr>Distributed Optimization</vt:lpstr>
      <vt:lpstr>Distributed Optimization</vt:lpstr>
      <vt:lpstr>Distributed Optimization</vt:lpstr>
      <vt:lpstr>Distributed Optimization</vt:lpstr>
      <vt:lpstr>Other Variations</vt:lpstr>
      <vt:lpstr>Architectures</vt:lpstr>
      <vt:lpstr>Distributed Optimization</vt:lpstr>
      <vt:lpstr>PowerPoint Presentation</vt:lpstr>
      <vt:lpstr>PowerPoint Presentation</vt:lpstr>
      <vt:lpstr>PowerPoint Presentation</vt:lpstr>
      <vt:lpstr>PowerPoint Presentation</vt:lpstr>
      <vt:lpstr>Decentralized Optimization</vt:lpstr>
      <vt:lpstr>Suitable Weights</vt:lpstr>
      <vt:lpstr>PowerPoint Presentation</vt:lpstr>
      <vt:lpstr>Challenges</vt:lpstr>
      <vt:lpstr>Challenges</vt:lpstr>
      <vt:lpstr>Fault-Tolerance / Security</vt:lpstr>
      <vt:lpstr>Rendezvous</vt:lpstr>
      <vt:lpstr>Rendezvous</vt:lpstr>
      <vt:lpstr>Rendezvous</vt:lpstr>
      <vt:lpstr>Machine Learning</vt:lpstr>
      <vt:lpstr>Machine Learning</vt:lpstr>
      <vt:lpstr>Fault-Tolerant / Secure  Optimization &amp; Machine Learning</vt:lpstr>
      <vt:lpstr>Outline</vt:lpstr>
      <vt:lpstr>Fault-Tolerance</vt:lpstr>
      <vt:lpstr>Fault-Tolerance</vt:lpstr>
      <vt:lpstr>Fault-Tolerance</vt:lpstr>
      <vt:lpstr>Rendezvous</vt:lpstr>
      <vt:lpstr>Rendezvous</vt:lpstr>
      <vt:lpstr>Machine Learning</vt:lpstr>
      <vt:lpstr>Machine Learning</vt:lpstr>
      <vt:lpstr>PowerPoint Presentation</vt:lpstr>
      <vt:lpstr>PowerPoint Presentation</vt:lpstr>
      <vt:lpstr>PowerPoint Presentation</vt:lpstr>
      <vt:lpstr>PowerPoint Presentation</vt:lpstr>
      <vt:lpstr>PowerPoint Presentation</vt:lpstr>
      <vt:lpstr>PowerPoint Presentation</vt:lpstr>
      <vt:lpstr>Independent Functions</vt:lpstr>
      <vt:lpstr>Independent Functions</vt:lpstr>
      <vt:lpstr>Independent Functions</vt:lpstr>
      <vt:lpstr>Independent Functions</vt:lpstr>
      <vt:lpstr>Independent Functions</vt:lpstr>
      <vt:lpstr>           How to Approximate                             ?  </vt:lpstr>
      <vt:lpstr>           How to Approximate                             ?  </vt:lpstr>
      <vt:lpstr>           How to Approximate                             ?  </vt:lpstr>
      <vt:lpstr>Distributed Optimization</vt:lpstr>
      <vt:lpstr>Fault-Tolerant Distributed Optimization</vt:lpstr>
      <vt:lpstr>Su and Vaidya [arXiv 2015, PODC 2016] Scalar Argument</vt:lpstr>
      <vt:lpstr>Results for Scalar Argument (x)</vt:lpstr>
      <vt:lpstr>Results for Scalar Argument (x)</vt:lpstr>
      <vt:lpstr>Results for Scalar Argument (x)</vt:lpstr>
      <vt:lpstr>Results for Scalar Argument (x)</vt:lpstr>
      <vt:lpstr>Degradation for High Dimensional x</vt:lpstr>
      <vt:lpstr>Degradation for High Dimensional x</vt:lpstr>
      <vt:lpstr>PowerPoint Presentation</vt:lpstr>
      <vt:lpstr>PowerPoint Presentation</vt:lpstr>
      <vt:lpstr>Exact Resilience</vt:lpstr>
      <vt:lpstr>t-Resilience: Extreme Case</vt:lpstr>
      <vt:lpstr>t-Resilience: Extreme Case</vt:lpstr>
      <vt:lpstr>Parameter Server</vt:lpstr>
      <vt:lpstr>t-Resilience: Extreme Case</vt:lpstr>
      <vt:lpstr>Exact Resilience: Necessary and Sufficient Condition [Gupta,Vaidya 2020]</vt:lpstr>
      <vt:lpstr>2t-Redundancy [Gupta,Vaidya 2020]</vt:lpstr>
      <vt:lpstr>2t-Redundancy [Gupta,Vaidya 2020]</vt:lpstr>
      <vt:lpstr>Centralized Algorithm Achieving t-Resilience</vt:lpstr>
      <vt:lpstr>Centralized Algorithm Achieving t-Resilience</vt:lpstr>
      <vt:lpstr>Centralized Algorithm Achieving t-Resilience</vt:lpstr>
      <vt:lpstr>Centralized Algorithm Achieving t-Resilience</vt:lpstr>
      <vt:lpstr>Exact Resilience: Necessary and Sufficient Condition [Gupta,Vaidya 2020]</vt:lpstr>
      <vt:lpstr>Distributed Algorithm</vt:lpstr>
      <vt:lpstr>Approximate Resilience [Liu,Gupta,Vaidya 2021]</vt:lpstr>
      <vt:lpstr>Approximate Resilience</vt:lpstr>
      <vt:lpstr>Approximate Resilience</vt:lpstr>
      <vt:lpstr>Approximate Resilience</vt:lpstr>
      <vt:lpstr>Fault-Tolerant Distributed Optimization</vt:lpstr>
      <vt:lpstr>Distributed Optimization</vt:lpstr>
      <vt:lpstr>Fault-Tolerant Distributed Optimization</vt:lpstr>
      <vt:lpstr>Deterministic versus Stochastic Gradients</vt:lpstr>
      <vt:lpstr>Fault-Tolerant Distributed Optimization</vt:lpstr>
      <vt:lpstr> Variations</vt:lpstr>
      <vt:lpstr> Variations</vt:lpstr>
      <vt:lpstr> Variations</vt:lpstr>
      <vt:lpstr> Variations</vt:lpstr>
      <vt:lpstr>Stochastic Distributed Machine Learning (i.i.d. model)</vt:lpstr>
      <vt:lpstr> Variations</vt:lpstr>
      <vt:lpstr> Variations</vt:lpstr>
      <vt:lpstr>Gradient Filters</vt:lpstr>
      <vt:lpstr>Scalar Case</vt:lpstr>
      <vt:lpstr>Su and Vaidya [arXiv 2015, PODC 2016] Scalar Argument</vt:lpstr>
      <vt:lpstr>Su and Vaidya [arXiv 2015, PODC 2016] Scalar Argument</vt:lpstr>
      <vt:lpstr>Su and Vaidya [arXiv 2015, PODC 2016] Scalar Argument</vt:lpstr>
      <vt:lpstr>Su and Vaidya [arXiv 2015, PODC 2016] Scalar Argument</vt:lpstr>
      <vt:lpstr>Su and Vaidya [arXiv 2015, PODC 2016] Scalar Argument</vt:lpstr>
      <vt:lpstr> Variations</vt:lpstr>
      <vt:lpstr> Variations</vt:lpstr>
      <vt:lpstr>Elementwise Filtering [Yang,Bajwa 2019, 2019]</vt:lpstr>
      <vt:lpstr>Elementwise Filtering [Yang,Bajwa 2019, 2019]</vt:lpstr>
      <vt:lpstr>Elementwise Filtering [Yang,Bajwa 2019, 2019]</vt:lpstr>
      <vt:lpstr>Krum and Multi-Krum [Blanchard et al NeurIPS 2017]</vt:lpstr>
      <vt:lpstr>Krum and Multi-Krum [Blanchard et al NeurIPS 2017]</vt:lpstr>
      <vt:lpstr>Krum and Multi-Krum [Blanchard et al NeurIPS 2017]</vt:lpstr>
      <vt:lpstr>Krum and Multi-Krum [Blanchard et al NeurIPS 2017]</vt:lpstr>
      <vt:lpstr>Krum and Multi-Krum [Blanchard et al NeurIPS 2017]</vt:lpstr>
      <vt:lpstr>Krum and Multi-Krum [Blanchard et al NeurIPS 2017]</vt:lpstr>
      <vt:lpstr>Additional Assumptions</vt:lpstr>
      <vt:lpstr>Norm-Based Comparative Gradient Elimination [Gupta,Vaidya 2020, Gupta,Liu,Vaidya 2020]</vt:lpstr>
      <vt:lpstr>Norm-Based Comparative Gradient Elimination [Gupta,Vaidya 2020, Gupta,Liu,Vaidya 2020]</vt:lpstr>
      <vt:lpstr> Norm-Based Comparative Gradient Elimination [Gupta,Vaidya 2020, Gupta,Liu,Vaidya 2020]</vt:lpstr>
      <vt:lpstr>Geometric Median of Means [Chen,Su,Xu 2017]</vt:lpstr>
      <vt:lpstr>Geometric Median of Means [Chen,Su,Xu 2017]</vt:lpstr>
      <vt:lpstr>Robust Mean Estimation</vt:lpstr>
      <vt:lpstr>Fault-Tolerant Optimization &amp; Learning</vt:lpstr>
      <vt:lpstr>Trade-Off</vt:lpstr>
      <vt:lpstr>Summary</vt:lpstr>
      <vt:lpstr>Privacy</vt:lpstr>
      <vt:lpstr>Architectures</vt:lpstr>
      <vt:lpstr>Distributed Optimization</vt:lpstr>
      <vt:lpstr>PowerPoint Presentation</vt:lpstr>
      <vt:lpstr>PowerPoint Presentation</vt:lpstr>
      <vt:lpstr>Decentralized Optimization</vt:lpstr>
      <vt:lpstr>PowerPoint Presentation</vt:lpstr>
      <vt:lpstr>Peer-to-Peer Architecture</vt:lpstr>
      <vt:lpstr>Approaches for Privacy</vt:lpstr>
      <vt:lpstr>Approaches for Privacy</vt:lpstr>
      <vt:lpstr>Encryption</vt:lpstr>
      <vt:lpstr>Differential Privacy [Shokri, Shmatikov 2015]</vt:lpstr>
      <vt:lpstr>Differential Privacy for Machine Learning [Shokri, Shmatikov 2015]</vt:lpstr>
      <vt:lpstr>Differential Privacy</vt:lpstr>
      <vt:lpstr>Decentralized Optimization</vt:lpstr>
      <vt:lpstr>PowerPoint Presentation</vt:lpstr>
      <vt:lpstr>Differential Privacy for Peer-to-Peer Architecture [Huang, Mitra, Vaidya 2015 , 2014]</vt:lpstr>
      <vt:lpstr>Other Work</vt:lpstr>
      <vt:lpstr> Federated Architecture [Kairouz et al 2018]</vt:lpstr>
      <vt:lpstr> Federated Architecture [Kairouz et al 2018]</vt:lpstr>
      <vt:lpstr> Federated Architecture</vt:lpstr>
      <vt:lpstr> Federated Architecture</vt:lpstr>
      <vt:lpstr> Federated Architecture</vt:lpstr>
      <vt:lpstr> Federated Architecture</vt:lpstr>
      <vt:lpstr>Private Federated Learning [Bonawitz et al. 2016]</vt:lpstr>
      <vt:lpstr>Secure Sum</vt:lpstr>
      <vt:lpstr>Balanced Noise</vt:lpstr>
      <vt:lpstr>Server-Based Architecture: Balanced Noise [Gade,Vaidya 2016, 2016a]</vt:lpstr>
      <vt:lpstr>Balanced Noise</vt:lpstr>
      <vt:lpstr>Intuition</vt:lpstr>
      <vt:lpstr>Intuition</vt:lpstr>
      <vt:lpstr>Intuition</vt:lpstr>
      <vt:lpstr>Algorithm</vt:lpstr>
      <vt:lpstr>Algorithm</vt:lpstr>
      <vt:lpstr>Claim</vt:lpstr>
      <vt:lpstr>Privacy</vt:lpstr>
      <vt:lpstr>Privacy</vt:lpstr>
      <vt:lpstr>PowerPoint Presentation</vt:lpstr>
      <vt:lpstr>Structured Randomization</vt:lpstr>
      <vt:lpstr>Multiplicative Noise</vt:lpstr>
      <vt:lpstr>Multiplicative Noise</vt:lpstr>
      <vt:lpstr>Multiplicative Noise</vt:lpstr>
      <vt:lpstr>Multiplicative Noise</vt:lpstr>
      <vt:lpstr>Multiplicative Noise</vt:lpstr>
      <vt:lpstr>Claim</vt:lpstr>
      <vt:lpstr>Peer-to-Peer Architecture [Gade, Vaidya 2016, 2017, Gupta,Chopra 2019, Gupta et al. 2020]</vt:lpstr>
      <vt:lpstr>Balanced Noise [Gade, Vaidya 2016, 2017]</vt:lpstr>
      <vt:lpstr>Balanced Noise [Gade, Vaidya 2016, 2017]</vt:lpstr>
      <vt:lpstr>Locally Balanced Noise</vt:lpstr>
      <vt:lpstr>PowerPoint Presentation</vt:lpstr>
      <vt:lpstr>Network Balanced Noise</vt:lpstr>
      <vt:lpstr>Function Sharing</vt:lpstr>
      <vt:lpstr>Function Sharing</vt:lpstr>
      <vt:lpstr>Summary</vt:lpstr>
      <vt:lpstr>Summary</vt:lpstr>
      <vt:lpstr>Acknowledgements</vt:lpstr>
      <vt:lpstr>Attribution for Images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TCP for Mobile and Wireless Hosts</dc:title>
  <dc:creator>Nitin</dc:creator>
  <cp:lastModifiedBy>Microsoft Office User</cp:lastModifiedBy>
  <cp:revision>7109</cp:revision>
  <cp:lastPrinted>2021-06-10T19:45:50Z</cp:lastPrinted>
  <dcterms:created xsi:type="dcterms:W3CDTF">1996-09-30T18:28:10Z</dcterms:created>
  <dcterms:modified xsi:type="dcterms:W3CDTF">2021-06-12T21:21:57Z</dcterms:modified>
</cp:coreProperties>
</file>